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y="6858000" cx="9144000"/>
  <p:notesSz cx="6858000" cy="9144000"/>
  <p:embeddedFontLst>
    <p:embeddedFont>
      <p:font typeface="Raleway"/>
      <p:regular r:id="rId36"/>
      <p:bold r:id="rId37"/>
      <p:italic r:id="rId38"/>
      <p:boldItalic r:id="rId39"/>
    </p:embeddedFont>
    <p:embeddedFont>
      <p:font typeface="Lato"/>
      <p:regular r:id="rId40"/>
      <p:bold r:id="rId41"/>
      <p:italic r:id="rId42"/>
      <p:boldItalic r:id="rId4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Lato-regular.fntdata"/><Relationship Id="rId20" Type="http://schemas.openxmlformats.org/officeDocument/2006/relationships/slide" Target="slides/slide15.xml"/><Relationship Id="rId42" Type="http://schemas.openxmlformats.org/officeDocument/2006/relationships/font" Target="fonts/Lato-italic.fntdata"/><Relationship Id="rId41" Type="http://schemas.openxmlformats.org/officeDocument/2006/relationships/font" Target="fonts/Lato-bold.fntdata"/><Relationship Id="rId22" Type="http://schemas.openxmlformats.org/officeDocument/2006/relationships/slide" Target="slides/slide17.xml"/><Relationship Id="rId21" Type="http://schemas.openxmlformats.org/officeDocument/2006/relationships/slide" Target="slides/slide16.xml"/><Relationship Id="rId43" Type="http://schemas.openxmlformats.org/officeDocument/2006/relationships/font" Target="fonts/Lato-boldItalic.fntdata"/><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Raleway-bold.fntdata"/><Relationship Id="rId14" Type="http://schemas.openxmlformats.org/officeDocument/2006/relationships/slide" Target="slides/slide9.xml"/><Relationship Id="rId36" Type="http://schemas.openxmlformats.org/officeDocument/2006/relationships/font" Target="fonts/Raleway-regular.fntdata"/><Relationship Id="rId17" Type="http://schemas.openxmlformats.org/officeDocument/2006/relationships/slide" Target="slides/slide12.xml"/><Relationship Id="rId39" Type="http://schemas.openxmlformats.org/officeDocument/2006/relationships/font" Target="fonts/Raleway-boldItalic.fntdata"/><Relationship Id="rId16" Type="http://schemas.openxmlformats.org/officeDocument/2006/relationships/slide" Target="slides/slide11.xml"/><Relationship Id="rId38" Type="http://schemas.openxmlformats.org/officeDocument/2006/relationships/font" Target="fonts/Raleway-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4003f94f52_0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4003f94f5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an operating agreement for a cooperatively structured limited liability or “LLC.” It’s a legal document, even though it probably looks unlike any legal document you’ve seen before. In fact, it’s perfectly fine to put cartoons and color in a legal document. We are doing that because it helps people to read, understand, and remember what’s in a document. For cooperatives, this is very important, because the members/owners of a cooperative should understand the operating rules of their own business. </a:t>
            </a:r>
            <a:r>
              <a:rPr b="1" lang="en"/>
              <a:t>Note: </a:t>
            </a:r>
            <a:r>
              <a:rPr lang="en"/>
              <a:t>This is a very simple operating agreement. We kept it simple so that you can see the most essential parts. If you start a cooperative, </a:t>
            </a:r>
            <a:r>
              <a:rPr b="1" lang="en"/>
              <a:t>you will likely want to add more detail and adapt parts of it to be specific to your cooperative’s needs. </a:t>
            </a:r>
            <a:r>
              <a:rPr lang="en"/>
              <a:t>For now, we have made this as simple as possible by breaking it into 13 pages.</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c7eb94cf5_0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3c7eb94cf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c322fe26d_0_2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c322fe26d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page deals with management and governance of a cooperative. A very important point is being made in this operating agreement, which is that every member is a manager. There is not one boss telling the workers what to do -- </a:t>
            </a:r>
            <a:r>
              <a:rPr i="1" lang="en"/>
              <a:t>everyone</a:t>
            </a:r>
            <a:r>
              <a:rPr lang="en"/>
              <a:t> is involved in </a:t>
            </a:r>
            <a:r>
              <a:rPr lang="en"/>
              <a:t>determining</a:t>
            </a:r>
            <a:r>
              <a:rPr lang="en"/>
              <a:t> major business decisions, hiring, policy, strategy, and operational processes for the cooperative. Everyone can sign documents on behalf of the cooperative. And because this is an LLC and every member takes part in the profits, losses, and management of the business, it also means that the members are not employees. They are owners, not employees. The final paragraph here says that the cooperative may divide up management into multiple committees -- this is helpful especially when you have more than a few members. You might have a financial committee, a conflict resolution committee, and so on. But this also says that important decisions about the business still need to be made by all members.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Sara’s feedback: I’d recommend being a little more specific about what constitutes a “major decision substantially affecting the business, Members, or finances” that can’t be delegated to committees. Just so the coop makes sure that all members have a voice in the types of decisions that, if delegated, might create an employer-employee relationship. This could also go in a separate polices doc, but I’d just want to make sure the members understand that they can’t create a governing committee or board or that kind of thing.</a:t>
            </a:r>
            <a:endParaRPr/>
          </a:p>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3c7eb94cf5_0_6: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3c7eb94cf5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c385369ba_1_2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c385369ba_1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page goes into more detail about meetings, proposals, and voting. First, it makes clear that everyone has an equal vote. And not only can everyone vote, but anyone can bring a proposal to be voted on. Proposals are the things that shape the business and steer its direction. You might bring a proposal to adopt a new policy, to change work schedules, or to change the work that specific people do in the cooperative. The third paragraph here says how that proposal passes: do you want 100% of members to approve it? 75%? Many agreements go into even more detail about this, but we have kept this one simple. The last paragraph deals with meetings: how often do you meet? Who can call a meeting? How much advance notice to members need to get before a meeting?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c71a46bb3_0_29: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3c71a46bb3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3c5f4f4de9_0_2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3c5f4f4de9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Finally, this page has a list of information and documents that the cooperative is obligated to keep and make available to all members. This is so that everyone has the opportunity to understand the business, its finances, and its decisions, so that everyone can be an informed owner and manager of the business.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c7eb94cf5_0_1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c7eb94cf5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3c322fe26d_0_97: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3c322fe26d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These next few pages deal with the finances of the cooperative and how members get paid. There are a few ways that members get paid:</a:t>
            </a:r>
            <a:endParaRPr/>
          </a:p>
          <a:p>
            <a:pPr indent="0" lvl="0" marL="0" rtl="0" algn="l">
              <a:spcBef>
                <a:spcPts val="0"/>
              </a:spcBef>
              <a:spcAft>
                <a:spcPts val="0"/>
              </a:spcAft>
              <a:buNone/>
            </a:pPr>
            <a:r>
              <a:rPr lang="en"/>
              <a:t>First, the cooperative can make regular payments to people for the work that they do. You might decide, for example, that everyone will get paid at least $15 per hour. In LLCs, this is called “guaranteed payments,” because the idea is that you can rely on this as your regular income.</a:t>
            </a:r>
            <a:endParaRPr/>
          </a:p>
          <a:p>
            <a:pPr indent="0" lvl="0" marL="0" rtl="0" algn="l">
              <a:spcBef>
                <a:spcPts val="0"/>
              </a:spcBef>
              <a:spcAft>
                <a:spcPts val="0"/>
              </a:spcAft>
              <a:buNone/>
            </a:pPr>
            <a:r>
              <a:rPr lang="en"/>
              <a:t>Next, members share the profits of the business. You might decide that at the end of every month, every quarter, or every year, you will do a calculation of the profits of the business, meaning how much money is leftover from your earnings after you have paid your business expenses. This sample agreement says that 20% of those profits will be paid to the founders of the business until it reaches a certain amount. That is an amount that the cooperative has decided to compensate founders for the risk that they took and the many unpaid hours they worked to get the business started. I have seen cooperatives set this amount at anywhere from $1,000 to $50,000. It’s whatever feels fair.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3c7eb94cf5_0_1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3c7eb94cf5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c71a46bb3_0_39: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c71a46bb3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page says what happens with the rest of the profits. Cooperatives are unique because they generally divide profits based on members’ “patronage” -- meaning the amount of work or the value of work that members do. This is different than most conventional businesses, where some people get more profits just because they own more of the business. Most cooperatives that I know divide profits based on the number of hours that each Member works, meaning that the person who worked the most hours will also get a larger share of the profits. This sample agreement gives you other options to choose from, and you might choose a different method of dividing profits, depending on the type of business you have.</a:t>
            </a:r>
            <a:endParaRPr/>
          </a:p>
          <a:p>
            <a:pPr indent="0" lvl="0" marL="0" rtl="0" algn="l">
              <a:spcBef>
                <a:spcPts val="0"/>
              </a:spcBef>
              <a:spcAft>
                <a:spcPts val="0"/>
              </a:spcAft>
              <a:buNone/>
            </a:pPr>
            <a:r>
              <a:rPr lang="en"/>
              <a:t>Note that there are two paragraphs here: one that says how you allocate the profits to each member, and the other that says when you distribute the profits. This is because the cooperative might have profits that it assigns to each member, but the cooperative might decide to keep the money in the cooperative’s accounts because you need that money to keep operating the business.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c5d21a5ef_0_7: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3c5d21a5ef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400">
                <a:solidFill>
                  <a:schemeClr val="accent3"/>
                </a:solidFill>
                <a:latin typeface="Lato"/>
                <a:ea typeface="Lato"/>
                <a:cs typeface="Lato"/>
                <a:sym typeface="Lato"/>
              </a:rPr>
              <a:t>Este acuerdo tiene </a:t>
            </a:r>
            <a:r>
              <a:rPr b="1" lang="en" sz="1400">
                <a:solidFill>
                  <a:schemeClr val="accent3"/>
                </a:solidFill>
                <a:latin typeface="Lato"/>
                <a:ea typeface="Lato"/>
                <a:cs typeface="Lato"/>
                <a:sym typeface="Lato"/>
              </a:rPr>
              <a:t>colores y caricaturas,</a:t>
            </a:r>
            <a:r>
              <a:rPr lang="en" sz="1400">
                <a:solidFill>
                  <a:schemeClr val="accent3"/>
                </a:solidFill>
                <a:latin typeface="Lato"/>
                <a:ea typeface="Lato"/>
                <a:cs typeface="Lato"/>
                <a:sym typeface="Lato"/>
              </a:rPr>
              <a:t> para hacer que sea fácil para leer. Es un documento legalmente vinculante.</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3c322fe26d_0_9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3c322fe26d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3c322fe26d_0_87: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3c322fe26d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Of course, you may not always have profits. This page deals with losses and how you share those among members.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3c7eb94cf5_0_24: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51" name="Google Shape;251;g3c7eb94cf5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3c322fe26d_0_8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3c322fe26d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And this page has more information about accounting and tax. We use small print in some places, especially for information that is more important for your accountant to read. One thing to note here is that every member will need to pay taxes on their share of the business income, and that will likely mean paying taxes on a quarterly basis.</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3c7eb94cf5_0_3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3c7eb94cf5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3c322fe26d_0_13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3c322fe26d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page explains that the cooperative will cover costs or will reimburse members if the member has expenses from a lawsuit related to the business, for example.</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3c7eb94cf5_0_37: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87" name="Google Shape;287;g3c7eb94cf5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3c322fe26d_0_12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95" name="Google Shape;295;g3c322fe26d_0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And this page explains how to close the cooperative -- to either dissolve it or sell the business. What percentage of members must approve closure of the cooperative, and what happens with the cooperative’s assets or sale proceeds.</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3c7eb94cf5_0_44: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3c7eb94cf5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3c71a46bb3_0_17: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09" name="Google Shape;309;g3c71a46bb3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And here’s the page where everyone signs to make this the official operating agreement of the LLC.</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c273a6205_0_77: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c273a6205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This first page provides more information about the agreement itself. For example it tells you how the member of the cooperative can amend the agreement. If you were using this agreement, you would fill in the blank. Do you want 100% of members to approve changes to the agreement? 75% of members? </a:t>
            </a:r>
            <a:endParaRPr/>
          </a:p>
          <a:p>
            <a:pPr indent="0" lvl="0" marL="0" rtl="0" algn="l">
              <a:spcBef>
                <a:spcPts val="0"/>
              </a:spcBef>
              <a:spcAft>
                <a:spcPts val="0"/>
              </a:spcAft>
              <a:buNone/>
            </a:pPr>
            <a:r>
              <a:rPr lang="en"/>
              <a:t>-- It also clarifies that you will want to create other rules and policies separate from this Agreement in a document that you might call “Policies.” Many cooperatives have dozens of pages of rules, policies, and procedures that change more frequently. Chances are, you will not change your Operating Agreement very often, but you might adopt new policies as often as every month!</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3c71a46bb3_0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317" name="Google Shape;317;g3c71a46bb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c5bad02f2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3c5bad02f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c322fe26d_0_169: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c322fe26d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This page describes the steps to becoming a member (owner) of the cooperative. You might want different requirements for your cooperative, such as requiring that people attend a training before joining. </a:t>
            </a:r>
            <a:endParaRPr/>
          </a:p>
          <a:p>
            <a:pPr indent="0" lvl="0" marL="0" rtl="0" algn="l">
              <a:spcBef>
                <a:spcPts val="0"/>
              </a:spcBef>
              <a:spcAft>
                <a:spcPts val="0"/>
              </a:spcAft>
              <a:buNone/>
            </a:pPr>
            <a:r>
              <a:rPr lang="en"/>
              <a:t>-- This sample requires that people work for the cooperative for a period of time before they can become an owner. Note that someone must be treated as an employee if they work for the coop before becoming a member, so many coops will want to waive the requirement to work for a year, because many cooperative do not want to have employees.</a:t>
            </a:r>
            <a:endParaRPr/>
          </a:p>
          <a:p>
            <a:pPr indent="0" lvl="0" marL="0" rtl="0" algn="l">
              <a:spcBef>
                <a:spcPts val="0"/>
              </a:spcBef>
              <a:spcAft>
                <a:spcPts val="0"/>
              </a:spcAft>
              <a:buNone/>
            </a:pPr>
            <a:r>
              <a:rPr lang="en"/>
              <a:t>-- After working for the cooperative for a period of time, then the members vote to approve the new member. Many cooperative require that ALL members approve bringing int a new member. Co-owning a business with someone is an important decision!</a:t>
            </a:r>
            <a:endParaRPr/>
          </a:p>
          <a:p>
            <a:pPr indent="0" lvl="0" marL="0" rtl="0" algn="l">
              <a:spcBef>
                <a:spcPts val="0"/>
              </a:spcBef>
              <a:spcAft>
                <a:spcPts val="0"/>
              </a:spcAft>
              <a:buNone/>
            </a:pPr>
            <a:r>
              <a:rPr lang="en"/>
              <a:t>-- Number 3 describes the capital contribution. Most cooperatives require that new members make a capital contribution, which is money that the cooperative will use for the business. This is your investment in the cooperative -- it’s money that you put at risk: you may get it back or, if business is not doing so well, the cooperative could lose that money. You’ll see that this agreement gives new members the option to pay their capital contribution in monthly payments. </a:t>
            </a:r>
            <a:endParaRPr/>
          </a:p>
          <a:p>
            <a:pPr indent="0" lvl="0" marL="0" rtl="0" algn="l">
              <a:spcBef>
                <a:spcPts val="0"/>
              </a:spcBef>
              <a:spcAft>
                <a:spcPts val="0"/>
              </a:spcAft>
              <a:buNone/>
            </a:pPr>
            <a:r>
              <a:rPr lang="en"/>
              <a:t>-- A last step to becoming a member is signing this agreement on the last page.</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c5d21a5ef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c5d21a5e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c322fe26d_0_57: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c322fe26d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Now how do you leave the cooperative? First, there is a way to leave voluntarily, by giving written notice some number of days in advance. Second, there are also things that can happen that would cause your membership to terminate involuntarily. For example, the other members might vote you out, or if you stop working for the cooperative for a certain number of weeks, you membership could terminate automatically.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c5d21a5ef_0_13: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c5d21a5ef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c5f4f4de9_0_9: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c5f4f4de9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This page describes what money and rights a member gets when they leave. For example, this says that the cooperative will pay the member the money in their capital account. In many cooperatives, that tends to be just a few thousand dollars -- it’s the money the member put into the cooperative when they joined, plus any profits that have been allocated to them and not yet paid, and possibly subtracting any losses. This also says that the cooperative doesn’t have to pay them all of the money at once, but can pay it over time.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6504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588427"/>
            <a:ext cx="745763" cy="61102"/>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763267"/>
            <a:ext cx="7688100" cy="2219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p:txBody>
      </p:sp>
      <p:sp>
        <p:nvSpPr>
          <p:cNvPr id="15" name="Google Shape;15;p2"/>
          <p:cNvSpPr txBox="1"/>
          <p:nvPr>
            <p:ph idx="1" type="subTitle"/>
          </p:nvPr>
        </p:nvSpPr>
        <p:spPr>
          <a:xfrm>
            <a:off x="729627" y="4230533"/>
            <a:ext cx="7688100" cy="7215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5558926"/>
            <a:ext cx="745763" cy="61102"/>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978600"/>
            <a:ext cx="7688400" cy="1659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3030517"/>
            <a:ext cx="7688400" cy="2107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1600"/>
              </a:spcBef>
              <a:spcAft>
                <a:spcPts val="0"/>
              </a:spcAft>
              <a:buClr>
                <a:schemeClr val="lt1"/>
              </a:buClr>
              <a:buSzPts val="1100"/>
              <a:buChar char="○"/>
              <a:defRPr>
                <a:solidFill>
                  <a:schemeClr val="lt1"/>
                </a:solidFill>
              </a:defRPr>
            </a:lvl2pPr>
            <a:lvl3pPr indent="-298450" lvl="2" marL="1371600">
              <a:spcBef>
                <a:spcPts val="1600"/>
              </a:spcBef>
              <a:spcAft>
                <a:spcPts val="0"/>
              </a:spcAft>
              <a:buClr>
                <a:schemeClr val="lt1"/>
              </a:buClr>
              <a:buSzPts val="1100"/>
              <a:buChar char="■"/>
              <a:defRPr>
                <a:solidFill>
                  <a:schemeClr val="lt1"/>
                </a:solidFill>
              </a:defRPr>
            </a:lvl3pPr>
            <a:lvl4pPr indent="-298450" lvl="3" marL="1828800">
              <a:spcBef>
                <a:spcPts val="1600"/>
              </a:spcBef>
              <a:spcAft>
                <a:spcPts val="0"/>
              </a:spcAft>
              <a:buClr>
                <a:schemeClr val="lt1"/>
              </a:buClr>
              <a:buSzPts val="1100"/>
              <a:buChar char="●"/>
              <a:defRPr>
                <a:solidFill>
                  <a:schemeClr val="lt1"/>
                </a:solidFill>
              </a:defRPr>
            </a:lvl4pPr>
            <a:lvl5pPr indent="-298450" lvl="4" marL="2286000">
              <a:spcBef>
                <a:spcPts val="1600"/>
              </a:spcBef>
              <a:spcAft>
                <a:spcPts val="0"/>
              </a:spcAft>
              <a:buClr>
                <a:schemeClr val="lt1"/>
              </a:buClr>
              <a:buSzPts val="1100"/>
              <a:buChar char="○"/>
              <a:defRPr>
                <a:solidFill>
                  <a:schemeClr val="lt1"/>
                </a:solidFill>
              </a:defRPr>
            </a:lvl5pPr>
            <a:lvl6pPr indent="-298450" lvl="5" marL="2743200">
              <a:spcBef>
                <a:spcPts val="1600"/>
              </a:spcBef>
              <a:spcAft>
                <a:spcPts val="0"/>
              </a:spcAft>
              <a:buClr>
                <a:schemeClr val="lt1"/>
              </a:buClr>
              <a:buSzPts val="1100"/>
              <a:buChar char="■"/>
              <a:defRPr>
                <a:solidFill>
                  <a:schemeClr val="lt1"/>
                </a:solidFill>
              </a:defRPr>
            </a:lvl6pPr>
            <a:lvl7pPr indent="-298450" lvl="6" marL="3200400">
              <a:spcBef>
                <a:spcPts val="1600"/>
              </a:spcBef>
              <a:spcAft>
                <a:spcPts val="0"/>
              </a:spcAft>
              <a:buClr>
                <a:schemeClr val="lt1"/>
              </a:buClr>
              <a:buSzPts val="1100"/>
              <a:buChar char="●"/>
              <a:defRPr>
                <a:solidFill>
                  <a:schemeClr val="lt1"/>
                </a:solidFill>
              </a:defRPr>
            </a:lvl7pPr>
            <a:lvl8pPr indent="-298450" lvl="7" marL="3657600">
              <a:spcBef>
                <a:spcPts val="1600"/>
              </a:spcBef>
              <a:spcAft>
                <a:spcPts val="0"/>
              </a:spcAft>
              <a:buClr>
                <a:schemeClr val="lt1"/>
              </a:buClr>
              <a:buSzPts val="1100"/>
              <a:buChar char="○"/>
              <a:defRPr>
                <a:solidFill>
                  <a:schemeClr val="lt1"/>
                </a:solidFill>
              </a:defRPr>
            </a:lvl8pPr>
            <a:lvl9pPr indent="-298450" lvl="8" marL="4114800">
              <a:spcBef>
                <a:spcPts val="1600"/>
              </a:spcBef>
              <a:spcAft>
                <a:spcPts val="160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588427"/>
            <a:ext cx="745763" cy="61102"/>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763267"/>
            <a:ext cx="7688400" cy="2024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650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588427"/>
            <a:ext cx="745763" cy="61102"/>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758200"/>
            <a:ext cx="7688700" cy="713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29" name="Google Shape;29;p4"/>
          <p:cNvSpPr txBox="1"/>
          <p:nvPr>
            <p:ph idx="1" type="body"/>
          </p:nvPr>
        </p:nvSpPr>
        <p:spPr>
          <a:xfrm>
            <a:off x="729450" y="2771833"/>
            <a:ext cx="7688700" cy="30147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0" name="Google Shape;30;p4"/>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650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588427"/>
            <a:ext cx="745763" cy="61102"/>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758200"/>
            <a:ext cx="7688400" cy="713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37" name="Google Shape;37;p5"/>
          <p:cNvSpPr txBox="1"/>
          <p:nvPr>
            <p:ph idx="1" type="body"/>
          </p:nvPr>
        </p:nvSpPr>
        <p:spPr>
          <a:xfrm>
            <a:off x="729325" y="2771833"/>
            <a:ext cx="3774300" cy="30147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8" name="Google Shape;38;p5"/>
          <p:cNvSpPr txBox="1"/>
          <p:nvPr>
            <p:ph idx="2" type="body"/>
          </p:nvPr>
        </p:nvSpPr>
        <p:spPr>
          <a:xfrm>
            <a:off x="4643604" y="2771833"/>
            <a:ext cx="3774300" cy="30147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9" name="Google Shape;39;p5"/>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650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588427"/>
            <a:ext cx="745763" cy="61102"/>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758200"/>
            <a:ext cx="7688400" cy="713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46" name="Google Shape;46;p6"/>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650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588427"/>
            <a:ext cx="745763" cy="61102"/>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758200"/>
            <a:ext cx="3300900" cy="18420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53" name="Google Shape;53;p7"/>
          <p:cNvSpPr txBox="1"/>
          <p:nvPr>
            <p:ph idx="1" type="body"/>
          </p:nvPr>
        </p:nvSpPr>
        <p:spPr>
          <a:xfrm>
            <a:off x="721225" y="3708967"/>
            <a:ext cx="3300900" cy="2130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4" name="Google Shape;54;p7"/>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5558926"/>
            <a:ext cx="745763" cy="61102"/>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1152400"/>
            <a:ext cx="7021200" cy="39801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588427"/>
            <a:ext cx="745763" cy="61102"/>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758200"/>
            <a:ext cx="3300900" cy="2249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67" name="Google Shape;67;p9"/>
          <p:cNvSpPr txBox="1"/>
          <p:nvPr>
            <p:ph idx="1" type="subTitle"/>
          </p:nvPr>
        </p:nvSpPr>
        <p:spPr>
          <a:xfrm>
            <a:off x="724950" y="4215367"/>
            <a:ext cx="3300900" cy="1011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803500"/>
            <a:ext cx="3374400" cy="4034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9" name="Google Shape;69;p9"/>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5830068"/>
            <a:ext cx="7697400" cy="614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SzPts val="2800"/>
              <a:buFont typeface="Raleway"/>
              <a:buNone/>
              <a:defRPr b="1" sz="2800">
                <a:latin typeface="Raleway"/>
                <a:ea typeface="Raleway"/>
                <a:cs typeface="Raleway"/>
                <a:sym typeface="Raleway"/>
              </a:defRPr>
            </a:lvl1pPr>
            <a:lvl2pPr lvl="1">
              <a:spcBef>
                <a:spcPts val="0"/>
              </a:spcBef>
              <a:spcAft>
                <a:spcPts val="0"/>
              </a:spcAft>
              <a:buSzPts val="2800"/>
              <a:buFont typeface="Raleway"/>
              <a:buNone/>
              <a:defRPr b="1" sz="2800">
                <a:latin typeface="Raleway"/>
                <a:ea typeface="Raleway"/>
                <a:cs typeface="Raleway"/>
                <a:sym typeface="Raleway"/>
              </a:defRPr>
            </a:lvl2pPr>
            <a:lvl3pPr lvl="2">
              <a:spcBef>
                <a:spcPts val="0"/>
              </a:spcBef>
              <a:spcAft>
                <a:spcPts val="0"/>
              </a:spcAft>
              <a:buSzPts val="2800"/>
              <a:buFont typeface="Raleway"/>
              <a:buNone/>
              <a:defRPr b="1" sz="2800">
                <a:latin typeface="Raleway"/>
                <a:ea typeface="Raleway"/>
                <a:cs typeface="Raleway"/>
                <a:sym typeface="Raleway"/>
              </a:defRPr>
            </a:lvl3pPr>
            <a:lvl4pPr lvl="3">
              <a:spcBef>
                <a:spcPts val="0"/>
              </a:spcBef>
              <a:spcAft>
                <a:spcPts val="0"/>
              </a:spcAft>
              <a:buSzPts val="2800"/>
              <a:buFont typeface="Raleway"/>
              <a:buNone/>
              <a:defRPr b="1" sz="2800">
                <a:latin typeface="Raleway"/>
                <a:ea typeface="Raleway"/>
                <a:cs typeface="Raleway"/>
                <a:sym typeface="Raleway"/>
              </a:defRPr>
            </a:lvl4pPr>
            <a:lvl5pPr lvl="4">
              <a:spcBef>
                <a:spcPts val="0"/>
              </a:spcBef>
              <a:spcAft>
                <a:spcPts val="0"/>
              </a:spcAft>
              <a:buSzPts val="2800"/>
              <a:buFont typeface="Raleway"/>
              <a:buNone/>
              <a:defRPr b="1" sz="2800">
                <a:latin typeface="Raleway"/>
                <a:ea typeface="Raleway"/>
                <a:cs typeface="Raleway"/>
                <a:sym typeface="Raleway"/>
              </a:defRPr>
            </a:lvl5pPr>
            <a:lvl6pPr lvl="5">
              <a:spcBef>
                <a:spcPts val="0"/>
              </a:spcBef>
              <a:spcAft>
                <a:spcPts val="0"/>
              </a:spcAft>
              <a:buSzPts val="2800"/>
              <a:buFont typeface="Raleway"/>
              <a:buNone/>
              <a:defRPr b="1" sz="2800">
                <a:latin typeface="Raleway"/>
                <a:ea typeface="Raleway"/>
                <a:cs typeface="Raleway"/>
                <a:sym typeface="Raleway"/>
              </a:defRPr>
            </a:lvl6pPr>
            <a:lvl7pPr lvl="6">
              <a:spcBef>
                <a:spcPts val="0"/>
              </a:spcBef>
              <a:spcAft>
                <a:spcPts val="0"/>
              </a:spcAft>
              <a:buSzPts val="2800"/>
              <a:buFont typeface="Raleway"/>
              <a:buNone/>
              <a:defRPr b="1" sz="2800">
                <a:latin typeface="Raleway"/>
                <a:ea typeface="Raleway"/>
                <a:cs typeface="Raleway"/>
                <a:sym typeface="Raleway"/>
              </a:defRPr>
            </a:lvl7pPr>
            <a:lvl8pPr lvl="7">
              <a:spcBef>
                <a:spcPts val="0"/>
              </a:spcBef>
              <a:spcAft>
                <a:spcPts val="0"/>
              </a:spcAft>
              <a:buSzPts val="2800"/>
              <a:buFont typeface="Raleway"/>
              <a:buNone/>
              <a:defRPr b="1" sz="2800">
                <a:latin typeface="Raleway"/>
                <a:ea typeface="Raleway"/>
                <a:cs typeface="Raleway"/>
                <a:sym typeface="Raleway"/>
              </a:defRPr>
            </a:lvl8pPr>
            <a:lvl9pPr lvl="8">
              <a:spcBef>
                <a:spcPts val="0"/>
              </a:spcBef>
              <a:spcAft>
                <a:spcPts val="0"/>
              </a:spcAft>
              <a:buSzPts val="2800"/>
              <a:buFont typeface="Raleway"/>
              <a:buNone/>
              <a:defRPr b="1" sz="2800">
                <a:latin typeface="Raleway"/>
                <a:ea typeface="Raleway"/>
                <a:cs typeface="Raleway"/>
                <a:sym typeface="Raleway"/>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6333134"/>
            <a:ext cx="548700" cy="5247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3.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8.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8.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12.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12.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1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image" Target="../media/image1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2068067"/>
            <a:ext cx="7688100" cy="2219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Operating Agreement</a:t>
            </a:r>
            <a:endParaRPr/>
          </a:p>
          <a:p>
            <a:pPr indent="0" lvl="0" marL="0" rtl="0" algn="ctr">
              <a:spcBef>
                <a:spcPts val="0"/>
              </a:spcBef>
              <a:spcAft>
                <a:spcPts val="0"/>
              </a:spcAft>
              <a:buNone/>
            </a:pPr>
            <a:r>
              <a:rPr lang="en"/>
              <a:t>for </a:t>
            </a:r>
            <a:r>
              <a:rPr lang="en">
                <a:solidFill>
                  <a:schemeClr val="accent3"/>
                </a:solidFill>
              </a:rPr>
              <a:t>Cooperative LLC</a:t>
            </a:r>
            <a:endParaRPr>
              <a:solidFill>
                <a:schemeClr val="accent3"/>
              </a:solidFill>
            </a:endParaRPr>
          </a:p>
        </p:txBody>
      </p:sp>
      <p:sp>
        <p:nvSpPr>
          <p:cNvPr id="87" name="Google Shape;87;p13"/>
          <p:cNvSpPr txBox="1"/>
          <p:nvPr>
            <p:ph idx="1" type="subTitle"/>
          </p:nvPr>
        </p:nvSpPr>
        <p:spPr>
          <a:xfrm>
            <a:off x="2268075" y="4166633"/>
            <a:ext cx="4707600" cy="629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solidFill>
                  <a:schemeClr val="accent3"/>
                </a:solidFill>
              </a:rPr>
              <a:t>This Agreement has </a:t>
            </a:r>
            <a:r>
              <a:rPr b="1" lang="en">
                <a:solidFill>
                  <a:schemeClr val="accent3"/>
                </a:solidFill>
              </a:rPr>
              <a:t>color and cartoons </a:t>
            </a:r>
            <a:r>
              <a:rPr lang="en">
                <a:solidFill>
                  <a:schemeClr val="accent3"/>
                </a:solidFill>
              </a:rPr>
              <a:t>to make it easy to read. It is a legally binding document.</a:t>
            </a:r>
            <a:endParaRPr>
              <a:solidFill>
                <a:schemeClr val="accent3"/>
              </a:solidFill>
            </a:endParaRPr>
          </a:p>
          <a:p>
            <a:pPr indent="0" lvl="0" marL="0" rtl="0" algn="ctr">
              <a:spcBef>
                <a:spcPts val="0"/>
              </a:spcBef>
              <a:spcAft>
                <a:spcPts val="0"/>
              </a:spcAft>
              <a:buNone/>
            </a:pPr>
            <a:r>
              <a:t/>
            </a:r>
            <a:endParaRPr>
              <a:solidFill>
                <a:schemeClr val="accent3"/>
              </a:solidFill>
            </a:endParaRPr>
          </a:p>
          <a:p>
            <a:pPr indent="0" lvl="0" marL="0" rtl="0" algn="ctr">
              <a:spcBef>
                <a:spcPts val="0"/>
              </a:spcBef>
              <a:spcAft>
                <a:spcPts val="0"/>
              </a:spcAft>
              <a:buNone/>
            </a:pPr>
            <a:r>
              <a:t/>
            </a:r>
            <a:endParaRPr>
              <a:solidFill>
                <a:schemeClr val="accent3"/>
              </a:solidFill>
            </a:endParaRPr>
          </a:p>
          <a:p>
            <a:pPr indent="0" lvl="0" marL="0" rtl="0" algn="ctr">
              <a:spcBef>
                <a:spcPts val="0"/>
              </a:spcBef>
              <a:spcAft>
                <a:spcPts val="0"/>
              </a:spcAft>
              <a:buNone/>
            </a:pPr>
            <a:r>
              <a:rPr b="1" lang="en">
                <a:solidFill>
                  <a:schemeClr val="accent3"/>
                </a:solidFill>
              </a:rPr>
              <a:t>IMPORTANT: </a:t>
            </a:r>
            <a:r>
              <a:rPr lang="en">
                <a:solidFill>
                  <a:schemeClr val="accent3"/>
                </a:solidFill>
              </a:rPr>
              <a:t>This is a very simple agreement and it won’t meet the needs of most cooperatives. We created this to teach about the basic components of Operating Agreements.</a:t>
            </a:r>
            <a:endParaRPr>
              <a:solidFill>
                <a:schemeClr val="accent3"/>
              </a:solidFill>
            </a:endParaRPr>
          </a:p>
        </p:txBody>
      </p:sp>
      <p:pic>
        <p:nvPicPr>
          <p:cNvPr id="88" name="Google Shape;88;p13"/>
          <p:cNvPicPr preferRelativeResize="0"/>
          <p:nvPr/>
        </p:nvPicPr>
        <p:blipFill>
          <a:blip r:embed="rId3">
            <a:alphaModFix/>
          </a:blip>
          <a:stretch>
            <a:fillRect/>
          </a:stretch>
        </p:blipFill>
        <p:spPr>
          <a:xfrm>
            <a:off x="667875" y="3623717"/>
            <a:ext cx="1511625" cy="2751572"/>
          </a:xfrm>
          <a:prstGeom prst="rect">
            <a:avLst/>
          </a:prstGeom>
          <a:noFill/>
          <a:ln>
            <a:noFill/>
          </a:ln>
        </p:spPr>
      </p:pic>
      <p:sp>
        <p:nvSpPr>
          <p:cNvPr id="89" name="Google Shape;89;p13"/>
          <p:cNvSpPr txBox="1"/>
          <p:nvPr/>
        </p:nvSpPr>
        <p:spPr>
          <a:xfrm>
            <a:off x="336600" y="42075"/>
            <a:ext cx="8442600" cy="629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2"/>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Pagos y Derechos al Finalizar la Membresía</a:t>
            </a:r>
            <a:endParaRPr/>
          </a:p>
        </p:txBody>
      </p:sp>
      <p:sp>
        <p:nvSpPr>
          <p:cNvPr id="159" name="Google Shape;159;p22"/>
          <p:cNvSpPr txBox="1"/>
          <p:nvPr>
            <p:ph idx="1" type="body"/>
          </p:nvPr>
        </p:nvSpPr>
        <p:spPr>
          <a:xfrm>
            <a:off x="729450" y="1933625"/>
            <a:ext cx="6276600" cy="329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Pago de Cuenta de Capital: </a:t>
            </a:r>
            <a:r>
              <a:rPr lang="en" sz="1600">
                <a:solidFill>
                  <a:srgbClr val="000000"/>
                </a:solidFill>
                <a:latin typeface="Arial"/>
                <a:ea typeface="Arial"/>
                <a:cs typeface="Arial"/>
                <a:sym typeface="Arial"/>
              </a:rPr>
              <a:t>Cuando un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termina su membresía, voluntaria o involuntariamente, la cantidad en la Cuenta de Capital del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se convierte en un préstamo del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hacia la Cooperativa con </a:t>
            </a:r>
            <a:r>
              <a:rPr b="1" lang="en" sz="1600">
                <a:solidFill>
                  <a:schemeClr val="accent3"/>
                </a:solidFill>
                <a:highlight>
                  <a:srgbClr val="FCE5CD"/>
                </a:highlight>
                <a:latin typeface="Arial"/>
                <a:ea typeface="Arial"/>
                <a:cs typeface="Arial"/>
                <a:sym typeface="Arial"/>
              </a:rPr>
              <a:t>______</a:t>
            </a:r>
            <a:r>
              <a:rPr lang="en" sz="1600">
                <a:solidFill>
                  <a:srgbClr val="000000"/>
                </a:solidFill>
                <a:latin typeface="Arial"/>
                <a:ea typeface="Arial"/>
                <a:cs typeface="Arial"/>
                <a:sym typeface="Arial"/>
              </a:rPr>
              <a:t>% de interés</a:t>
            </a:r>
            <a:r>
              <a:rPr lang="en" sz="1600">
                <a:solidFill>
                  <a:srgbClr val="000000"/>
                </a:solidFill>
                <a:latin typeface="Arial"/>
                <a:ea typeface="Arial"/>
                <a:cs typeface="Arial"/>
                <a:sym typeface="Arial"/>
              </a:rPr>
              <a:t>. </a:t>
            </a:r>
            <a:r>
              <a:rPr lang="en" sz="1600">
                <a:solidFill>
                  <a:schemeClr val="accent3"/>
                </a:solidFill>
                <a:latin typeface="Arial"/>
                <a:ea typeface="Arial"/>
                <a:cs typeface="Arial"/>
                <a:sym typeface="Arial"/>
              </a:rPr>
              <a:t>La Cooperativa debe devolver el préstamo dentro de</a:t>
            </a:r>
            <a:r>
              <a:rPr lang="en" sz="1600">
                <a:solidFill>
                  <a:srgbClr val="000000"/>
                </a:solidFill>
                <a:latin typeface="Arial"/>
                <a:ea typeface="Arial"/>
                <a:cs typeface="Arial"/>
                <a:sym typeface="Arial"/>
              </a:rPr>
              <a:t> </a:t>
            </a:r>
            <a:r>
              <a:rPr b="1" lang="en" sz="1600">
                <a:solidFill>
                  <a:schemeClr val="accent3"/>
                </a:solidFill>
                <a:highlight>
                  <a:srgbClr val="FCE5CD"/>
                </a:highlight>
                <a:latin typeface="Arial"/>
                <a:ea typeface="Arial"/>
                <a:cs typeface="Arial"/>
                <a:sym typeface="Arial"/>
              </a:rPr>
              <a:t>______</a:t>
            </a:r>
            <a:r>
              <a:rPr b="1" lang="en" sz="1600">
                <a:solidFill>
                  <a:schemeClr val="accent3"/>
                </a:solidFill>
                <a:latin typeface="Arial"/>
                <a:ea typeface="Arial"/>
                <a:cs typeface="Arial"/>
                <a:sym typeface="Arial"/>
              </a:rPr>
              <a:t> </a:t>
            </a:r>
            <a:r>
              <a:rPr lang="en" sz="1600">
                <a:solidFill>
                  <a:schemeClr val="accent3"/>
                </a:solidFill>
                <a:latin typeface="Arial"/>
                <a:ea typeface="Arial"/>
                <a:cs typeface="Arial"/>
                <a:sym typeface="Arial"/>
              </a:rPr>
              <a:t>años. </a:t>
            </a:r>
            <a:r>
              <a:rPr lang="en" sz="1600">
                <a:solidFill>
                  <a:srgbClr val="000000"/>
                </a:solidFill>
                <a:latin typeface="Arial"/>
                <a:ea typeface="Arial"/>
                <a:cs typeface="Arial"/>
                <a:sym typeface="Arial"/>
              </a:rPr>
              <a:t>Si el Miembro fallece o no puede recibir el pago, entonces la Cooperativa debe pagar al beneficiario designado por el Miembro.</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b="1" sz="1600">
              <a:solidFill>
                <a:schemeClr val="accent3"/>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Ningún Otro Derecho: </a:t>
            </a:r>
            <a:r>
              <a:rPr lang="en" sz="1600">
                <a:solidFill>
                  <a:srgbClr val="000000"/>
                </a:solidFill>
                <a:latin typeface="Arial"/>
                <a:ea typeface="Arial"/>
                <a:cs typeface="Arial"/>
                <a:sym typeface="Arial"/>
              </a:rPr>
              <a:t>El Miembro terminado no tendrá otros derechos de distribución o pago de la Cooperativa, ni ningún derecho de membresía.</a:t>
            </a:r>
            <a:endParaRPr/>
          </a:p>
        </p:txBody>
      </p:sp>
      <p:sp>
        <p:nvSpPr>
          <p:cNvPr id="160" name="Google Shape;160;p22"/>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61" name="Google Shape;161;p22"/>
          <p:cNvPicPr preferRelativeResize="0"/>
          <p:nvPr/>
        </p:nvPicPr>
        <p:blipFill>
          <a:blip r:embed="rId3">
            <a:alphaModFix/>
          </a:blip>
          <a:stretch>
            <a:fillRect/>
          </a:stretch>
        </p:blipFill>
        <p:spPr>
          <a:xfrm flipH="1">
            <a:off x="6900023" y="2880625"/>
            <a:ext cx="2036176" cy="223605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3"/>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Management</a:t>
            </a:r>
            <a:endParaRPr/>
          </a:p>
        </p:txBody>
      </p:sp>
      <p:sp>
        <p:nvSpPr>
          <p:cNvPr id="167" name="Google Shape;167;p23"/>
          <p:cNvSpPr txBox="1"/>
          <p:nvPr>
            <p:ph idx="1" type="body"/>
          </p:nvPr>
        </p:nvSpPr>
        <p:spPr>
          <a:xfrm>
            <a:off x="729450" y="1933621"/>
            <a:ext cx="7688700" cy="44793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Every Member is a Manager</a:t>
            </a:r>
            <a:r>
              <a:rPr lang="en" sz="1600">
                <a:solidFill>
                  <a:srgbClr val="000000"/>
                </a:solidFill>
                <a:latin typeface="Arial"/>
                <a:ea typeface="Arial"/>
                <a:cs typeface="Arial"/>
                <a:sym typeface="Arial"/>
              </a:rPr>
              <a:t>: The Cooperative is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managed by all the Members.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Every Member May Sign for the Cooperative: </a:t>
            </a:r>
            <a:r>
              <a:rPr lang="en" sz="1600">
                <a:solidFill>
                  <a:srgbClr val="000000"/>
                </a:solidFill>
                <a:latin typeface="Arial"/>
                <a:ea typeface="Arial"/>
                <a:cs typeface="Arial"/>
                <a:sym typeface="Arial"/>
              </a:rPr>
              <a:t>All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Members are agents of the Cooperative and have the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authority to enter into contracts on behalf of the Cooperative.</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Members are not Employees</a:t>
            </a:r>
            <a:r>
              <a:rPr lang="en" sz="1600">
                <a:solidFill>
                  <a:srgbClr val="000000"/>
                </a:solidFill>
                <a:latin typeface="Arial"/>
                <a:ea typeface="Arial"/>
                <a:cs typeface="Arial"/>
                <a:sym typeface="Arial"/>
              </a:rPr>
              <a:t>: All Members shall participate in the profits, losses, and management of the Cooperative as co-owners and co-managers, and therefore </a:t>
            </a:r>
            <a:r>
              <a:rPr b="1" lang="en" sz="1600">
                <a:solidFill>
                  <a:schemeClr val="dk1"/>
                </a:solidFill>
                <a:latin typeface="Arial"/>
                <a:ea typeface="Arial"/>
                <a:cs typeface="Arial"/>
                <a:sym typeface="Arial"/>
              </a:rPr>
              <a:t>no Member is an employee of the Cooperative.</a:t>
            </a:r>
            <a:endParaRPr b="1"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Dividing Management Among </a:t>
            </a:r>
            <a:r>
              <a:rPr b="1" lang="en" sz="1600">
                <a:solidFill>
                  <a:schemeClr val="accent3"/>
                </a:solidFill>
                <a:latin typeface="Arial"/>
                <a:ea typeface="Arial"/>
                <a:cs typeface="Arial"/>
                <a:sym typeface="Arial"/>
              </a:rPr>
              <a:t>Committees</a:t>
            </a:r>
            <a:r>
              <a:rPr lang="en" sz="1600">
                <a:solidFill>
                  <a:srgbClr val="000000"/>
                </a:solidFill>
                <a:latin typeface="Arial"/>
                <a:ea typeface="Arial"/>
                <a:cs typeface="Arial"/>
                <a:sym typeface="Arial"/>
              </a:rPr>
              <a:t>:</a:t>
            </a:r>
            <a:r>
              <a:rPr b="1" lang="en" sz="1600">
                <a:solidFill>
                  <a:srgbClr val="000000"/>
                </a:solidFill>
                <a:latin typeface="Arial"/>
                <a:ea typeface="Arial"/>
                <a:cs typeface="Arial"/>
                <a:sym typeface="Arial"/>
              </a:rPr>
              <a:t> </a:t>
            </a:r>
            <a:r>
              <a:rPr lang="en" sz="1600">
                <a:solidFill>
                  <a:srgbClr val="000000"/>
                </a:solidFill>
                <a:latin typeface="Arial"/>
                <a:ea typeface="Arial"/>
                <a:cs typeface="Arial"/>
                <a:sym typeface="Arial"/>
              </a:rPr>
              <a:t>The Members may delegate the management of certain work to committees of Members, but any major decision substantially affecting the business, Members, or finances must be made by all Members, not by committees.</a:t>
            </a:r>
            <a:endParaRPr sz="1600"/>
          </a:p>
        </p:txBody>
      </p:sp>
      <p:sp>
        <p:nvSpPr>
          <p:cNvPr id="168" name="Google Shape;168;p23"/>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69" name="Google Shape;169;p23"/>
          <p:cNvPicPr preferRelativeResize="0"/>
          <p:nvPr/>
        </p:nvPicPr>
        <p:blipFill>
          <a:blip r:embed="rId3">
            <a:alphaModFix/>
          </a:blip>
          <a:stretch>
            <a:fillRect/>
          </a:stretch>
        </p:blipFill>
        <p:spPr>
          <a:xfrm>
            <a:off x="5995550" y="811700"/>
            <a:ext cx="2645175" cy="261730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4"/>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La</a:t>
            </a:r>
            <a:r>
              <a:rPr lang="en"/>
              <a:t> Gestión</a:t>
            </a:r>
            <a:endParaRPr/>
          </a:p>
        </p:txBody>
      </p:sp>
      <p:sp>
        <p:nvSpPr>
          <p:cNvPr id="175" name="Google Shape;175;p24"/>
          <p:cNvSpPr txBox="1"/>
          <p:nvPr>
            <p:ph idx="1" type="body"/>
          </p:nvPr>
        </p:nvSpPr>
        <p:spPr>
          <a:xfrm>
            <a:off x="729450" y="1790175"/>
            <a:ext cx="7688700" cy="4542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Cada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 es un Administrador: </a:t>
            </a:r>
            <a:r>
              <a:rPr lang="en" sz="1600">
                <a:solidFill>
                  <a:srgbClr val="000000"/>
                </a:solidFill>
                <a:latin typeface="Arial"/>
                <a:ea typeface="Arial"/>
                <a:cs typeface="Arial"/>
                <a:sym typeface="Arial"/>
              </a:rPr>
              <a:t>La Cooperativa es </a:t>
            </a:r>
            <a:endParaRPr sz="1600">
              <a:solidFill>
                <a:srgbClr val="000000"/>
              </a:solidFill>
              <a:latin typeface="Arial"/>
              <a:ea typeface="Arial"/>
              <a:cs typeface="Arial"/>
              <a:sym typeface="Arial"/>
            </a:endParaRPr>
          </a:p>
          <a:p>
            <a:pPr indent="0" lvl="0" marL="0" rtl="0" algn="l">
              <a:spcBef>
                <a:spcPts val="0"/>
              </a:spcBef>
              <a:spcAft>
                <a:spcPts val="0"/>
              </a:spcAft>
              <a:buNone/>
            </a:pPr>
            <a:r>
              <a:rPr lang="en" sz="1600">
                <a:solidFill>
                  <a:srgbClr val="000000"/>
                </a:solidFill>
                <a:latin typeface="Arial"/>
                <a:ea typeface="Arial"/>
                <a:cs typeface="Arial"/>
                <a:sym typeface="Arial"/>
              </a:rPr>
              <a:t>gestionada por todos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b="1" sz="1600">
              <a:solidFill>
                <a:schemeClr val="accent3"/>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Cada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 Puede Firmar a Nombre de la Cooperativa: </a:t>
            </a:r>
            <a:endParaRPr b="1" sz="1600">
              <a:solidFill>
                <a:schemeClr val="accent3"/>
              </a:solidFill>
              <a:latin typeface="Arial"/>
              <a:ea typeface="Arial"/>
              <a:cs typeface="Arial"/>
              <a:sym typeface="Arial"/>
            </a:endParaRPr>
          </a:p>
          <a:p>
            <a:pPr indent="0" lvl="0" marL="0" rtl="0" algn="l">
              <a:spcBef>
                <a:spcPts val="0"/>
              </a:spcBef>
              <a:spcAft>
                <a:spcPts val="0"/>
              </a:spcAft>
              <a:buNone/>
            </a:pPr>
            <a:r>
              <a:rPr lang="en" sz="1600">
                <a:solidFill>
                  <a:srgbClr val="000000"/>
                </a:solidFill>
                <a:latin typeface="Arial"/>
                <a:ea typeface="Arial"/>
                <a:cs typeface="Arial"/>
                <a:sym typeface="Arial"/>
              </a:rPr>
              <a:t>Todos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son agentes de la Cooperativa y tienen la </a:t>
            </a:r>
            <a:endParaRPr sz="1600">
              <a:solidFill>
                <a:srgbClr val="000000"/>
              </a:solidFill>
              <a:latin typeface="Arial"/>
              <a:ea typeface="Arial"/>
              <a:cs typeface="Arial"/>
              <a:sym typeface="Arial"/>
            </a:endParaRPr>
          </a:p>
          <a:p>
            <a:pPr indent="0" lvl="0" marL="0" rtl="0" algn="l">
              <a:spcBef>
                <a:spcPts val="0"/>
              </a:spcBef>
              <a:spcAft>
                <a:spcPts val="0"/>
              </a:spcAft>
              <a:buNone/>
            </a:pPr>
            <a:r>
              <a:rPr lang="en" sz="1600">
                <a:solidFill>
                  <a:srgbClr val="000000"/>
                </a:solidFill>
                <a:latin typeface="Arial"/>
                <a:ea typeface="Arial"/>
                <a:cs typeface="Arial"/>
                <a:sym typeface="Arial"/>
              </a:rPr>
              <a:t>autoridad a entrar en contratos en nombre de la Cooperativa.</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Los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s no son Empleados</a:t>
            </a:r>
            <a:r>
              <a:rPr lang="en" sz="1600">
                <a:solidFill>
                  <a:srgbClr val="000000"/>
                </a:solidFill>
                <a:latin typeface="Arial"/>
                <a:ea typeface="Arial"/>
                <a:cs typeface="Arial"/>
                <a:sym typeface="Arial"/>
              </a:rPr>
              <a:t>: Todos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participarán en las ganancias, pérdidas y administración de la Cooperativa como co-propietarios y co-</a:t>
            </a:r>
            <a:r>
              <a:rPr lang="en" sz="1600">
                <a:solidFill>
                  <a:srgbClr val="000000"/>
                </a:solidFill>
                <a:latin typeface="Arial"/>
                <a:ea typeface="Arial"/>
                <a:cs typeface="Arial"/>
                <a:sym typeface="Arial"/>
              </a:rPr>
              <a:t>administradores</a:t>
            </a:r>
            <a:r>
              <a:rPr lang="en" sz="1600">
                <a:solidFill>
                  <a:srgbClr val="000000"/>
                </a:solidFill>
                <a:latin typeface="Arial"/>
                <a:ea typeface="Arial"/>
                <a:cs typeface="Arial"/>
                <a:sym typeface="Arial"/>
              </a:rPr>
              <a:t> y, por lo tanto, </a:t>
            </a:r>
            <a:r>
              <a:rPr b="1" lang="en" sz="1600">
                <a:solidFill>
                  <a:schemeClr val="dk1"/>
                </a:solidFill>
                <a:latin typeface="Arial"/>
                <a:ea typeface="Arial"/>
                <a:cs typeface="Arial"/>
                <a:sym typeface="Arial"/>
              </a:rPr>
              <a:t>ningún</a:t>
            </a:r>
            <a:r>
              <a:rPr b="1" lang="en" sz="1600">
                <a:solidFill>
                  <a:schemeClr val="dk1"/>
                </a:solidFill>
                <a:latin typeface="Arial"/>
                <a:ea typeface="Arial"/>
                <a:cs typeface="Arial"/>
                <a:sym typeface="Arial"/>
              </a:rPr>
              <a:t> </a:t>
            </a:r>
            <a:r>
              <a:rPr b="1" lang="en" sz="1600">
                <a:solidFill>
                  <a:schemeClr val="dk1"/>
                </a:solidFill>
                <a:latin typeface="Arial"/>
                <a:ea typeface="Arial"/>
                <a:cs typeface="Arial"/>
                <a:sym typeface="Arial"/>
              </a:rPr>
              <a:t>Miembro</a:t>
            </a:r>
            <a:r>
              <a:rPr b="1" lang="en" sz="1600">
                <a:solidFill>
                  <a:schemeClr val="dk1"/>
                </a:solidFill>
                <a:latin typeface="Arial"/>
                <a:ea typeface="Arial"/>
                <a:cs typeface="Arial"/>
                <a:sym typeface="Arial"/>
              </a:rPr>
              <a:t> es un empleado de la Cooperativa</a:t>
            </a:r>
            <a:r>
              <a:rPr lang="en" sz="1600">
                <a:solidFill>
                  <a:srgbClr val="000000"/>
                </a:solidFill>
                <a:latin typeface="Arial"/>
                <a:ea typeface="Arial"/>
                <a:cs typeface="Arial"/>
                <a:sym typeface="Arial"/>
              </a:rPr>
              <a:t>.</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Dividir la </a:t>
            </a:r>
            <a:r>
              <a:rPr b="1" lang="en" sz="1600">
                <a:solidFill>
                  <a:schemeClr val="accent3"/>
                </a:solidFill>
                <a:latin typeface="Arial"/>
                <a:ea typeface="Arial"/>
                <a:cs typeface="Arial"/>
                <a:sym typeface="Arial"/>
              </a:rPr>
              <a:t>Gestión</a:t>
            </a:r>
            <a:r>
              <a:rPr b="1" lang="en" sz="1600">
                <a:solidFill>
                  <a:schemeClr val="accent3"/>
                </a:solidFill>
                <a:latin typeface="Arial"/>
                <a:ea typeface="Arial"/>
                <a:cs typeface="Arial"/>
                <a:sym typeface="Arial"/>
              </a:rPr>
              <a:t> entre los Comités</a:t>
            </a:r>
            <a:r>
              <a:rPr lang="en" sz="1600">
                <a:solidFill>
                  <a:srgbClr val="000000"/>
                </a:solidFill>
                <a:latin typeface="Arial"/>
                <a:ea typeface="Arial"/>
                <a:cs typeface="Arial"/>
                <a:sym typeface="Arial"/>
              </a:rPr>
              <a:t>: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pueden delegar la </a:t>
            </a:r>
            <a:r>
              <a:rPr lang="en" sz="1600">
                <a:solidFill>
                  <a:srgbClr val="000000"/>
                </a:solidFill>
                <a:latin typeface="Arial"/>
                <a:ea typeface="Arial"/>
                <a:cs typeface="Arial"/>
                <a:sym typeface="Arial"/>
              </a:rPr>
              <a:t>gestión</a:t>
            </a:r>
            <a:r>
              <a:rPr lang="en" sz="1600">
                <a:solidFill>
                  <a:srgbClr val="000000"/>
                </a:solidFill>
                <a:latin typeface="Arial"/>
                <a:ea typeface="Arial"/>
                <a:cs typeface="Arial"/>
                <a:sym typeface="Arial"/>
              </a:rPr>
              <a:t> de ciertas tareas a los Comités de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pero cualquier decisión importante que afecte sustancialmente al negocio, sus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o a las finanzas debe ser hecha por todos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no por los Comités.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176" name="Google Shape;176;p24"/>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77" name="Google Shape;177;p24"/>
          <p:cNvPicPr preferRelativeResize="0"/>
          <p:nvPr/>
        </p:nvPicPr>
        <p:blipFill>
          <a:blip r:embed="rId3">
            <a:alphaModFix/>
          </a:blip>
          <a:stretch>
            <a:fillRect/>
          </a:stretch>
        </p:blipFill>
        <p:spPr>
          <a:xfrm>
            <a:off x="6479250" y="715150"/>
            <a:ext cx="2427200" cy="24016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5"/>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Meetings, Proposals, and Voting</a:t>
            </a:r>
            <a:endParaRPr/>
          </a:p>
        </p:txBody>
      </p:sp>
      <p:sp>
        <p:nvSpPr>
          <p:cNvPr id="183" name="Google Shape;183;p25"/>
          <p:cNvSpPr txBox="1"/>
          <p:nvPr>
            <p:ph idx="1" type="body"/>
          </p:nvPr>
        </p:nvSpPr>
        <p:spPr>
          <a:xfrm>
            <a:off x="729450" y="1980175"/>
            <a:ext cx="7806900" cy="301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Every Member Has One Vote</a:t>
            </a:r>
            <a:r>
              <a:rPr lang="en" sz="1600">
                <a:solidFill>
                  <a:srgbClr val="000000"/>
                </a:solidFill>
                <a:latin typeface="Arial"/>
                <a:ea typeface="Arial"/>
                <a:cs typeface="Arial"/>
                <a:sym typeface="Arial"/>
              </a:rPr>
              <a:t>. Equal voting power is a core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principle of cooperatives, so every Member has an equal vote.</a:t>
            </a:r>
            <a:br>
              <a:rPr lang="en" sz="1600">
                <a:solidFill>
                  <a:srgbClr val="000000"/>
                </a:solidFill>
                <a:latin typeface="Arial"/>
                <a:ea typeface="Arial"/>
                <a:cs typeface="Arial"/>
                <a:sym typeface="Arial"/>
              </a:rPr>
            </a:br>
            <a:endParaRPr b="1" sz="1600">
              <a:solidFill>
                <a:schemeClr val="accent3"/>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Bringing </a:t>
            </a:r>
            <a:r>
              <a:rPr b="1" lang="en" sz="1600">
                <a:solidFill>
                  <a:schemeClr val="accent3"/>
                </a:solidFill>
                <a:latin typeface="Arial"/>
                <a:ea typeface="Arial"/>
                <a:cs typeface="Arial"/>
                <a:sym typeface="Arial"/>
              </a:rPr>
              <a:t>Proposals</a:t>
            </a:r>
            <a:r>
              <a:rPr lang="en" sz="1600">
                <a:solidFill>
                  <a:srgbClr val="000000"/>
                </a:solidFill>
                <a:latin typeface="Arial"/>
                <a:ea typeface="Arial"/>
                <a:cs typeface="Arial"/>
                <a:sym typeface="Arial"/>
              </a:rPr>
              <a:t>: Any Member may bring a Proposal to all Members. Proposals include requests to change </a:t>
            </a:r>
            <a:r>
              <a:rPr lang="en" sz="1600">
                <a:solidFill>
                  <a:schemeClr val="dk1"/>
                </a:solidFill>
                <a:latin typeface="Arial"/>
                <a:ea typeface="Arial"/>
                <a:cs typeface="Arial"/>
                <a:sym typeface="Arial"/>
              </a:rPr>
              <a:t>policy, to start a new project, to change ways of working, or to change the roles and positions of Members</a:t>
            </a:r>
            <a:r>
              <a:rPr lang="en" sz="1600">
                <a:solidFill>
                  <a:srgbClr val="000000"/>
                </a:solidFill>
                <a:latin typeface="Arial"/>
                <a:ea typeface="Arial"/>
                <a:cs typeface="Arial"/>
                <a:sym typeface="Arial"/>
              </a:rPr>
              <a:t>.</a:t>
            </a:r>
            <a:endParaRPr b="1"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t/>
            </a:r>
            <a:endParaRPr b="1"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Passing Proposals</a:t>
            </a:r>
            <a:r>
              <a:rPr lang="en" sz="1600">
                <a:solidFill>
                  <a:srgbClr val="000000"/>
                </a:solidFill>
                <a:latin typeface="Arial"/>
                <a:ea typeface="Arial"/>
                <a:cs typeface="Arial"/>
                <a:sym typeface="Arial"/>
              </a:rPr>
              <a:t>: Decisions by Members will be passed with </a:t>
            </a:r>
            <a:r>
              <a:rPr b="1" lang="en" sz="1600">
                <a:solidFill>
                  <a:schemeClr val="accent3"/>
                </a:solidFill>
                <a:highlight>
                  <a:srgbClr val="FCE5CD"/>
                </a:highlight>
                <a:latin typeface="Arial"/>
                <a:ea typeface="Arial"/>
                <a:cs typeface="Arial"/>
                <a:sym typeface="Arial"/>
              </a:rPr>
              <a:t>______%</a:t>
            </a:r>
            <a:r>
              <a:rPr lang="en" sz="1600">
                <a:solidFill>
                  <a:srgbClr val="000000"/>
                </a:solidFill>
                <a:latin typeface="Arial"/>
                <a:ea typeface="Arial"/>
                <a:cs typeface="Arial"/>
                <a:sym typeface="Arial"/>
              </a:rPr>
              <a:t> approval of all Members, unless this Agreement or another policy requires a different voting threshold.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Meetings and Virtual Decisions</a:t>
            </a:r>
            <a:r>
              <a:rPr lang="en" sz="1600">
                <a:solidFill>
                  <a:srgbClr val="000000"/>
                </a:solidFill>
                <a:latin typeface="Arial"/>
                <a:ea typeface="Arial"/>
                <a:cs typeface="Arial"/>
                <a:sym typeface="Arial"/>
              </a:rPr>
              <a:t>: Decisions may be made at meetings (in-person or virtual) or in writing (by email, text, or another communication platform). Any two Members may call a meeting of all Members. All Members will be </a:t>
            </a:r>
            <a:r>
              <a:rPr b="1" lang="en" sz="1600">
                <a:solidFill>
                  <a:schemeClr val="accent3"/>
                </a:solidFill>
                <a:latin typeface="Arial"/>
                <a:ea typeface="Arial"/>
                <a:cs typeface="Arial"/>
                <a:sym typeface="Arial"/>
              </a:rPr>
              <a:t>notified of a meeting at least </a:t>
            </a:r>
            <a:r>
              <a:rPr b="1" lang="en" sz="1600">
                <a:solidFill>
                  <a:schemeClr val="accent3"/>
                </a:solidFill>
                <a:highlight>
                  <a:srgbClr val="FCE5CD"/>
                </a:highlight>
                <a:latin typeface="Arial"/>
                <a:ea typeface="Arial"/>
                <a:cs typeface="Arial"/>
                <a:sym typeface="Arial"/>
              </a:rPr>
              <a:t>______</a:t>
            </a:r>
            <a:r>
              <a:rPr b="1" lang="en" sz="1600">
                <a:solidFill>
                  <a:schemeClr val="accent3"/>
                </a:solidFill>
                <a:latin typeface="Arial"/>
                <a:ea typeface="Arial"/>
                <a:cs typeface="Arial"/>
                <a:sym typeface="Arial"/>
              </a:rPr>
              <a:t> days in advance</a:t>
            </a:r>
            <a:r>
              <a:rPr lang="en" sz="1600">
                <a:solidFill>
                  <a:srgbClr val="000000"/>
                </a:solidFill>
                <a:latin typeface="Arial"/>
                <a:ea typeface="Arial"/>
                <a:cs typeface="Arial"/>
                <a:sym typeface="Arial"/>
              </a:rPr>
              <a:t>, unless all Members agree that less notice is ok for that meeting. All Members must meet together at least twice per year.</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p:txBody>
      </p:sp>
      <p:sp>
        <p:nvSpPr>
          <p:cNvPr id="184" name="Google Shape;184;p25"/>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85" name="Google Shape;185;p25"/>
          <p:cNvPicPr preferRelativeResize="0"/>
          <p:nvPr/>
        </p:nvPicPr>
        <p:blipFill>
          <a:blip r:embed="rId3">
            <a:alphaModFix/>
          </a:blip>
          <a:stretch>
            <a:fillRect/>
          </a:stretch>
        </p:blipFill>
        <p:spPr>
          <a:xfrm>
            <a:off x="6579775" y="920000"/>
            <a:ext cx="2392825" cy="14371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6"/>
          <p:cNvSpPr txBox="1"/>
          <p:nvPr>
            <p:ph type="title"/>
          </p:nvPr>
        </p:nvSpPr>
        <p:spPr>
          <a:xfrm>
            <a:off x="729450" y="920000"/>
            <a:ext cx="7688700" cy="625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Reuniones, Propuestas y Votos</a:t>
            </a:r>
            <a:endParaRPr/>
          </a:p>
        </p:txBody>
      </p:sp>
      <p:sp>
        <p:nvSpPr>
          <p:cNvPr id="191" name="Google Shape;191;p26"/>
          <p:cNvSpPr txBox="1"/>
          <p:nvPr>
            <p:ph idx="1" type="body"/>
          </p:nvPr>
        </p:nvSpPr>
        <p:spPr>
          <a:xfrm>
            <a:off x="729450" y="1724725"/>
            <a:ext cx="7806900" cy="5028600"/>
          </a:xfrm>
          <a:prstGeom prst="rect">
            <a:avLst/>
          </a:prstGeom>
        </p:spPr>
        <p:txBody>
          <a:bodyPr anchorCtr="0" anchor="t" bIns="91425" lIns="91425" spcFirstLastPara="1" rIns="91425" wrap="square" tIns="91425">
            <a:noAutofit/>
          </a:bodyPr>
          <a:lstStyle/>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Cada </a:t>
            </a:r>
            <a:r>
              <a:rPr b="1" lang="en" sz="1500">
                <a:solidFill>
                  <a:schemeClr val="accent3"/>
                </a:solidFill>
                <a:latin typeface="Arial"/>
                <a:ea typeface="Arial"/>
                <a:cs typeface="Arial"/>
                <a:sym typeface="Arial"/>
              </a:rPr>
              <a:t>Miembro</a:t>
            </a:r>
            <a:r>
              <a:rPr b="1" lang="en" sz="1500">
                <a:solidFill>
                  <a:schemeClr val="accent3"/>
                </a:solidFill>
                <a:latin typeface="Arial"/>
                <a:ea typeface="Arial"/>
                <a:cs typeface="Arial"/>
                <a:sym typeface="Arial"/>
              </a:rPr>
              <a:t> tiene un voto. </a:t>
            </a:r>
            <a:r>
              <a:rPr lang="en" sz="1500">
                <a:solidFill>
                  <a:srgbClr val="000000"/>
                </a:solidFill>
                <a:latin typeface="Arial"/>
                <a:ea typeface="Arial"/>
                <a:cs typeface="Arial"/>
                <a:sym typeface="Arial"/>
              </a:rPr>
              <a:t>La igualdad de poder de </a:t>
            </a:r>
            <a:r>
              <a:rPr lang="en" sz="1500">
                <a:solidFill>
                  <a:srgbClr val="000000"/>
                </a:solidFill>
                <a:latin typeface="Arial"/>
                <a:ea typeface="Arial"/>
                <a:cs typeface="Arial"/>
                <a:sym typeface="Arial"/>
              </a:rPr>
              <a:t>decisión</a:t>
            </a:r>
            <a:r>
              <a:rPr lang="en" sz="1500">
                <a:solidFill>
                  <a:srgbClr val="000000"/>
                </a:solidFill>
                <a:latin typeface="Arial"/>
                <a:ea typeface="Arial"/>
                <a:cs typeface="Arial"/>
                <a:sym typeface="Arial"/>
              </a:rPr>
              <a:t> es un </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lang="en" sz="1500">
                <a:solidFill>
                  <a:srgbClr val="000000"/>
                </a:solidFill>
                <a:latin typeface="Arial"/>
                <a:ea typeface="Arial"/>
                <a:cs typeface="Arial"/>
                <a:sym typeface="Arial"/>
              </a:rPr>
              <a:t>principio </a:t>
            </a:r>
            <a:r>
              <a:rPr lang="en" sz="1500">
                <a:solidFill>
                  <a:srgbClr val="000000"/>
                </a:solidFill>
                <a:latin typeface="Arial"/>
                <a:ea typeface="Arial"/>
                <a:cs typeface="Arial"/>
                <a:sym typeface="Arial"/>
              </a:rPr>
              <a:t>básico</a:t>
            </a:r>
            <a:r>
              <a:rPr lang="en" sz="1500">
                <a:solidFill>
                  <a:srgbClr val="000000"/>
                </a:solidFill>
                <a:latin typeface="Arial"/>
                <a:ea typeface="Arial"/>
                <a:cs typeface="Arial"/>
                <a:sym typeface="Arial"/>
              </a:rPr>
              <a:t> de las cooperativas, por lo que cada </a:t>
            </a:r>
            <a:r>
              <a:rPr lang="en" sz="1500">
                <a:solidFill>
                  <a:srgbClr val="000000"/>
                </a:solidFill>
                <a:latin typeface="Arial"/>
                <a:ea typeface="Arial"/>
                <a:cs typeface="Arial"/>
                <a:sym typeface="Arial"/>
              </a:rPr>
              <a:t>Miembro</a:t>
            </a:r>
            <a:r>
              <a:rPr lang="en" sz="1500">
                <a:solidFill>
                  <a:srgbClr val="000000"/>
                </a:solidFill>
                <a:latin typeface="Arial"/>
                <a:ea typeface="Arial"/>
                <a:cs typeface="Arial"/>
                <a:sym typeface="Arial"/>
              </a:rPr>
              <a:t> tiene igualdad de voto.</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b="1" sz="1500">
              <a:solidFill>
                <a:schemeClr val="accent3"/>
              </a:solidFill>
              <a:latin typeface="Arial"/>
              <a:ea typeface="Arial"/>
              <a:cs typeface="Arial"/>
              <a:sym typeface="Arial"/>
            </a:endParaRPr>
          </a:p>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Presentación de propuestas: </a:t>
            </a:r>
            <a:r>
              <a:rPr lang="en" sz="1500">
                <a:solidFill>
                  <a:srgbClr val="000000"/>
                </a:solidFill>
                <a:latin typeface="Arial"/>
                <a:ea typeface="Arial"/>
                <a:cs typeface="Arial"/>
                <a:sym typeface="Arial"/>
              </a:rPr>
              <a:t>C</a:t>
            </a:r>
            <a:r>
              <a:rPr lang="en" sz="1500">
                <a:solidFill>
                  <a:srgbClr val="000000"/>
                </a:solidFill>
                <a:latin typeface="Arial"/>
                <a:ea typeface="Arial"/>
                <a:cs typeface="Arial"/>
                <a:sym typeface="Arial"/>
              </a:rPr>
              <a:t>ualquier </a:t>
            </a:r>
            <a:r>
              <a:rPr lang="en" sz="1500">
                <a:solidFill>
                  <a:srgbClr val="000000"/>
                </a:solidFill>
                <a:latin typeface="Arial"/>
                <a:ea typeface="Arial"/>
                <a:cs typeface="Arial"/>
                <a:sym typeface="Arial"/>
              </a:rPr>
              <a:t>Miembro puede presentar una propuesta a todos los Miembros. Las propuestas incluyen solicitudes para cambiar una </a:t>
            </a:r>
            <a:r>
              <a:rPr lang="en" sz="1500">
                <a:solidFill>
                  <a:schemeClr val="dk1"/>
                </a:solidFill>
                <a:latin typeface="Arial"/>
                <a:ea typeface="Arial"/>
                <a:cs typeface="Arial"/>
                <a:sym typeface="Arial"/>
              </a:rPr>
              <a:t>política de la cooperativa, iniciar un nuevo proyecto, cambiar las formas de trabajar o cambiar los roles y las posiciones de los Miembros.</a:t>
            </a:r>
            <a:endParaRPr sz="1500">
              <a:solidFill>
                <a:schemeClr val="dk1"/>
              </a:solidFill>
              <a:latin typeface="Arial"/>
              <a:ea typeface="Arial"/>
              <a:cs typeface="Arial"/>
              <a:sym typeface="Arial"/>
            </a:endParaRPr>
          </a:p>
          <a:p>
            <a:pPr indent="0" lvl="0" marL="0" rtl="0" algn="l">
              <a:lnSpc>
                <a:spcPct val="110000"/>
              </a:lnSpc>
              <a:spcBef>
                <a:spcPts val="0"/>
              </a:spcBef>
              <a:spcAft>
                <a:spcPts val="0"/>
              </a:spcAft>
              <a:buNone/>
            </a:pPr>
            <a:r>
              <a:t/>
            </a:r>
            <a:endParaRPr b="1" sz="1500">
              <a:solidFill>
                <a:schemeClr val="accent3"/>
              </a:solidFill>
              <a:latin typeface="Arial"/>
              <a:ea typeface="Arial"/>
              <a:cs typeface="Arial"/>
              <a:sym typeface="Arial"/>
            </a:endParaRPr>
          </a:p>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Aprobación de propuestas: </a:t>
            </a:r>
            <a:r>
              <a:rPr lang="en" sz="1500">
                <a:solidFill>
                  <a:srgbClr val="000000"/>
                </a:solidFill>
                <a:latin typeface="Arial"/>
                <a:ea typeface="Arial"/>
                <a:cs typeface="Arial"/>
                <a:sym typeface="Arial"/>
              </a:rPr>
              <a:t>Las decisiones de los Miembros se tomarán con</a:t>
            </a:r>
            <a:r>
              <a:rPr lang="en" sz="1500">
                <a:solidFill>
                  <a:schemeClr val="accent3"/>
                </a:solidFill>
                <a:latin typeface="Arial"/>
                <a:ea typeface="Arial"/>
                <a:cs typeface="Arial"/>
                <a:sym typeface="Arial"/>
              </a:rPr>
              <a:t> </a:t>
            </a:r>
            <a:r>
              <a:rPr b="1" lang="en" sz="1500">
                <a:solidFill>
                  <a:schemeClr val="accent3"/>
                </a:solidFill>
                <a:highlight>
                  <a:srgbClr val="FCE5CD"/>
                </a:highlight>
                <a:latin typeface="Arial"/>
                <a:ea typeface="Arial"/>
                <a:cs typeface="Arial"/>
                <a:sym typeface="Arial"/>
              </a:rPr>
              <a:t>______</a:t>
            </a:r>
            <a:r>
              <a:rPr b="1" lang="en" sz="1500">
                <a:solidFill>
                  <a:schemeClr val="accent3"/>
                </a:solidFill>
                <a:latin typeface="Arial"/>
                <a:ea typeface="Arial"/>
                <a:cs typeface="Arial"/>
                <a:sym typeface="Arial"/>
              </a:rPr>
              <a:t>% </a:t>
            </a:r>
            <a:r>
              <a:rPr lang="en" sz="1500">
                <a:solidFill>
                  <a:srgbClr val="000000"/>
                </a:solidFill>
                <a:latin typeface="Arial"/>
                <a:ea typeface="Arial"/>
                <a:cs typeface="Arial"/>
                <a:sym typeface="Arial"/>
              </a:rPr>
              <a:t>de aprobación de todos los Miembros, a menos que este Acuerdo u otra política requiera un porcentaje de aprobación diferente.</a:t>
            </a:r>
            <a:br>
              <a:rPr lang="en" sz="1500">
                <a:solidFill>
                  <a:srgbClr val="000000"/>
                </a:solidFill>
                <a:latin typeface="Arial"/>
                <a:ea typeface="Arial"/>
                <a:cs typeface="Arial"/>
                <a:sym typeface="Arial"/>
              </a:rPr>
            </a:br>
            <a:endParaRPr b="1" sz="1500">
              <a:solidFill>
                <a:schemeClr val="accent3"/>
              </a:solidFill>
              <a:latin typeface="Arial"/>
              <a:ea typeface="Arial"/>
              <a:cs typeface="Arial"/>
              <a:sym typeface="Arial"/>
            </a:endParaRPr>
          </a:p>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Reuniones y decisiones virtuales: </a:t>
            </a:r>
            <a:r>
              <a:rPr lang="en" sz="1500">
                <a:solidFill>
                  <a:srgbClr val="000000"/>
                </a:solidFill>
                <a:latin typeface="Arial"/>
                <a:ea typeface="Arial"/>
                <a:cs typeface="Arial"/>
                <a:sym typeface="Arial"/>
              </a:rPr>
              <a:t>Las decisiones se pueden tomar en reuniones (en persona o virtuales) o por escrito (por correo electrónico, texto u otra plataforma de comunicación). Dos Miembros pueden convocar una reunión de todos los Miembros. Todos los Miembros serán notificados de una reunión con al menos</a:t>
            </a:r>
            <a:r>
              <a:rPr b="1" lang="en" sz="1500">
                <a:solidFill>
                  <a:schemeClr val="accent3"/>
                </a:solidFill>
                <a:latin typeface="Arial"/>
                <a:ea typeface="Arial"/>
                <a:cs typeface="Arial"/>
                <a:sym typeface="Arial"/>
              </a:rPr>
              <a:t> </a:t>
            </a:r>
            <a:r>
              <a:rPr b="1" lang="en" sz="1500">
                <a:solidFill>
                  <a:schemeClr val="accent3"/>
                </a:solidFill>
                <a:highlight>
                  <a:srgbClr val="FCE5CD"/>
                </a:highlight>
                <a:latin typeface="Arial"/>
                <a:ea typeface="Arial"/>
                <a:cs typeface="Arial"/>
                <a:sym typeface="Arial"/>
              </a:rPr>
              <a:t>______</a:t>
            </a:r>
            <a:r>
              <a:rPr b="1" lang="en" sz="1500">
                <a:solidFill>
                  <a:schemeClr val="accent3"/>
                </a:solidFill>
                <a:latin typeface="Arial"/>
                <a:ea typeface="Arial"/>
                <a:cs typeface="Arial"/>
                <a:sym typeface="Arial"/>
              </a:rPr>
              <a:t> días de anticipación,</a:t>
            </a:r>
            <a:r>
              <a:rPr b="1" lang="en" sz="1500">
                <a:solidFill>
                  <a:srgbClr val="000000"/>
                </a:solidFill>
                <a:latin typeface="Arial"/>
                <a:ea typeface="Arial"/>
                <a:cs typeface="Arial"/>
                <a:sym typeface="Arial"/>
              </a:rPr>
              <a:t> </a:t>
            </a:r>
            <a:r>
              <a:rPr lang="en" sz="1500">
                <a:solidFill>
                  <a:srgbClr val="000000"/>
                </a:solidFill>
                <a:latin typeface="Arial"/>
                <a:ea typeface="Arial"/>
                <a:cs typeface="Arial"/>
                <a:sym typeface="Arial"/>
              </a:rPr>
              <a:t>a menos que todos los Miembros acuerden que una notificación de menor plazo es aceptable para esa reunión. Todos los Miembros deben reunirse al menos dos veces al año.</a:t>
            </a:r>
            <a:endParaRPr sz="1500">
              <a:solidFill>
                <a:srgbClr val="000000"/>
              </a:solidFill>
              <a:latin typeface="Arial"/>
              <a:ea typeface="Arial"/>
              <a:cs typeface="Arial"/>
              <a:sym typeface="Arial"/>
            </a:endParaRPr>
          </a:p>
          <a:p>
            <a:pPr indent="0" lvl="0" marL="0" rtl="0" algn="l">
              <a:spcBef>
                <a:spcPts val="0"/>
              </a:spcBef>
              <a:spcAft>
                <a:spcPts val="0"/>
              </a:spcAft>
              <a:buNone/>
            </a:pPr>
            <a:r>
              <a:t/>
            </a:r>
            <a:endParaRPr sz="1500">
              <a:solidFill>
                <a:srgbClr val="000000"/>
              </a:solidFill>
              <a:latin typeface="Arial"/>
              <a:ea typeface="Arial"/>
              <a:cs typeface="Arial"/>
              <a:sym typeface="Arial"/>
            </a:endParaRPr>
          </a:p>
          <a:p>
            <a:pPr indent="0" lvl="0" marL="0" rtl="0" algn="l">
              <a:spcBef>
                <a:spcPts val="0"/>
              </a:spcBef>
              <a:spcAft>
                <a:spcPts val="0"/>
              </a:spcAft>
              <a:buNone/>
            </a:pPr>
            <a:r>
              <a:t/>
            </a:r>
            <a:endParaRPr sz="15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t/>
            </a:r>
            <a:endParaRPr sz="1500">
              <a:solidFill>
                <a:srgbClr val="000000"/>
              </a:solidFill>
              <a:latin typeface="Arial"/>
              <a:ea typeface="Arial"/>
              <a:cs typeface="Arial"/>
              <a:sym typeface="Arial"/>
            </a:endParaRPr>
          </a:p>
          <a:p>
            <a:pPr indent="0" lvl="0" marL="0" rtl="0" algn="l">
              <a:spcBef>
                <a:spcPts val="0"/>
              </a:spcBef>
              <a:spcAft>
                <a:spcPts val="0"/>
              </a:spcAft>
              <a:buNone/>
            </a:pPr>
            <a:r>
              <a:t/>
            </a:r>
            <a:endParaRPr sz="15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500">
              <a:solidFill>
                <a:srgbClr val="000000"/>
              </a:solidFill>
              <a:latin typeface="Arial"/>
              <a:ea typeface="Arial"/>
              <a:cs typeface="Arial"/>
              <a:sym typeface="Arial"/>
            </a:endParaRPr>
          </a:p>
        </p:txBody>
      </p:sp>
      <p:sp>
        <p:nvSpPr>
          <p:cNvPr id="192" name="Google Shape;192;p26"/>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93" name="Google Shape;193;p26"/>
          <p:cNvPicPr preferRelativeResize="0"/>
          <p:nvPr/>
        </p:nvPicPr>
        <p:blipFill>
          <a:blip r:embed="rId3">
            <a:alphaModFix/>
          </a:blip>
          <a:stretch>
            <a:fillRect/>
          </a:stretch>
        </p:blipFill>
        <p:spPr>
          <a:xfrm>
            <a:off x="6784075" y="703075"/>
            <a:ext cx="2300925" cy="13819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7"/>
          <p:cNvSpPr txBox="1"/>
          <p:nvPr>
            <p:ph idx="1" type="body"/>
          </p:nvPr>
        </p:nvSpPr>
        <p:spPr>
          <a:xfrm>
            <a:off x="1815025" y="3166100"/>
            <a:ext cx="6420300" cy="14793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The Cooperative shall keep and make the following information and records available to all Members: </a:t>
            </a:r>
            <a:endParaRPr b="1" sz="1600">
              <a:solidFill>
                <a:schemeClr val="accent3"/>
              </a:solidFill>
            </a:endParaRPr>
          </a:p>
        </p:txBody>
      </p:sp>
      <p:pic>
        <p:nvPicPr>
          <p:cNvPr id="199" name="Google Shape;199;p27"/>
          <p:cNvPicPr preferRelativeResize="0"/>
          <p:nvPr/>
        </p:nvPicPr>
        <p:blipFill>
          <a:blip r:embed="rId3">
            <a:alphaModFix/>
          </a:blip>
          <a:stretch>
            <a:fillRect/>
          </a:stretch>
        </p:blipFill>
        <p:spPr>
          <a:xfrm>
            <a:off x="721650" y="1743300"/>
            <a:ext cx="3629600" cy="3068579"/>
          </a:xfrm>
          <a:prstGeom prst="rect">
            <a:avLst/>
          </a:prstGeom>
          <a:noFill/>
          <a:ln>
            <a:noFill/>
          </a:ln>
        </p:spPr>
      </p:pic>
      <p:sp>
        <p:nvSpPr>
          <p:cNvPr id="200" name="Google Shape;200;p27"/>
          <p:cNvSpPr txBox="1"/>
          <p:nvPr/>
        </p:nvSpPr>
        <p:spPr>
          <a:xfrm>
            <a:off x="1738825" y="3958900"/>
            <a:ext cx="7176300" cy="3872700"/>
          </a:xfrm>
          <a:prstGeom prst="rect">
            <a:avLst/>
          </a:prstGeom>
          <a:noFill/>
          <a:ln>
            <a:noFill/>
          </a:ln>
        </p:spPr>
        <p:txBody>
          <a:bodyPr anchorCtr="0" anchor="t" bIns="91425" lIns="91425" spcFirstLastPara="1" rIns="91425" wrap="square" tIns="91425">
            <a:noAutofit/>
          </a:bodyPr>
          <a:lstStyle/>
          <a:p>
            <a:pPr indent="-330200" lvl="0" marL="457200" rtl="0" algn="l">
              <a:lnSpc>
                <a:spcPct val="115000"/>
              </a:lnSpc>
              <a:spcBef>
                <a:spcPts val="0"/>
              </a:spcBef>
              <a:spcAft>
                <a:spcPts val="0"/>
              </a:spcAft>
              <a:buSzPts val="1600"/>
              <a:buAutoNum type="arabicPeriod"/>
            </a:pPr>
            <a:r>
              <a:rPr b="1" lang="en" sz="1600"/>
              <a:t>A signed copy of this Operating Agreement </a:t>
            </a:r>
            <a:r>
              <a:rPr lang="en" sz="1600"/>
              <a:t>and any amendments,</a:t>
            </a:r>
            <a:endParaRPr sz="1600"/>
          </a:p>
          <a:p>
            <a:pPr indent="-330200" lvl="0" marL="457200" rtl="0" algn="l">
              <a:lnSpc>
                <a:spcPct val="115000"/>
              </a:lnSpc>
              <a:spcBef>
                <a:spcPts val="0"/>
              </a:spcBef>
              <a:spcAft>
                <a:spcPts val="0"/>
              </a:spcAft>
              <a:buSzPts val="1600"/>
              <a:buAutoNum type="arabicPeriod"/>
            </a:pPr>
            <a:r>
              <a:rPr b="1" lang="en" sz="1600"/>
              <a:t>Bookkeeping records</a:t>
            </a:r>
            <a:r>
              <a:rPr lang="en" sz="1600"/>
              <a:t> for all years,</a:t>
            </a:r>
            <a:endParaRPr sz="1600"/>
          </a:p>
          <a:p>
            <a:pPr indent="-330200" lvl="0" marL="457200" rtl="0" algn="l">
              <a:lnSpc>
                <a:spcPct val="115000"/>
              </a:lnSpc>
              <a:spcBef>
                <a:spcPts val="0"/>
              </a:spcBef>
              <a:spcAft>
                <a:spcPts val="0"/>
              </a:spcAft>
              <a:buSzPts val="1600"/>
              <a:buAutoNum type="arabicPeriod"/>
            </a:pPr>
            <a:r>
              <a:rPr b="1" lang="en" sz="1600"/>
              <a:t>T</a:t>
            </a:r>
            <a:r>
              <a:rPr b="1" lang="en" sz="1600"/>
              <a:t>he LLC tax returns</a:t>
            </a:r>
            <a:r>
              <a:rPr lang="en" sz="1600"/>
              <a:t> for all years,</a:t>
            </a:r>
            <a:endParaRPr sz="1600"/>
          </a:p>
          <a:p>
            <a:pPr indent="-330200" lvl="0" marL="457200" rtl="0" algn="l">
              <a:lnSpc>
                <a:spcPct val="115000"/>
              </a:lnSpc>
              <a:spcBef>
                <a:spcPts val="0"/>
              </a:spcBef>
              <a:spcAft>
                <a:spcPts val="0"/>
              </a:spcAft>
              <a:buSzPts val="1600"/>
              <a:buAutoNum type="arabicPeriod"/>
            </a:pPr>
            <a:r>
              <a:rPr b="1" lang="en" sz="1600"/>
              <a:t>Financial statements</a:t>
            </a:r>
            <a:r>
              <a:rPr lang="en" sz="1600"/>
              <a:t> for all years,</a:t>
            </a:r>
            <a:endParaRPr sz="1600"/>
          </a:p>
          <a:p>
            <a:pPr indent="-330200" lvl="0" marL="457200" rtl="0" algn="l">
              <a:lnSpc>
                <a:spcPct val="115000"/>
              </a:lnSpc>
              <a:spcBef>
                <a:spcPts val="0"/>
              </a:spcBef>
              <a:spcAft>
                <a:spcPts val="0"/>
              </a:spcAft>
              <a:buSzPts val="1600"/>
              <a:buAutoNum type="arabicPeriod"/>
            </a:pPr>
            <a:r>
              <a:rPr b="1" lang="en" sz="1600"/>
              <a:t>Notes on decisions made in meetings</a:t>
            </a:r>
            <a:r>
              <a:rPr lang="en" sz="1600"/>
              <a:t>; and</a:t>
            </a:r>
            <a:endParaRPr sz="1600"/>
          </a:p>
          <a:p>
            <a:pPr indent="-330200" lvl="0" marL="457200" rtl="0" algn="l">
              <a:lnSpc>
                <a:spcPct val="115000"/>
              </a:lnSpc>
              <a:spcBef>
                <a:spcPts val="0"/>
              </a:spcBef>
              <a:spcAft>
                <a:spcPts val="0"/>
              </a:spcAft>
              <a:buSzPts val="1600"/>
              <a:buAutoNum type="arabicPeriod"/>
            </a:pPr>
            <a:r>
              <a:rPr b="1" lang="en" sz="1600"/>
              <a:t>A list of Members</a:t>
            </a:r>
            <a:r>
              <a:rPr b="1" lang="en" sz="1600"/>
              <a:t>,</a:t>
            </a:r>
            <a:r>
              <a:rPr lang="en" sz="1600"/>
              <a:t> past and present, t</a:t>
            </a:r>
            <a:r>
              <a:rPr lang="en" sz="1600"/>
              <a:t>heir contact information, and any designated beneficiaries.</a:t>
            </a:r>
            <a:endParaRPr sz="1600"/>
          </a:p>
          <a:p>
            <a:pPr indent="0" lvl="0" marL="0" rtl="0" algn="l">
              <a:spcBef>
                <a:spcPts val="0"/>
              </a:spcBef>
              <a:spcAft>
                <a:spcPts val="0"/>
              </a:spcAft>
              <a:buNone/>
            </a:pPr>
            <a:r>
              <a:t/>
            </a:r>
            <a:endParaRPr sz="1600"/>
          </a:p>
        </p:txBody>
      </p:sp>
      <p:sp>
        <p:nvSpPr>
          <p:cNvPr id="201" name="Google Shape;201;p27"/>
          <p:cNvSpPr txBox="1"/>
          <p:nvPr>
            <p:ph type="title"/>
          </p:nvPr>
        </p:nvSpPr>
        <p:spPr>
          <a:xfrm>
            <a:off x="727650" y="9535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Keeping </a:t>
            </a:r>
            <a:r>
              <a:rPr lang="en"/>
              <a:t>Records and Information</a:t>
            </a:r>
            <a:endParaRPr/>
          </a:p>
        </p:txBody>
      </p:sp>
      <p:sp>
        <p:nvSpPr>
          <p:cNvPr id="202" name="Google Shape;202;p27"/>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8"/>
          <p:cNvSpPr txBox="1"/>
          <p:nvPr>
            <p:ph type="title"/>
          </p:nvPr>
        </p:nvSpPr>
        <p:spPr>
          <a:xfrm>
            <a:off x="785075" y="90965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Manteniendo Registros e Información</a:t>
            </a:r>
            <a:endParaRPr/>
          </a:p>
        </p:txBody>
      </p:sp>
      <p:sp>
        <p:nvSpPr>
          <p:cNvPr id="208" name="Google Shape;208;p28"/>
          <p:cNvSpPr txBox="1"/>
          <p:nvPr>
            <p:ph idx="1" type="body"/>
          </p:nvPr>
        </p:nvSpPr>
        <p:spPr>
          <a:xfrm>
            <a:off x="1105975" y="2816625"/>
            <a:ext cx="7863300" cy="3158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La Cooperativa mantendrá y hará que la siguiente información y registros </a:t>
            </a:r>
            <a:r>
              <a:rPr b="1" lang="en" sz="1600">
                <a:solidFill>
                  <a:schemeClr val="accent3"/>
                </a:solidFill>
                <a:latin typeface="Arial"/>
                <a:ea typeface="Arial"/>
                <a:cs typeface="Arial"/>
                <a:sym typeface="Arial"/>
              </a:rPr>
              <a:t>estén</a:t>
            </a:r>
            <a:r>
              <a:rPr b="1" lang="en" sz="1600">
                <a:solidFill>
                  <a:schemeClr val="accent3"/>
                </a:solidFill>
                <a:latin typeface="Arial"/>
                <a:ea typeface="Arial"/>
                <a:cs typeface="Arial"/>
                <a:sym typeface="Arial"/>
              </a:rPr>
              <a:t> disponibles para todos los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s:</a:t>
            </a:r>
            <a:endParaRPr b="1" sz="1600">
              <a:solidFill>
                <a:schemeClr val="accent3"/>
              </a:solidFill>
              <a:latin typeface="Arial"/>
              <a:ea typeface="Arial"/>
              <a:cs typeface="Arial"/>
              <a:sym typeface="Arial"/>
            </a:endParaRPr>
          </a:p>
          <a:p>
            <a:pPr indent="0" lvl="0" marL="0" rtl="0" algn="l">
              <a:spcBef>
                <a:spcPts val="0"/>
              </a:spcBef>
              <a:spcAft>
                <a:spcPts val="0"/>
              </a:spcAft>
              <a:buNone/>
            </a:pPr>
            <a:r>
              <a:t/>
            </a:r>
            <a:endParaRPr b="1" sz="1600">
              <a:solidFill>
                <a:schemeClr val="accent3"/>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rgbClr val="000000"/>
                </a:solidFill>
                <a:latin typeface="Arial"/>
                <a:ea typeface="Arial"/>
                <a:cs typeface="Arial"/>
                <a:sym typeface="Arial"/>
              </a:rPr>
              <a:t>Una copia firmada de este Acuerdo de Operaciones</a:t>
            </a:r>
            <a:r>
              <a:rPr lang="en" sz="1600">
                <a:solidFill>
                  <a:srgbClr val="000000"/>
                </a:solidFill>
                <a:latin typeface="Arial"/>
                <a:ea typeface="Arial"/>
                <a:cs typeface="Arial"/>
                <a:sym typeface="Arial"/>
              </a:rPr>
              <a:t> y sus modificaciones,</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rgbClr val="000000"/>
                </a:solidFill>
                <a:latin typeface="Arial"/>
                <a:ea typeface="Arial"/>
                <a:cs typeface="Arial"/>
                <a:sym typeface="Arial"/>
              </a:rPr>
              <a:t>Registros contables</a:t>
            </a:r>
            <a:r>
              <a:rPr lang="en" sz="1600">
                <a:solidFill>
                  <a:srgbClr val="000000"/>
                </a:solidFill>
                <a:latin typeface="Arial"/>
                <a:ea typeface="Arial"/>
                <a:cs typeface="Arial"/>
                <a:sym typeface="Arial"/>
              </a:rPr>
              <a:t> de todos los años,</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rgbClr val="000000"/>
                </a:solidFill>
                <a:latin typeface="Arial"/>
                <a:ea typeface="Arial"/>
                <a:cs typeface="Arial"/>
                <a:sym typeface="Arial"/>
              </a:rPr>
              <a:t>Las declaraciones de impuestos de la LLC</a:t>
            </a:r>
            <a:r>
              <a:rPr lang="en" sz="1600">
                <a:solidFill>
                  <a:srgbClr val="000000"/>
                </a:solidFill>
                <a:latin typeface="Arial"/>
                <a:ea typeface="Arial"/>
                <a:cs typeface="Arial"/>
                <a:sym typeface="Arial"/>
              </a:rPr>
              <a:t> de todos los años,</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rgbClr val="000000"/>
                </a:solidFill>
                <a:latin typeface="Arial"/>
                <a:ea typeface="Arial"/>
                <a:cs typeface="Arial"/>
                <a:sym typeface="Arial"/>
              </a:rPr>
              <a:t>Estados financieros</a:t>
            </a:r>
            <a:r>
              <a:rPr lang="en" sz="1600">
                <a:solidFill>
                  <a:srgbClr val="000000"/>
                </a:solidFill>
                <a:latin typeface="Arial"/>
                <a:ea typeface="Arial"/>
                <a:cs typeface="Arial"/>
                <a:sym typeface="Arial"/>
              </a:rPr>
              <a:t> de todos los años,</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rgbClr val="000000"/>
                </a:solidFill>
                <a:latin typeface="Arial"/>
                <a:ea typeface="Arial"/>
                <a:cs typeface="Arial"/>
                <a:sym typeface="Arial"/>
              </a:rPr>
              <a:t>Notas sobre decisiones tomadas en reuniones</a:t>
            </a:r>
            <a:r>
              <a:rPr lang="en" sz="1600">
                <a:solidFill>
                  <a:srgbClr val="000000"/>
                </a:solidFill>
                <a:latin typeface="Arial"/>
                <a:ea typeface="Arial"/>
                <a:cs typeface="Arial"/>
                <a:sym typeface="Arial"/>
              </a:rPr>
              <a:t>, y</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rgbClr val="000000"/>
                </a:solidFill>
                <a:latin typeface="Arial"/>
                <a:ea typeface="Arial"/>
                <a:cs typeface="Arial"/>
                <a:sym typeface="Arial"/>
              </a:rPr>
              <a:t>Una lista de </a:t>
            </a:r>
            <a:r>
              <a:rPr b="1" lang="en" sz="1600">
                <a:solidFill>
                  <a:srgbClr val="000000"/>
                </a:solidFill>
                <a:latin typeface="Arial"/>
                <a:ea typeface="Arial"/>
                <a:cs typeface="Arial"/>
                <a:sym typeface="Arial"/>
              </a:rPr>
              <a:t>Miembro</a:t>
            </a:r>
            <a:r>
              <a:rPr b="1" lang="en" sz="1600">
                <a:solidFill>
                  <a:srgbClr val="000000"/>
                </a:solidFill>
                <a:latin typeface="Arial"/>
                <a:ea typeface="Arial"/>
                <a:cs typeface="Arial"/>
                <a:sym typeface="Arial"/>
              </a:rPr>
              <a:t>s</a:t>
            </a:r>
            <a:r>
              <a:rPr lang="en" sz="1600">
                <a:solidFill>
                  <a:srgbClr val="000000"/>
                </a:solidFill>
                <a:latin typeface="Arial"/>
                <a:ea typeface="Arial"/>
                <a:cs typeface="Arial"/>
                <a:sym typeface="Arial"/>
              </a:rPr>
              <a:t>, pasados y presentes, su información de contacto, y los beneficiarios designados.</a:t>
            </a:r>
            <a:endParaRPr b="1" sz="1600">
              <a:solidFill>
                <a:schemeClr val="accent3"/>
              </a:solidFill>
              <a:latin typeface="Arial"/>
              <a:ea typeface="Arial"/>
              <a:cs typeface="Arial"/>
              <a:sym typeface="Arial"/>
            </a:endParaRPr>
          </a:p>
          <a:p>
            <a:pPr indent="0" lvl="0" marL="0" rtl="0" algn="l">
              <a:spcBef>
                <a:spcPts val="0"/>
              </a:spcBef>
              <a:spcAft>
                <a:spcPts val="0"/>
              </a:spcAft>
              <a:buNone/>
            </a:pPr>
            <a:r>
              <a:t/>
            </a:r>
            <a:endParaRPr b="1" sz="1600">
              <a:solidFill>
                <a:schemeClr val="accent3"/>
              </a:solidFill>
              <a:latin typeface="Arial"/>
              <a:ea typeface="Arial"/>
              <a:cs typeface="Arial"/>
              <a:sym typeface="Arial"/>
            </a:endParaRPr>
          </a:p>
        </p:txBody>
      </p:sp>
      <p:sp>
        <p:nvSpPr>
          <p:cNvPr id="209" name="Google Shape;209;p28"/>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10" name="Google Shape;210;p28"/>
          <p:cNvPicPr preferRelativeResize="0"/>
          <p:nvPr/>
        </p:nvPicPr>
        <p:blipFill>
          <a:blip r:embed="rId3">
            <a:alphaModFix/>
          </a:blip>
          <a:stretch>
            <a:fillRect/>
          </a:stretch>
        </p:blipFill>
        <p:spPr>
          <a:xfrm>
            <a:off x="0" y="1734325"/>
            <a:ext cx="3629600" cy="3068579"/>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9"/>
          <p:cNvSpPr txBox="1"/>
          <p:nvPr>
            <p:ph idx="1" type="body"/>
          </p:nvPr>
        </p:nvSpPr>
        <p:spPr>
          <a:xfrm>
            <a:off x="727650" y="1921600"/>
            <a:ext cx="7688700" cy="5998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Regular Pay for all Members</a:t>
            </a:r>
            <a:r>
              <a:rPr lang="en" sz="1600">
                <a:solidFill>
                  <a:srgbClr val="000000"/>
                </a:solidFill>
                <a:latin typeface="Arial"/>
                <a:ea typeface="Arial"/>
                <a:cs typeface="Arial"/>
                <a:sym typeface="Arial"/>
              </a:rPr>
              <a:t>: The Members will decide a rate of regular pay for each Member. This regular pay is also called “</a:t>
            </a:r>
            <a:r>
              <a:rPr lang="en" sz="1600">
                <a:solidFill>
                  <a:schemeClr val="accent3"/>
                </a:solidFill>
                <a:latin typeface="Arial"/>
                <a:ea typeface="Arial"/>
                <a:cs typeface="Arial"/>
                <a:sym typeface="Arial"/>
              </a:rPr>
              <a:t>Guaranteed Payments</a:t>
            </a:r>
            <a:r>
              <a:rPr lang="en" sz="1600">
                <a:solidFill>
                  <a:srgbClr val="000000"/>
                </a:solidFill>
                <a:latin typeface="Arial"/>
                <a:ea typeface="Arial"/>
                <a:cs typeface="Arial"/>
                <a:sym typeface="Arial"/>
              </a:rPr>
              <a:t>,” and it can be </a:t>
            </a:r>
            <a:r>
              <a:rPr lang="en" sz="1600">
                <a:solidFill>
                  <a:srgbClr val="000000"/>
                </a:solidFill>
                <a:latin typeface="Arial"/>
                <a:ea typeface="Arial"/>
                <a:cs typeface="Arial"/>
                <a:sym typeface="Arial"/>
              </a:rPr>
              <a:t>an </a:t>
            </a:r>
            <a:r>
              <a:rPr lang="en" sz="1600">
                <a:solidFill>
                  <a:srgbClr val="000000"/>
                </a:solidFill>
                <a:latin typeface="Arial"/>
                <a:ea typeface="Arial"/>
                <a:cs typeface="Arial"/>
                <a:sym typeface="Arial"/>
              </a:rPr>
              <a:t>hourly, weekly, monthly, or per-job amount that each Member will receive for their work. The Members will decide how often to make Guaranteed Payments.</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Profit Accounting: </a:t>
            </a:r>
            <a:r>
              <a:rPr lang="en" sz="1600">
                <a:solidFill>
                  <a:srgbClr val="000000"/>
                </a:solidFill>
                <a:latin typeface="Arial"/>
                <a:ea typeface="Arial"/>
                <a:cs typeface="Arial"/>
                <a:sym typeface="Arial"/>
              </a:rPr>
              <a:t>At the end of every </a:t>
            </a:r>
            <a:r>
              <a:rPr b="1" lang="en" sz="1600">
                <a:solidFill>
                  <a:schemeClr val="accent3"/>
                </a:solidFill>
                <a:highlight>
                  <a:srgbClr val="FCE5CD"/>
                </a:highlight>
                <a:latin typeface="Arial"/>
                <a:ea typeface="Arial"/>
                <a:cs typeface="Arial"/>
                <a:sym typeface="Arial"/>
              </a:rPr>
              <a:t>_____________</a:t>
            </a:r>
            <a:r>
              <a:rPr lang="en" sz="1600">
                <a:solidFill>
                  <a:srgbClr val="000000"/>
                </a:solidFill>
                <a:latin typeface="Arial"/>
                <a:ea typeface="Arial"/>
                <a:cs typeface="Arial"/>
                <a:sym typeface="Arial"/>
              </a:rPr>
              <a:t> (monthly/quarterly/yearly) period, Members will calculate profits. Profits are earnings from the period that remain after payment of all business expenses and guaranteed payments.</a:t>
            </a:r>
            <a:br>
              <a:rPr lang="en" sz="1600">
                <a:solidFill>
                  <a:srgbClr val="000000"/>
                </a:solidFill>
                <a:latin typeface="Arial"/>
                <a:ea typeface="Arial"/>
                <a:cs typeface="Arial"/>
                <a:sym typeface="Arial"/>
              </a:rPr>
            </a:br>
            <a:endParaRPr b="1" sz="1600">
              <a:solidFill>
                <a:schemeClr val="accent3"/>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Founders’ Bonuses</a:t>
            </a:r>
            <a:r>
              <a:rPr lang="en" sz="1600">
                <a:solidFill>
                  <a:srgbClr val="000000"/>
                </a:solidFill>
                <a:latin typeface="Arial"/>
                <a:ea typeface="Arial"/>
                <a:cs typeface="Arial"/>
                <a:sym typeface="Arial"/>
              </a:rPr>
              <a:t>: The Founders of Cooperative are </a:t>
            </a:r>
            <a:r>
              <a:rPr b="1" lang="en" sz="1600">
                <a:solidFill>
                  <a:schemeClr val="accent3"/>
                </a:solidFill>
                <a:highlight>
                  <a:srgbClr val="FCE5CD"/>
                </a:highlight>
                <a:latin typeface="Arial"/>
                <a:ea typeface="Arial"/>
                <a:cs typeface="Arial"/>
                <a:sym typeface="Arial"/>
              </a:rPr>
              <a:t>_____________________</a:t>
            </a:r>
            <a:r>
              <a:rPr lang="en" sz="1600">
                <a:solidFill>
                  <a:srgbClr val="000000"/>
                </a:solidFill>
                <a:latin typeface="Arial"/>
                <a:ea typeface="Arial"/>
                <a:cs typeface="Arial"/>
                <a:sym typeface="Arial"/>
              </a:rPr>
              <a:t> </a:t>
            </a:r>
            <a:r>
              <a:rPr b="1" lang="en" sz="1600">
                <a:solidFill>
                  <a:schemeClr val="accent3"/>
                </a:solidFill>
                <a:highlight>
                  <a:srgbClr val="FCE5CD"/>
                </a:highlight>
                <a:latin typeface="Arial"/>
                <a:ea typeface="Arial"/>
                <a:cs typeface="Arial"/>
                <a:sym typeface="Arial"/>
              </a:rPr>
              <a:t>_________________________</a:t>
            </a:r>
            <a:r>
              <a:rPr lang="en" sz="1600">
                <a:solidFill>
                  <a:srgbClr val="000000"/>
                </a:solidFill>
                <a:latin typeface="Arial"/>
                <a:ea typeface="Arial"/>
                <a:cs typeface="Arial"/>
                <a:sym typeface="Arial"/>
              </a:rPr>
              <a:t> (names). To compensate Founders for their risk and many hours of unpaid work, the Cooperative will pay each Founder a $</a:t>
            </a:r>
            <a:r>
              <a:rPr b="1" lang="en" sz="1600">
                <a:solidFill>
                  <a:schemeClr val="accent3"/>
                </a:solidFill>
                <a:highlight>
                  <a:srgbClr val="FCE5CD"/>
                </a:highlight>
                <a:latin typeface="Arial"/>
                <a:ea typeface="Arial"/>
                <a:cs typeface="Arial"/>
                <a:sym typeface="Arial"/>
              </a:rPr>
              <a:t>_________________</a:t>
            </a:r>
            <a:r>
              <a:rPr lang="en" sz="1600">
                <a:solidFill>
                  <a:srgbClr val="000000"/>
                </a:solidFill>
                <a:latin typeface="Arial"/>
                <a:ea typeface="Arial"/>
                <a:cs typeface="Arial"/>
                <a:sym typeface="Arial"/>
              </a:rPr>
              <a:t> bonus. This bonus will be paid gradually using 20% of profits from each period.</a:t>
            </a:r>
            <a:endParaRPr sz="1600"/>
          </a:p>
        </p:txBody>
      </p:sp>
      <p:sp>
        <p:nvSpPr>
          <p:cNvPr id="216" name="Google Shape;216;p29"/>
          <p:cNvSpPr txBox="1"/>
          <p:nvPr>
            <p:ph type="title"/>
          </p:nvPr>
        </p:nvSpPr>
        <p:spPr>
          <a:xfrm>
            <a:off x="727650" y="923575"/>
            <a:ext cx="79248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t>Regular Compensation to Members and Founders</a:t>
            </a:r>
            <a:endParaRPr sz="2500"/>
          </a:p>
        </p:txBody>
      </p:sp>
      <p:sp>
        <p:nvSpPr>
          <p:cNvPr id="217" name="Google Shape;217;p29"/>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0"/>
          <p:cNvSpPr txBox="1"/>
          <p:nvPr>
            <p:ph type="title"/>
          </p:nvPr>
        </p:nvSpPr>
        <p:spPr>
          <a:xfrm>
            <a:off x="727650" y="964675"/>
            <a:ext cx="82194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Compensación Regular a </a:t>
            </a:r>
            <a:r>
              <a:rPr lang="en"/>
              <a:t>Miembro</a:t>
            </a:r>
            <a:r>
              <a:rPr lang="en"/>
              <a:t>s y Fundadores</a:t>
            </a:r>
            <a:endParaRPr/>
          </a:p>
        </p:txBody>
      </p:sp>
      <p:sp>
        <p:nvSpPr>
          <p:cNvPr id="223" name="Google Shape;223;p30"/>
          <p:cNvSpPr txBox="1"/>
          <p:nvPr>
            <p:ph idx="1" type="body"/>
          </p:nvPr>
        </p:nvSpPr>
        <p:spPr>
          <a:xfrm>
            <a:off x="727650" y="1741283"/>
            <a:ext cx="7688700" cy="301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Pago Regular para todos los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s: </a:t>
            </a:r>
            <a:r>
              <a:rPr lang="en" sz="1600">
                <a:solidFill>
                  <a:srgbClr val="000000"/>
                </a:solidFill>
                <a:latin typeface="Arial"/>
                <a:ea typeface="Arial"/>
                <a:cs typeface="Arial"/>
                <a:sym typeface="Arial"/>
              </a:rPr>
              <a:t>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decidirán una tasa de pago regular para cada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Este pago regular también se llama “</a:t>
            </a:r>
            <a:r>
              <a:rPr lang="en" sz="1600">
                <a:solidFill>
                  <a:schemeClr val="accent3"/>
                </a:solidFill>
                <a:latin typeface="Arial"/>
                <a:ea typeface="Arial"/>
                <a:cs typeface="Arial"/>
                <a:sym typeface="Arial"/>
              </a:rPr>
              <a:t>Pagos Garantizados</a:t>
            </a:r>
            <a:r>
              <a:rPr lang="en" sz="1600">
                <a:solidFill>
                  <a:srgbClr val="000000"/>
                </a:solidFill>
                <a:latin typeface="Arial"/>
                <a:ea typeface="Arial"/>
                <a:cs typeface="Arial"/>
                <a:sym typeface="Arial"/>
              </a:rPr>
              <a:t>,” y puede ser por hora, semanal, mensual, o por la cantidad de tareas que cada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recibirá por su trabajo.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decidirán con qué frecuencia realizar estos pagos garantizados.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Contabilidad de Ganancias</a:t>
            </a:r>
            <a:r>
              <a:rPr lang="en" sz="1600">
                <a:solidFill>
                  <a:srgbClr val="000000"/>
                </a:solidFill>
                <a:latin typeface="Arial"/>
                <a:ea typeface="Arial"/>
                <a:cs typeface="Arial"/>
                <a:sym typeface="Arial"/>
              </a:rPr>
              <a:t>: Al final de cada periodo </a:t>
            </a:r>
            <a:r>
              <a:rPr b="1" lang="en" sz="1600">
                <a:solidFill>
                  <a:schemeClr val="accent3"/>
                </a:solidFill>
                <a:highlight>
                  <a:srgbClr val="FCE5CD"/>
                </a:highlight>
                <a:latin typeface="Arial"/>
                <a:ea typeface="Arial"/>
                <a:cs typeface="Arial"/>
                <a:sym typeface="Arial"/>
              </a:rPr>
              <a:t>____________</a:t>
            </a:r>
            <a:r>
              <a:rPr b="1" lang="en" sz="1600">
                <a:solidFill>
                  <a:srgbClr val="000000"/>
                </a:solidFill>
                <a:latin typeface="Arial"/>
                <a:ea typeface="Arial"/>
                <a:cs typeface="Arial"/>
                <a:sym typeface="Arial"/>
              </a:rPr>
              <a:t> </a:t>
            </a:r>
            <a:r>
              <a:rPr lang="en" sz="1600">
                <a:solidFill>
                  <a:srgbClr val="000000"/>
                </a:solidFill>
                <a:latin typeface="Arial"/>
                <a:ea typeface="Arial"/>
                <a:cs typeface="Arial"/>
                <a:sym typeface="Arial"/>
              </a:rPr>
              <a:t> (mensual/trimestral/anual), los Miembros calcularán las ganancias. Las ganancias son ingresos de este período que quedan después del pago de todos los gastos del negocio y los pagos garantizados.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b="1" sz="1600">
              <a:solidFill>
                <a:schemeClr val="accent3"/>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Primas para los Fundadores: Los Fundadores de la Cooperativa son </a:t>
            </a:r>
            <a:r>
              <a:rPr b="1" lang="en" sz="1600">
                <a:solidFill>
                  <a:schemeClr val="accent3"/>
                </a:solidFill>
                <a:highlight>
                  <a:srgbClr val="FCE5CD"/>
                </a:highlight>
                <a:latin typeface="Arial"/>
                <a:ea typeface="Arial"/>
                <a:cs typeface="Arial"/>
                <a:sym typeface="Arial"/>
              </a:rPr>
              <a:t>_____________________________________________</a:t>
            </a:r>
            <a:r>
              <a:rPr lang="en" sz="1600">
                <a:solidFill>
                  <a:srgbClr val="000000"/>
                </a:solidFill>
                <a:latin typeface="Arial"/>
                <a:ea typeface="Arial"/>
                <a:cs typeface="Arial"/>
                <a:sym typeface="Arial"/>
              </a:rPr>
              <a:t> (nombres). Para compensar a los fundadores por su riesgo y muchas horas de trabajo no remunerado, la Cooperativa le pagará a cada fundador una prima de $</a:t>
            </a:r>
            <a:r>
              <a:rPr b="1" lang="en" sz="1600">
                <a:solidFill>
                  <a:schemeClr val="accent3"/>
                </a:solidFill>
                <a:highlight>
                  <a:srgbClr val="FCE5CD"/>
                </a:highlight>
                <a:latin typeface="Arial"/>
                <a:ea typeface="Arial"/>
                <a:cs typeface="Arial"/>
                <a:sym typeface="Arial"/>
              </a:rPr>
              <a:t>____________</a:t>
            </a:r>
            <a:r>
              <a:rPr lang="en" sz="1600">
                <a:solidFill>
                  <a:srgbClr val="000000"/>
                </a:solidFill>
                <a:latin typeface="Arial"/>
                <a:ea typeface="Arial"/>
                <a:cs typeface="Arial"/>
                <a:sym typeface="Arial"/>
              </a:rPr>
              <a:t>. Esta prima se pagará gradualmente usando el 20% de las ganancias de cada período.</a:t>
            </a:r>
            <a:endParaRPr sz="1600"/>
          </a:p>
          <a:p>
            <a:pPr indent="0" lvl="0" marL="0" rtl="0" algn="l">
              <a:spcBef>
                <a:spcPts val="0"/>
              </a:spcBef>
              <a:spcAft>
                <a:spcPts val="0"/>
              </a:spcAft>
              <a:buNone/>
            </a:pPr>
            <a:r>
              <a:t/>
            </a:r>
            <a:endParaRPr b="1" sz="1600">
              <a:solidFill>
                <a:schemeClr val="accent3"/>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1600"/>
              </a:spcAft>
              <a:buNone/>
            </a:pPr>
            <a:r>
              <a:t/>
            </a:r>
            <a:endParaRPr/>
          </a:p>
        </p:txBody>
      </p:sp>
      <p:sp>
        <p:nvSpPr>
          <p:cNvPr id="224" name="Google Shape;224;p30"/>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1"/>
          <p:cNvSpPr txBox="1"/>
          <p:nvPr>
            <p:ph idx="1" type="body"/>
          </p:nvPr>
        </p:nvSpPr>
        <p:spPr>
          <a:xfrm>
            <a:off x="727650" y="1921650"/>
            <a:ext cx="7994400" cy="301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Allocating Profits to Member Capital Accounts: </a:t>
            </a:r>
            <a:r>
              <a:rPr lang="en" sz="1600">
                <a:solidFill>
                  <a:srgbClr val="000000"/>
                </a:solidFill>
                <a:latin typeface="Arial"/>
                <a:ea typeface="Arial"/>
                <a:cs typeface="Arial"/>
                <a:sym typeface="Arial"/>
              </a:rPr>
              <a:t>At the end of every  </a:t>
            </a:r>
            <a:r>
              <a:rPr b="1" lang="en" sz="1600">
                <a:solidFill>
                  <a:schemeClr val="accent3"/>
                </a:solidFill>
                <a:highlight>
                  <a:srgbClr val="FCE5CD"/>
                </a:highlight>
                <a:latin typeface="Arial"/>
                <a:ea typeface="Arial"/>
                <a:cs typeface="Arial"/>
                <a:sym typeface="Arial"/>
              </a:rPr>
              <a:t>_____________</a:t>
            </a:r>
            <a:r>
              <a:rPr lang="en" sz="1600">
                <a:solidFill>
                  <a:srgbClr val="000000"/>
                </a:solidFill>
                <a:latin typeface="Arial"/>
                <a:ea typeface="Arial"/>
                <a:cs typeface="Arial"/>
                <a:sym typeface="Arial"/>
              </a:rPr>
              <a:t> (monthly/quarterly/yearly) period, after paying Founders Bonuses, all other profits will be allocated to Members’ Capital Accounts on the basis of Patronage. Unlike in a conventional business, where some owners get more profits based on their ownership share or percentage interest, </a:t>
            </a:r>
            <a:r>
              <a:rPr b="1" lang="en" sz="1600">
                <a:solidFill>
                  <a:schemeClr val="accent3"/>
                </a:solidFill>
                <a:latin typeface="Arial"/>
                <a:ea typeface="Arial"/>
                <a:cs typeface="Arial"/>
                <a:sym typeface="Arial"/>
              </a:rPr>
              <a:t>the Cooperative divides profits among Members on the basis of the value or quantity of each Members’ work,</a:t>
            </a:r>
            <a:r>
              <a:rPr lang="en" sz="1600">
                <a:solidFill>
                  <a:schemeClr val="accent3"/>
                </a:solidFill>
                <a:latin typeface="Arial"/>
                <a:ea typeface="Arial"/>
                <a:cs typeface="Arial"/>
                <a:sym typeface="Arial"/>
              </a:rPr>
              <a:t> also known as </a:t>
            </a:r>
            <a:r>
              <a:rPr lang="en" sz="1600">
                <a:solidFill>
                  <a:srgbClr val="000000"/>
                </a:solidFill>
                <a:latin typeface="Arial"/>
                <a:ea typeface="Arial"/>
                <a:cs typeface="Arial"/>
                <a:sym typeface="Arial"/>
              </a:rPr>
              <a:t>“</a:t>
            </a:r>
            <a:r>
              <a:rPr b="1" lang="en" sz="1600">
                <a:solidFill>
                  <a:schemeClr val="accent3"/>
                </a:solidFill>
                <a:latin typeface="Arial"/>
                <a:ea typeface="Arial"/>
                <a:cs typeface="Arial"/>
                <a:sym typeface="Arial"/>
              </a:rPr>
              <a:t>Patronage.” </a:t>
            </a:r>
            <a:r>
              <a:rPr lang="en" sz="1600">
                <a:solidFill>
                  <a:srgbClr val="000000"/>
                </a:solidFill>
                <a:latin typeface="Arial"/>
                <a:ea typeface="Arial"/>
                <a:cs typeface="Arial"/>
                <a:sym typeface="Arial"/>
              </a:rPr>
              <a:t>Patronage is measured based on [choose one]: </a:t>
            </a:r>
            <a:endParaRPr sz="1600">
              <a:solidFill>
                <a:srgbClr val="000000"/>
              </a:solidFill>
              <a:latin typeface="Arial"/>
              <a:ea typeface="Arial"/>
              <a:cs typeface="Arial"/>
              <a:sym typeface="Arial"/>
            </a:endParaRPr>
          </a:p>
          <a:p>
            <a:pPr indent="0" lvl="0" marL="0" rtl="0" algn="l">
              <a:lnSpc>
                <a:spcPct val="100000"/>
              </a:lnSpc>
              <a:spcBef>
                <a:spcPts val="0"/>
              </a:spcBef>
              <a:spcAft>
                <a:spcPts val="0"/>
              </a:spcAft>
              <a:buNone/>
            </a:pPr>
            <a:r>
              <a:rPr b="1" lang="en" sz="2200">
                <a:solidFill>
                  <a:schemeClr val="accent3"/>
                </a:solidFill>
                <a:highlight>
                  <a:srgbClr val="FCE5CD"/>
                </a:highlight>
                <a:latin typeface="Arial"/>
                <a:ea typeface="Arial"/>
                <a:cs typeface="Arial"/>
                <a:sym typeface="Arial"/>
              </a:rPr>
              <a:t>⬜</a:t>
            </a:r>
            <a:r>
              <a:rPr lang="en" sz="1600">
                <a:solidFill>
                  <a:srgbClr val="000000"/>
                </a:solidFill>
                <a:latin typeface="Arial"/>
                <a:ea typeface="Arial"/>
                <a:cs typeface="Arial"/>
                <a:sym typeface="Arial"/>
              </a:rPr>
              <a:t> The number of hours each Member works, </a:t>
            </a:r>
            <a:endParaRPr sz="1600">
              <a:solidFill>
                <a:srgbClr val="000000"/>
              </a:solidFill>
              <a:latin typeface="Arial"/>
              <a:ea typeface="Arial"/>
              <a:cs typeface="Arial"/>
              <a:sym typeface="Arial"/>
            </a:endParaRPr>
          </a:p>
          <a:p>
            <a:pPr indent="0" lvl="0" marL="0" rtl="0" algn="l">
              <a:lnSpc>
                <a:spcPct val="100000"/>
              </a:lnSpc>
              <a:spcBef>
                <a:spcPts val="0"/>
              </a:spcBef>
              <a:spcAft>
                <a:spcPts val="0"/>
              </a:spcAft>
              <a:buNone/>
            </a:pPr>
            <a:r>
              <a:rPr b="1" lang="en" sz="2200">
                <a:solidFill>
                  <a:schemeClr val="accent3"/>
                </a:solidFill>
                <a:highlight>
                  <a:srgbClr val="FCE5CD"/>
                </a:highlight>
                <a:latin typeface="Arial"/>
                <a:ea typeface="Arial"/>
                <a:cs typeface="Arial"/>
                <a:sym typeface="Arial"/>
              </a:rPr>
              <a:t>⬜</a:t>
            </a:r>
            <a:r>
              <a:rPr lang="en" sz="1600">
                <a:solidFill>
                  <a:srgbClr val="000000"/>
                </a:solidFill>
                <a:latin typeface="Arial"/>
                <a:ea typeface="Arial"/>
                <a:cs typeface="Arial"/>
                <a:sym typeface="Arial"/>
              </a:rPr>
              <a:t> The value of client invoices generated by each Member’s work, or</a:t>
            </a:r>
            <a:endParaRPr sz="1600">
              <a:solidFill>
                <a:srgbClr val="000000"/>
              </a:solidFill>
              <a:latin typeface="Arial"/>
              <a:ea typeface="Arial"/>
              <a:cs typeface="Arial"/>
              <a:sym typeface="Arial"/>
            </a:endParaRPr>
          </a:p>
          <a:p>
            <a:pPr indent="0" lvl="0" marL="0" rtl="0" algn="l">
              <a:lnSpc>
                <a:spcPct val="100000"/>
              </a:lnSpc>
              <a:spcBef>
                <a:spcPts val="0"/>
              </a:spcBef>
              <a:spcAft>
                <a:spcPts val="0"/>
              </a:spcAft>
              <a:buNone/>
            </a:pPr>
            <a:r>
              <a:rPr b="1" lang="en" sz="2200">
                <a:solidFill>
                  <a:schemeClr val="accent3"/>
                </a:solidFill>
                <a:highlight>
                  <a:srgbClr val="FCE5CD"/>
                </a:highlight>
                <a:latin typeface="Arial"/>
                <a:ea typeface="Arial"/>
                <a:cs typeface="Arial"/>
                <a:sym typeface="Arial"/>
              </a:rPr>
              <a:t>⬜</a:t>
            </a:r>
            <a:r>
              <a:rPr lang="en" sz="1600">
                <a:solidFill>
                  <a:srgbClr val="000000"/>
                </a:solidFill>
                <a:latin typeface="Arial"/>
                <a:ea typeface="Arial"/>
                <a:cs typeface="Arial"/>
                <a:sym typeface="Arial"/>
              </a:rPr>
              <a:t> The amount each Member receives in Guaranteed Payments.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Distributing Profits to Members:</a:t>
            </a:r>
            <a:r>
              <a:rPr b="1" lang="en" sz="1600">
                <a:solidFill>
                  <a:srgbClr val="000000"/>
                </a:solidFill>
                <a:latin typeface="Arial"/>
                <a:ea typeface="Arial"/>
                <a:cs typeface="Arial"/>
                <a:sym typeface="Arial"/>
              </a:rPr>
              <a:t> </a:t>
            </a:r>
            <a:r>
              <a:rPr lang="en" sz="1600">
                <a:solidFill>
                  <a:srgbClr val="000000"/>
                </a:solidFill>
                <a:latin typeface="Arial"/>
                <a:ea typeface="Arial"/>
                <a:cs typeface="Arial"/>
                <a:sym typeface="Arial"/>
              </a:rPr>
              <a:t>At least every quarter, Members shall distribute cash to Members from the Members’ Capital Accounts. The Cooperative shall distribute, at minimum, sufficient cash to cover Member tax obligations. However, the Cooperative shall not make distributions if doing so would leave the Cooperative unable to pay its obligations and liabilities.</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1600"/>
              </a:spcAft>
              <a:buNone/>
            </a:pPr>
            <a:r>
              <a:t/>
            </a:r>
            <a:endParaRPr sz="1600"/>
          </a:p>
        </p:txBody>
      </p:sp>
      <p:sp>
        <p:nvSpPr>
          <p:cNvPr id="230" name="Google Shape;230;p31"/>
          <p:cNvSpPr txBox="1"/>
          <p:nvPr>
            <p:ph type="title"/>
          </p:nvPr>
        </p:nvSpPr>
        <p:spPr>
          <a:xfrm>
            <a:off x="727650" y="923567"/>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Sharing Profits</a:t>
            </a:r>
            <a:endParaRPr/>
          </a:p>
        </p:txBody>
      </p:sp>
      <p:sp>
        <p:nvSpPr>
          <p:cNvPr id="231" name="Google Shape;231;p31"/>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32" name="Google Shape;232;p31"/>
          <p:cNvPicPr preferRelativeResize="0"/>
          <p:nvPr/>
        </p:nvPicPr>
        <p:blipFill>
          <a:blip r:embed="rId3">
            <a:alphaModFix/>
          </a:blip>
          <a:stretch>
            <a:fillRect/>
          </a:stretch>
        </p:blipFill>
        <p:spPr>
          <a:xfrm>
            <a:off x="4478625" y="708925"/>
            <a:ext cx="2628900" cy="1143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4"/>
          <p:cNvSpPr txBox="1"/>
          <p:nvPr>
            <p:ph type="ctrTitle"/>
          </p:nvPr>
        </p:nvSpPr>
        <p:spPr>
          <a:xfrm>
            <a:off x="729450" y="1915667"/>
            <a:ext cx="7558800" cy="2005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Acuerdo de Operaciones para </a:t>
            </a:r>
            <a:r>
              <a:rPr lang="en">
                <a:solidFill>
                  <a:schemeClr val="accent3"/>
                </a:solidFill>
              </a:rPr>
              <a:t>Cooperativa LLC</a:t>
            </a:r>
            <a:endParaRPr>
              <a:solidFill>
                <a:schemeClr val="accent3"/>
              </a:solidFill>
            </a:endParaRPr>
          </a:p>
        </p:txBody>
      </p:sp>
      <p:sp>
        <p:nvSpPr>
          <p:cNvPr id="95" name="Google Shape;95;p14"/>
          <p:cNvSpPr txBox="1"/>
          <p:nvPr>
            <p:ph idx="1" type="subTitle"/>
          </p:nvPr>
        </p:nvSpPr>
        <p:spPr>
          <a:xfrm>
            <a:off x="2457175" y="3688075"/>
            <a:ext cx="5624400" cy="108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sz="1400">
              <a:solidFill>
                <a:schemeClr val="accent3"/>
              </a:solidFill>
            </a:endParaRPr>
          </a:p>
          <a:p>
            <a:pPr indent="0" lvl="0" marL="0" rtl="0" algn="ctr">
              <a:spcBef>
                <a:spcPts val="0"/>
              </a:spcBef>
              <a:spcAft>
                <a:spcPts val="0"/>
              </a:spcAft>
              <a:buNone/>
            </a:pPr>
            <a:r>
              <a:t/>
            </a:r>
            <a:endParaRPr sz="1400">
              <a:solidFill>
                <a:schemeClr val="accent3"/>
              </a:solidFill>
            </a:endParaRPr>
          </a:p>
          <a:p>
            <a:pPr indent="0" lvl="0" marL="0" rtl="0" algn="ctr">
              <a:spcBef>
                <a:spcPts val="0"/>
              </a:spcBef>
              <a:spcAft>
                <a:spcPts val="0"/>
              </a:spcAft>
              <a:buNone/>
            </a:pPr>
            <a:r>
              <a:rPr b="1" lang="en" sz="1400">
                <a:solidFill>
                  <a:schemeClr val="accent3"/>
                </a:solidFill>
              </a:rPr>
              <a:t>IMPORTANTE: </a:t>
            </a:r>
            <a:endParaRPr b="1" sz="1400">
              <a:solidFill>
                <a:schemeClr val="accent3"/>
              </a:solidFill>
            </a:endParaRPr>
          </a:p>
          <a:p>
            <a:pPr indent="0" lvl="0" marL="0" rtl="0" algn="ctr">
              <a:spcBef>
                <a:spcPts val="0"/>
              </a:spcBef>
              <a:spcAft>
                <a:spcPts val="0"/>
              </a:spcAft>
              <a:buNone/>
            </a:pPr>
            <a:r>
              <a:rPr lang="en" sz="1400">
                <a:solidFill>
                  <a:schemeClr val="accent3"/>
                </a:solidFill>
              </a:rPr>
              <a:t>Este es un acuerdo muy simple y no satisfará las necesidades de la mayoría de las cooperativas. Creamos esto para enseñar sobre los componentes básicos de los acuerdos de operaciones.</a:t>
            </a:r>
            <a:endParaRPr sz="1400">
              <a:solidFill>
                <a:schemeClr val="accent3"/>
              </a:solidFill>
            </a:endParaRPr>
          </a:p>
          <a:p>
            <a:pPr indent="0" lvl="0" marL="0" rtl="0" algn="ctr">
              <a:spcBef>
                <a:spcPts val="0"/>
              </a:spcBef>
              <a:spcAft>
                <a:spcPts val="0"/>
              </a:spcAft>
              <a:buNone/>
            </a:pPr>
            <a:r>
              <a:t/>
            </a:r>
            <a:endParaRPr sz="1400">
              <a:solidFill>
                <a:schemeClr val="accent3"/>
              </a:solidFill>
            </a:endParaRPr>
          </a:p>
          <a:p>
            <a:pPr indent="0" lvl="0" marL="0" rtl="0" algn="ctr">
              <a:spcBef>
                <a:spcPts val="0"/>
              </a:spcBef>
              <a:spcAft>
                <a:spcPts val="0"/>
              </a:spcAft>
              <a:buNone/>
            </a:pPr>
            <a:r>
              <a:rPr lang="en" sz="1400">
                <a:solidFill>
                  <a:schemeClr val="accent3"/>
                </a:solidFill>
              </a:rPr>
              <a:t>Además, lamentamos que </a:t>
            </a:r>
            <a:r>
              <a:rPr b="1" lang="en" sz="1400">
                <a:solidFill>
                  <a:schemeClr val="accent3"/>
                </a:solidFill>
              </a:rPr>
              <a:t>la traducción al español no sea profesional</a:t>
            </a:r>
            <a:r>
              <a:rPr lang="en" sz="1400">
                <a:solidFill>
                  <a:schemeClr val="accent3"/>
                </a:solidFill>
              </a:rPr>
              <a:t>. Estamos trabajando para mejorarlo.</a:t>
            </a:r>
            <a:endParaRPr sz="1400">
              <a:solidFill>
                <a:schemeClr val="accent3"/>
              </a:solidFill>
            </a:endParaRPr>
          </a:p>
          <a:p>
            <a:pPr indent="0" lvl="0" marL="0" rtl="0" algn="ctr">
              <a:spcBef>
                <a:spcPts val="0"/>
              </a:spcBef>
              <a:spcAft>
                <a:spcPts val="0"/>
              </a:spcAft>
              <a:buNone/>
            </a:pPr>
            <a:r>
              <a:t/>
            </a:r>
            <a:endParaRPr>
              <a:solidFill>
                <a:schemeClr val="accent3"/>
              </a:solidFill>
            </a:endParaRPr>
          </a:p>
        </p:txBody>
      </p:sp>
      <p:pic>
        <p:nvPicPr>
          <p:cNvPr id="96" name="Google Shape;96;p14"/>
          <p:cNvPicPr preferRelativeResize="0"/>
          <p:nvPr/>
        </p:nvPicPr>
        <p:blipFill>
          <a:blip r:embed="rId3">
            <a:alphaModFix/>
          </a:blip>
          <a:stretch>
            <a:fillRect/>
          </a:stretch>
        </p:blipFill>
        <p:spPr>
          <a:xfrm>
            <a:off x="796200" y="3491750"/>
            <a:ext cx="1731850" cy="3152426"/>
          </a:xfrm>
          <a:prstGeom prst="rect">
            <a:avLst/>
          </a:prstGeom>
          <a:noFill/>
          <a:ln>
            <a:noFill/>
          </a:ln>
        </p:spPr>
      </p:pic>
      <p:sp>
        <p:nvSpPr>
          <p:cNvPr id="97" name="Google Shape;97;p14"/>
          <p:cNvSpPr txBox="1"/>
          <p:nvPr/>
        </p:nvSpPr>
        <p:spPr>
          <a:xfrm>
            <a:off x="2770925" y="3429000"/>
            <a:ext cx="53106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ED561B"/>
                </a:solidFill>
                <a:latin typeface="Lato"/>
                <a:ea typeface="Lato"/>
                <a:cs typeface="Lato"/>
                <a:sym typeface="Lato"/>
              </a:rPr>
              <a:t>Este acuerdo tiene </a:t>
            </a:r>
            <a:r>
              <a:rPr b="1" lang="en">
                <a:solidFill>
                  <a:srgbClr val="ED561B"/>
                </a:solidFill>
                <a:latin typeface="Lato"/>
                <a:ea typeface="Lato"/>
                <a:cs typeface="Lato"/>
                <a:sym typeface="Lato"/>
              </a:rPr>
              <a:t>colores y caricaturas,</a:t>
            </a:r>
            <a:r>
              <a:rPr lang="en">
                <a:solidFill>
                  <a:srgbClr val="ED561B"/>
                </a:solidFill>
                <a:latin typeface="Lato"/>
                <a:ea typeface="Lato"/>
                <a:cs typeface="Lato"/>
                <a:sym typeface="Lato"/>
              </a:rPr>
              <a:t> para hacer que sea fácil para leer. Es un documento legalmente vinculante.</a:t>
            </a:r>
            <a:endParaRPr sz="11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2"/>
          <p:cNvSpPr txBox="1"/>
          <p:nvPr>
            <p:ph idx="1" type="body"/>
          </p:nvPr>
        </p:nvSpPr>
        <p:spPr>
          <a:xfrm>
            <a:off x="575250" y="1921650"/>
            <a:ext cx="8230800" cy="3014700"/>
          </a:xfrm>
          <a:prstGeom prst="rect">
            <a:avLst/>
          </a:prstGeom>
        </p:spPr>
        <p:txBody>
          <a:bodyPr anchorCtr="0" anchor="t" bIns="91425" lIns="91425" spcFirstLastPara="1" rIns="91425" wrap="square" tIns="91425">
            <a:noAutofit/>
          </a:bodyPr>
          <a:lstStyle/>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Asignación de Ganancias a las Cuentas de Capital de los Miembros:</a:t>
            </a:r>
            <a:r>
              <a:rPr lang="en" sz="1500">
                <a:solidFill>
                  <a:srgbClr val="000000"/>
                </a:solidFill>
                <a:latin typeface="Arial"/>
                <a:ea typeface="Arial"/>
                <a:cs typeface="Arial"/>
                <a:sym typeface="Arial"/>
              </a:rPr>
              <a:t> Al final de cada período </a:t>
            </a:r>
            <a:r>
              <a:rPr b="1" lang="en" sz="1500">
                <a:solidFill>
                  <a:schemeClr val="accent3"/>
                </a:solidFill>
                <a:highlight>
                  <a:srgbClr val="FCE5CD"/>
                </a:highlight>
                <a:latin typeface="Arial"/>
                <a:ea typeface="Arial"/>
                <a:cs typeface="Arial"/>
                <a:sym typeface="Arial"/>
              </a:rPr>
              <a:t>_____________</a:t>
            </a:r>
            <a:r>
              <a:rPr lang="en" sz="1500">
                <a:solidFill>
                  <a:srgbClr val="000000"/>
                </a:solidFill>
                <a:latin typeface="Arial"/>
                <a:ea typeface="Arial"/>
                <a:cs typeface="Arial"/>
                <a:sym typeface="Arial"/>
              </a:rPr>
              <a:t> (mensual/trimestral/anual), después de pagar las Primas a los Fundadores, todas las demás ganancias se asignarán a las Cuentas de Capital de los Miembros sobre la base del patrocinio. A diferencia de un negocio convencional, donde algunos propietarios obtienen más ganancias a causa de su participación o interés porcentual, la Cooperativa divide las ganancias entre los Miembros sobre la base del valor o la cantidad del trabajo de cada Miembro, también conocido como "Patrocinio." El patrocinio es medido según [elija uno]:</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lang="en" sz="2000">
                <a:solidFill>
                  <a:schemeClr val="accent3"/>
                </a:solidFill>
                <a:highlight>
                  <a:srgbClr val="FCE5CD"/>
                </a:highlight>
                <a:latin typeface="Arial"/>
                <a:ea typeface="Arial"/>
                <a:cs typeface="Arial"/>
                <a:sym typeface="Arial"/>
              </a:rPr>
              <a:t>⬜</a:t>
            </a:r>
            <a:r>
              <a:rPr lang="en" sz="1500">
                <a:solidFill>
                  <a:srgbClr val="000000"/>
                </a:solidFill>
                <a:latin typeface="Arial"/>
                <a:ea typeface="Arial"/>
                <a:cs typeface="Arial"/>
                <a:sym typeface="Arial"/>
              </a:rPr>
              <a:t> La cantidad de horas que cada M</a:t>
            </a:r>
            <a:r>
              <a:rPr lang="en" sz="1500">
                <a:solidFill>
                  <a:srgbClr val="000000"/>
                </a:solidFill>
                <a:latin typeface="Arial"/>
                <a:ea typeface="Arial"/>
                <a:cs typeface="Arial"/>
                <a:sym typeface="Arial"/>
              </a:rPr>
              <a:t>iembro</a:t>
            </a:r>
            <a:r>
              <a:rPr lang="en" sz="1500">
                <a:solidFill>
                  <a:srgbClr val="000000"/>
                </a:solidFill>
                <a:latin typeface="Arial"/>
                <a:ea typeface="Arial"/>
                <a:cs typeface="Arial"/>
                <a:sym typeface="Arial"/>
              </a:rPr>
              <a:t> trabaja,</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lang="en" sz="2000">
                <a:solidFill>
                  <a:schemeClr val="accent3"/>
                </a:solidFill>
                <a:highlight>
                  <a:srgbClr val="FCE5CD"/>
                </a:highlight>
                <a:latin typeface="Arial"/>
                <a:ea typeface="Arial"/>
                <a:cs typeface="Arial"/>
                <a:sym typeface="Arial"/>
              </a:rPr>
              <a:t>⬜ </a:t>
            </a:r>
            <a:r>
              <a:rPr lang="en" sz="1500">
                <a:solidFill>
                  <a:srgbClr val="000000"/>
                </a:solidFill>
                <a:latin typeface="Arial"/>
                <a:ea typeface="Arial"/>
                <a:cs typeface="Arial"/>
                <a:sym typeface="Arial"/>
              </a:rPr>
              <a:t>El valor de las facturas de clientes generadas por el trabajo de cada Miembro, o</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lang="en" sz="2000">
                <a:solidFill>
                  <a:schemeClr val="accent3"/>
                </a:solidFill>
                <a:highlight>
                  <a:srgbClr val="FCE5CD"/>
                </a:highlight>
                <a:latin typeface="Arial"/>
                <a:ea typeface="Arial"/>
                <a:cs typeface="Arial"/>
                <a:sym typeface="Arial"/>
              </a:rPr>
              <a:t>⬜ </a:t>
            </a:r>
            <a:r>
              <a:rPr lang="en" sz="1500">
                <a:solidFill>
                  <a:srgbClr val="000000"/>
                </a:solidFill>
                <a:latin typeface="Arial"/>
                <a:ea typeface="Arial"/>
                <a:cs typeface="Arial"/>
                <a:sym typeface="Arial"/>
              </a:rPr>
              <a:t>El monto que cada </a:t>
            </a:r>
            <a:r>
              <a:rPr lang="en" sz="1500">
                <a:solidFill>
                  <a:srgbClr val="000000"/>
                </a:solidFill>
                <a:latin typeface="Arial"/>
                <a:ea typeface="Arial"/>
                <a:cs typeface="Arial"/>
                <a:sym typeface="Arial"/>
              </a:rPr>
              <a:t>Miembro</a:t>
            </a:r>
            <a:r>
              <a:rPr lang="en" sz="1500">
                <a:solidFill>
                  <a:srgbClr val="000000"/>
                </a:solidFill>
                <a:latin typeface="Arial"/>
                <a:ea typeface="Arial"/>
                <a:cs typeface="Arial"/>
                <a:sym typeface="Arial"/>
              </a:rPr>
              <a:t> recibe en Pagos Garantizados.</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Distribución de ganancias a los Miembros: </a:t>
            </a:r>
            <a:r>
              <a:rPr lang="en" sz="1500">
                <a:solidFill>
                  <a:srgbClr val="000000"/>
                </a:solidFill>
                <a:latin typeface="Arial"/>
                <a:ea typeface="Arial"/>
                <a:cs typeface="Arial"/>
                <a:sym typeface="Arial"/>
              </a:rPr>
              <a:t>Al menos cada trimestre, la Cooperativa distribuirá efectivo a los Miembros de sus Cuentas de Capital. La Cooperativa distribuirá, como mínimo, efectivo suficiente para cubrir las obligaciones de impuestos de los Miembros. Sin embargo, la Cooperativa no hará distribuciones si al hacerlo dejará a la Cooperativa incapaz de poder pagar sus obligaciones y responsabilidades.</a:t>
            </a:r>
            <a:endParaRPr sz="1500">
              <a:solidFill>
                <a:srgbClr val="000000"/>
              </a:solidFill>
              <a:latin typeface="Arial"/>
              <a:ea typeface="Arial"/>
              <a:cs typeface="Arial"/>
              <a:sym typeface="Arial"/>
            </a:endParaRPr>
          </a:p>
          <a:p>
            <a:pPr indent="0" lvl="0" marL="0" rtl="0" algn="l">
              <a:spcBef>
                <a:spcPts val="0"/>
              </a:spcBef>
              <a:spcAft>
                <a:spcPts val="0"/>
              </a:spcAft>
              <a:buNone/>
            </a:pPr>
            <a:r>
              <a:t/>
            </a:r>
            <a:endParaRPr sz="15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5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500">
              <a:solidFill>
                <a:srgbClr val="000000"/>
              </a:solidFill>
              <a:latin typeface="Arial"/>
              <a:ea typeface="Arial"/>
              <a:cs typeface="Arial"/>
              <a:sym typeface="Arial"/>
            </a:endParaRPr>
          </a:p>
          <a:p>
            <a:pPr indent="0" lvl="0" marL="0" rtl="0" algn="l">
              <a:spcBef>
                <a:spcPts val="0"/>
              </a:spcBef>
              <a:spcAft>
                <a:spcPts val="1600"/>
              </a:spcAft>
              <a:buNone/>
            </a:pPr>
            <a:r>
              <a:t/>
            </a:r>
            <a:endParaRPr sz="1500">
              <a:solidFill>
                <a:srgbClr val="000000"/>
              </a:solidFill>
            </a:endParaRPr>
          </a:p>
        </p:txBody>
      </p:sp>
      <p:sp>
        <p:nvSpPr>
          <p:cNvPr id="238" name="Google Shape;238;p32"/>
          <p:cNvSpPr txBox="1"/>
          <p:nvPr>
            <p:ph type="title"/>
          </p:nvPr>
        </p:nvSpPr>
        <p:spPr>
          <a:xfrm>
            <a:off x="727650" y="923567"/>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Compartir Ganancias</a:t>
            </a:r>
            <a:endParaRPr/>
          </a:p>
        </p:txBody>
      </p:sp>
      <p:sp>
        <p:nvSpPr>
          <p:cNvPr id="239" name="Google Shape;239;p32"/>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40" name="Google Shape;240;p32"/>
          <p:cNvPicPr preferRelativeResize="0"/>
          <p:nvPr/>
        </p:nvPicPr>
        <p:blipFill>
          <a:blip r:embed="rId3">
            <a:alphaModFix/>
          </a:blip>
          <a:stretch>
            <a:fillRect/>
          </a:stretch>
        </p:blipFill>
        <p:spPr>
          <a:xfrm>
            <a:off x="4631025" y="556525"/>
            <a:ext cx="2628900" cy="11430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3"/>
          <p:cNvSpPr txBox="1"/>
          <p:nvPr>
            <p:ph idx="1" type="body"/>
          </p:nvPr>
        </p:nvSpPr>
        <p:spPr>
          <a:xfrm>
            <a:off x="726150" y="2057400"/>
            <a:ext cx="6737100" cy="3684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rgbClr val="000000"/>
                </a:solidFill>
                <a:latin typeface="Arial"/>
                <a:ea typeface="Arial"/>
                <a:cs typeface="Arial"/>
                <a:sym typeface="Arial"/>
              </a:rPr>
              <a:t>If the Cooperative has losses during an accounting period</a:t>
            </a:r>
            <a:r>
              <a:rPr lang="en" sz="1600">
                <a:solidFill>
                  <a:srgbClr val="000000"/>
                </a:solidFill>
                <a:latin typeface="Arial"/>
                <a:ea typeface="Arial"/>
                <a:cs typeface="Arial"/>
                <a:sym typeface="Arial"/>
              </a:rPr>
              <a:t>, losses are allocated to each Members’ Capital Account, and </a:t>
            </a:r>
            <a:r>
              <a:rPr b="1" lang="en" sz="1600">
                <a:solidFill>
                  <a:schemeClr val="accent3"/>
                </a:solidFill>
                <a:latin typeface="Arial"/>
                <a:ea typeface="Arial"/>
                <a:cs typeface="Arial"/>
                <a:sym typeface="Arial"/>
              </a:rPr>
              <a:t>Members will share those losses equally.</a:t>
            </a:r>
            <a:r>
              <a:rPr lang="en" sz="1600">
                <a:solidFill>
                  <a:srgbClr val="000000"/>
                </a:solidFill>
                <a:latin typeface="Arial"/>
                <a:ea typeface="Arial"/>
                <a:cs typeface="Arial"/>
                <a:sym typeface="Arial"/>
              </a:rPr>
              <a:t> Losses are neither allocated in proportion to Patronage nor in proportion to percentage interest in the Cooperative. </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If losses reduce Capital Accounts to zero:</a:t>
            </a:r>
            <a:r>
              <a:rPr b="1" lang="en" sz="1200">
                <a:solidFill>
                  <a:srgbClr val="000000"/>
                </a:solidFill>
                <a:latin typeface="Arial"/>
                <a:ea typeface="Arial"/>
                <a:cs typeface="Arial"/>
                <a:sym typeface="Arial"/>
              </a:rPr>
              <a:t> </a:t>
            </a:r>
            <a:endParaRPr b="1" sz="1200">
              <a:solidFill>
                <a:srgbClr val="000000"/>
              </a:solidFill>
              <a:latin typeface="Arial"/>
              <a:ea typeface="Arial"/>
              <a:cs typeface="Arial"/>
              <a:sym typeface="Arial"/>
            </a:endParaRPr>
          </a:p>
          <a:p>
            <a:pPr indent="0" lvl="0" marL="0" rtl="0" algn="l">
              <a:spcBef>
                <a:spcPts val="0"/>
              </a:spcBef>
              <a:spcAft>
                <a:spcPts val="0"/>
              </a:spcAft>
              <a:buNone/>
            </a:pPr>
            <a:r>
              <a:rPr lang="en" sz="1600">
                <a:solidFill>
                  <a:srgbClr val="000000"/>
                </a:solidFill>
                <a:latin typeface="Arial"/>
                <a:ea typeface="Arial"/>
                <a:cs typeface="Arial"/>
                <a:sym typeface="Arial"/>
              </a:rPr>
              <a:t>In no event shall net loss be allocated to any such Member if such allocation would reduce such Member’s Capital Account balance to less than zero at the end of the year. See Treasury Regulation §1.704–1(b)(2)(ii)(d)(4)–(6) for more information about negative capital account balances.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000">
              <a:solidFill>
                <a:srgbClr val="000000"/>
              </a:solidFill>
              <a:latin typeface="Arial"/>
              <a:ea typeface="Arial"/>
              <a:cs typeface="Arial"/>
              <a:sym typeface="Arial"/>
            </a:endParaRPr>
          </a:p>
          <a:p>
            <a:pPr indent="0" lvl="0" marL="0" rtl="0" algn="l">
              <a:spcBef>
                <a:spcPts val="0"/>
              </a:spcBef>
              <a:spcAft>
                <a:spcPts val="0"/>
              </a:spcAft>
              <a:buNone/>
            </a:pPr>
            <a:r>
              <a:t/>
            </a:r>
            <a:endParaRPr>
              <a:solidFill>
                <a:srgbClr val="000000"/>
              </a:solidFill>
              <a:latin typeface="Arial"/>
              <a:ea typeface="Arial"/>
              <a:cs typeface="Arial"/>
              <a:sym typeface="Arial"/>
            </a:endParaRPr>
          </a:p>
          <a:p>
            <a:pPr indent="0" lvl="0" marL="0" rtl="0" algn="l">
              <a:spcBef>
                <a:spcPts val="0"/>
              </a:spcBef>
              <a:spcAft>
                <a:spcPts val="1600"/>
              </a:spcAft>
              <a:buNone/>
            </a:pPr>
            <a:r>
              <a:t/>
            </a:r>
            <a:endParaRPr/>
          </a:p>
        </p:txBody>
      </p:sp>
      <p:pic>
        <p:nvPicPr>
          <p:cNvPr id="246" name="Google Shape;246;p33"/>
          <p:cNvPicPr preferRelativeResize="0"/>
          <p:nvPr/>
        </p:nvPicPr>
        <p:blipFill>
          <a:blip r:embed="rId3">
            <a:alphaModFix/>
          </a:blip>
          <a:stretch>
            <a:fillRect/>
          </a:stretch>
        </p:blipFill>
        <p:spPr>
          <a:xfrm>
            <a:off x="7664538" y="2215767"/>
            <a:ext cx="1076325" cy="2324100"/>
          </a:xfrm>
          <a:prstGeom prst="rect">
            <a:avLst/>
          </a:prstGeom>
          <a:noFill/>
          <a:ln>
            <a:noFill/>
          </a:ln>
        </p:spPr>
      </p:pic>
      <p:sp>
        <p:nvSpPr>
          <p:cNvPr id="247" name="Google Shape;247;p33"/>
          <p:cNvSpPr txBox="1"/>
          <p:nvPr>
            <p:ph type="title"/>
          </p:nvPr>
        </p:nvSpPr>
        <p:spPr>
          <a:xfrm>
            <a:off x="633750" y="906733"/>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Sharing Losses</a:t>
            </a:r>
            <a:endParaRPr/>
          </a:p>
        </p:txBody>
      </p:sp>
      <p:sp>
        <p:nvSpPr>
          <p:cNvPr id="248" name="Google Shape;248;p33"/>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34"/>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Compartiendo Pérdidas</a:t>
            </a:r>
            <a:endParaRPr/>
          </a:p>
        </p:txBody>
      </p:sp>
      <p:sp>
        <p:nvSpPr>
          <p:cNvPr id="254" name="Google Shape;254;p34"/>
          <p:cNvSpPr txBox="1"/>
          <p:nvPr>
            <p:ph idx="1" type="body"/>
          </p:nvPr>
        </p:nvSpPr>
        <p:spPr>
          <a:xfrm>
            <a:off x="729450" y="1933625"/>
            <a:ext cx="6935100" cy="3736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rgbClr val="000000"/>
                </a:solidFill>
                <a:latin typeface="Arial"/>
                <a:ea typeface="Arial"/>
                <a:cs typeface="Arial"/>
                <a:sym typeface="Arial"/>
              </a:rPr>
              <a:t>Si la Cooperativa tiene pérdidas durante un período de contable, dichas pérdidas serán asignadas a la Cuenta de Capital de cada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y </a:t>
            </a:r>
            <a:r>
              <a:rPr b="1" lang="en" sz="1600">
                <a:solidFill>
                  <a:schemeClr val="accent3"/>
                </a:solidFill>
                <a:latin typeface="Arial"/>
                <a:ea typeface="Arial"/>
                <a:cs typeface="Arial"/>
                <a:sym typeface="Arial"/>
              </a:rPr>
              <a:t>los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s compartirán las pérdidas equitativamente</a:t>
            </a:r>
            <a:r>
              <a:rPr lang="en" sz="1600">
                <a:solidFill>
                  <a:srgbClr val="000000"/>
                </a:solidFill>
                <a:latin typeface="Arial"/>
                <a:ea typeface="Arial"/>
                <a:cs typeface="Arial"/>
                <a:sym typeface="Arial"/>
              </a:rPr>
              <a:t>. Las Pérdidas no son ni asignadas en proporción a patrocinio ni en proporción al porcentaje de interés en la Cooperativa.</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Si las Pérdidas reducen las Cuentas de Capital a cero</a:t>
            </a:r>
            <a:r>
              <a:rPr lang="en" sz="1600">
                <a:solidFill>
                  <a:srgbClr val="000000"/>
                </a:solidFill>
                <a:latin typeface="Arial"/>
                <a:ea typeface="Arial"/>
                <a:cs typeface="Arial"/>
                <a:sym typeface="Arial"/>
              </a:rPr>
              <a:t>:</a:t>
            </a:r>
            <a:endParaRPr sz="1600">
              <a:solidFill>
                <a:srgbClr val="000000"/>
              </a:solidFill>
              <a:latin typeface="Arial"/>
              <a:ea typeface="Arial"/>
              <a:cs typeface="Arial"/>
              <a:sym typeface="Arial"/>
            </a:endParaRPr>
          </a:p>
          <a:p>
            <a:pPr indent="0" lvl="0" marL="0" rtl="0" algn="l">
              <a:spcBef>
                <a:spcPts val="0"/>
              </a:spcBef>
              <a:spcAft>
                <a:spcPts val="0"/>
              </a:spcAft>
              <a:buNone/>
            </a:pPr>
            <a:r>
              <a:rPr lang="en" sz="1600">
                <a:solidFill>
                  <a:srgbClr val="000000"/>
                </a:solidFill>
                <a:latin typeface="Arial"/>
                <a:ea typeface="Arial"/>
                <a:cs typeface="Arial"/>
                <a:sym typeface="Arial"/>
              </a:rPr>
              <a:t>En ningún caso, se </a:t>
            </a:r>
            <a:r>
              <a:rPr lang="en" sz="1600">
                <a:solidFill>
                  <a:srgbClr val="000000"/>
                </a:solidFill>
                <a:latin typeface="Arial"/>
                <a:ea typeface="Arial"/>
                <a:cs typeface="Arial"/>
                <a:sym typeface="Arial"/>
              </a:rPr>
              <a:t>asignará</a:t>
            </a:r>
            <a:r>
              <a:rPr lang="en" sz="1600">
                <a:solidFill>
                  <a:srgbClr val="000000"/>
                </a:solidFill>
                <a:latin typeface="Arial"/>
                <a:ea typeface="Arial"/>
                <a:cs typeface="Arial"/>
                <a:sym typeface="Arial"/>
              </a:rPr>
              <a:t> la pérdida neta a </a:t>
            </a:r>
            <a:r>
              <a:rPr lang="en" sz="1600">
                <a:solidFill>
                  <a:srgbClr val="000000"/>
                </a:solidFill>
                <a:latin typeface="Arial"/>
                <a:ea typeface="Arial"/>
                <a:cs typeface="Arial"/>
                <a:sym typeface="Arial"/>
              </a:rPr>
              <a:t>ningún</a:t>
            </a:r>
            <a:r>
              <a:rPr lang="en" sz="1600">
                <a:solidFill>
                  <a:srgbClr val="000000"/>
                </a:solidFill>
                <a:latin typeface="Arial"/>
                <a:ea typeface="Arial"/>
                <a:cs typeface="Arial"/>
                <a:sym typeface="Arial"/>
              </a:rPr>
              <a:t>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si dicha asignación redujera el saldo de su Cuenta de Capital a menos de cero al</a:t>
            </a:r>
            <a:r>
              <a:rPr lang="en" sz="1600">
                <a:solidFill>
                  <a:srgbClr val="000000"/>
                </a:solidFill>
                <a:latin typeface="Arial"/>
                <a:ea typeface="Arial"/>
                <a:cs typeface="Arial"/>
                <a:sym typeface="Arial"/>
              </a:rPr>
              <a:t> final d</a:t>
            </a:r>
            <a:r>
              <a:rPr lang="en" sz="1600">
                <a:solidFill>
                  <a:srgbClr val="000000"/>
                </a:solidFill>
                <a:latin typeface="Arial"/>
                <a:ea typeface="Arial"/>
                <a:cs typeface="Arial"/>
                <a:sym typeface="Arial"/>
              </a:rPr>
              <a:t>el año. Ver Regulación de Tesorería </a:t>
            </a:r>
            <a:r>
              <a:rPr lang="en" sz="1600">
                <a:solidFill>
                  <a:srgbClr val="000000"/>
                </a:solidFill>
                <a:latin typeface="Arial"/>
                <a:ea typeface="Arial"/>
                <a:cs typeface="Arial"/>
                <a:sym typeface="Arial"/>
              </a:rPr>
              <a:t>§1.704–1(b)(2)(ii)(d)(4)–(6) para más información sobre saldos negativos de la cuenta de capital.</a:t>
            </a:r>
            <a:endParaRPr/>
          </a:p>
        </p:txBody>
      </p:sp>
      <p:sp>
        <p:nvSpPr>
          <p:cNvPr id="255" name="Google Shape;255;p34"/>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56" name="Google Shape;256;p34"/>
          <p:cNvPicPr preferRelativeResize="0"/>
          <p:nvPr/>
        </p:nvPicPr>
        <p:blipFill>
          <a:blip r:embed="rId3">
            <a:alphaModFix/>
          </a:blip>
          <a:stretch>
            <a:fillRect/>
          </a:stretch>
        </p:blipFill>
        <p:spPr>
          <a:xfrm>
            <a:off x="7664538" y="3130167"/>
            <a:ext cx="1076325" cy="23241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5"/>
          <p:cNvSpPr txBox="1"/>
          <p:nvPr>
            <p:ph idx="1" type="body"/>
          </p:nvPr>
        </p:nvSpPr>
        <p:spPr>
          <a:xfrm>
            <a:off x="727650" y="1938100"/>
            <a:ext cx="7688700" cy="46779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Every Member will have an accounting called the “Capital Account,”</a:t>
            </a:r>
            <a:r>
              <a:rPr lang="en" sz="1600">
                <a:solidFill>
                  <a:srgbClr val="000000"/>
                </a:solidFill>
                <a:latin typeface="Arial"/>
                <a:ea typeface="Arial"/>
                <a:cs typeface="Arial"/>
                <a:sym typeface="Arial"/>
              </a:rPr>
              <a:t> which  represent the value of the Member’s share of the Cooperative’s assets. Capital Accounts contain a Members’ capital contributions, increased by profit allocations, and decreased by distributions and losses.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000">
                <a:solidFill>
                  <a:srgbClr val="000000"/>
                </a:solidFill>
                <a:latin typeface="Arial"/>
                <a:ea typeface="Arial"/>
                <a:cs typeface="Arial"/>
                <a:sym typeface="Arial"/>
              </a:rPr>
              <a:t>(Capital accounts will be maintained in accordance with the capital accounting rules of section 1.704(b)(2)(iv) of the Treasury Regulations.)</a:t>
            </a:r>
            <a:endParaRPr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The Cooperative shall be taxed as a partnership,</a:t>
            </a:r>
            <a:r>
              <a:rPr lang="en" sz="1600">
                <a:solidFill>
                  <a:srgbClr val="000000"/>
                </a:solidFill>
                <a:latin typeface="Arial"/>
                <a:ea typeface="Arial"/>
                <a:cs typeface="Arial"/>
                <a:sym typeface="Arial"/>
              </a:rPr>
              <a:t> unless Members change this.</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000">
                <a:solidFill>
                  <a:schemeClr val="accent3"/>
                </a:solidFill>
                <a:latin typeface="Arial"/>
                <a:ea typeface="Arial"/>
                <a:cs typeface="Arial"/>
                <a:sym typeface="Arial"/>
              </a:rPr>
              <a:t>Additional tax matters</a:t>
            </a:r>
            <a:r>
              <a:rPr lang="en" sz="1000">
                <a:solidFill>
                  <a:srgbClr val="000000"/>
                </a:solidFill>
                <a:latin typeface="Arial"/>
                <a:ea typeface="Arial"/>
                <a:cs typeface="Arial"/>
                <a:sym typeface="Arial"/>
              </a:rPr>
              <a:t>: Except as otherwise provided in this Agreement, all items of Cooperative income, gain, loss, deduction and any other allocations not otherwise provided for shall be divided among the Members in the same proportions that they share profit or loss, as the case may be. </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The Members shall, individually, pay taxes on their share of business income, </a:t>
            </a:r>
            <a:r>
              <a:rPr lang="en" sz="1600">
                <a:solidFill>
                  <a:srgbClr val="000000"/>
                </a:solidFill>
                <a:latin typeface="Arial"/>
                <a:ea typeface="Arial"/>
                <a:cs typeface="Arial"/>
                <a:sym typeface="Arial"/>
              </a:rPr>
              <a:t>including quarterly self-employment tax. </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Within 90 days after the end of each taxable year, the Cooperative shall send to each Member (</a:t>
            </a:r>
            <a:r>
              <a:rPr lang="en" sz="1600">
                <a:solidFill>
                  <a:srgbClr val="000000"/>
                </a:solidFill>
                <a:latin typeface="Arial"/>
                <a:ea typeface="Arial"/>
                <a:cs typeface="Arial"/>
                <a:sym typeface="Arial"/>
              </a:rPr>
              <a:t>1) the information necessary to complete individual tax returns, and (2) a copy of the Cooperative’s federal, state, and local income tax returns.</a:t>
            </a:r>
            <a:endParaRPr sz="1600">
              <a:solidFill>
                <a:srgbClr val="000000"/>
              </a:solidFill>
              <a:latin typeface="Arial"/>
              <a:ea typeface="Arial"/>
              <a:cs typeface="Arial"/>
              <a:sym typeface="Arial"/>
            </a:endParaRPr>
          </a:p>
        </p:txBody>
      </p:sp>
      <p:sp>
        <p:nvSpPr>
          <p:cNvPr id="262" name="Google Shape;262;p35"/>
          <p:cNvSpPr txBox="1"/>
          <p:nvPr>
            <p:ph type="title"/>
          </p:nvPr>
        </p:nvSpPr>
        <p:spPr>
          <a:xfrm>
            <a:off x="727650" y="913367"/>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Accounting and Tax</a:t>
            </a:r>
            <a:endParaRPr/>
          </a:p>
        </p:txBody>
      </p:sp>
      <p:sp>
        <p:nvSpPr>
          <p:cNvPr id="263" name="Google Shape;263;p35"/>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64" name="Google Shape;264;p35"/>
          <p:cNvPicPr preferRelativeResize="0"/>
          <p:nvPr/>
        </p:nvPicPr>
        <p:blipFill>
          <a:blip r:embed="rId3">
            <a:alphaModFix/>
          </a:blip>
          <a:stretch>
            <a:fillRect/>
          </a:stretch>
        </p:blipFill>
        <p:spPr>
          <a:xfrm>
            <a:off x="4867075" y="773525"/>
            <a:ext cx="652375" cy="993400"/>
          </a:xfrm>
          <a:prstGeom prst="rect">
            <a:avLst/>
          </a:prstGeom>
          <a:noFill/>
          <a:ln>
            <a:noFill/>
          </a:ln>
        </p:spPr>
      </p:pic>
      <p:pic>
        <p:nvPicPr>
          <p:cNvPr id="265" name="Google Shape;265;p35"/>
          <p:cNvPicPr preferRelativeResize="0"/>
          <p:nvPr/>
        </p:nvPicPr>
        <p:blipFill>
          <a:blip r:embed="rId3">
            <a:alphaModFix/>
          </a:blip>
          <a:stretch>
            <a:fillRect/>
          </a:stretch>
        </p:blipFill>
        <p:spPr>
          <a:xfrm>
            <a:off x="5944550" y="1023300"/>
            <a:ext cx="652375" cy="993400"/>
          </a:xfrm>
          <a:prstGeom prst="rect">
            <a:avLst/>
          </a:prstGeom>
          <a:noFill/>
          <a:ln>
            <a:noFill/>
          </a:ln>
        </p:spPr>
      </p:pic>
      <p:pic>
        <p:nvPicPr>
          <p:cNvPr id="266" name="Google Shape;266;p35"/>
          <p:cNvPicPr preferRelativeResize="0"/>
          <p:nvPr/>
        </p:nvPicPr>
        <p:blipFill>
          <a:blip r:embed="rId3">
            <a:alphaModFix/>
          </a:blip>
          <a:stretch>
            <a:fillRect/>
          </a:stretch>
        </p:blipFill>
        <p:spPr>
          <a:xfrm>
            <a:off x="7022025" y="704725"/>
            <a:ext cx="652375" cy="9934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36"/>
          <p:cNvSpPr txBox="1"/>
          <p:nvPr>
            <p:ph type="title"/>
          </p:nvPr>
        </p:nvSpPr>
        <p:spPr>
          <a:xfrm>
            <a:off x="727650" y="888625"/>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Contabilidad e Impuestos</a:t>
            </a:r>
            <a:endParaRPr/>
          </a:p>
        </p:txBody>
      </p:sp>
      <p:sp>
        <p:nvSpPr>
          <p:cNvPr id="272" name="Google Shape;272;p36"/>
          <p:cNvSpPr txBox="1"/>
          <p:nvPr>
            <p:ph idx="1" type="body"/>
          </p:nvPr>
        </p:nvSpPr>
        <p:spPr>
          <a:xfrm>
            <a:off x="727650" y="1736800"/>
            <a:ext cx="7917000" cy="4440000"/>
          </a:xfrm>
          <a:prstGeom prst="rect">
            <a:avLst/>
          </a:prstGeom>
        </p:spPr>
        <p:txBody>
          <a:bodyPr anchorCtr="0" anchor="t" bIns="91425" lIns="91425" spcFirstLastPara="1" rIns="91425" wrap="square" tIns="91425">
            <a:noAutofit/>
          </a:bodyPr>
          <a:lstStyle/>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Se </a:t>
            </a:r>
            <a:r>
              <a:rPr b="1" lang="en" sz="1500">
                <a:solidFill>
                  <a:schemeClr val="accent3"/>
                </a:solidFill>
                <a:latin typeface="Arial"/>
                <a:ea typeface="Arial"/>
                <a:cs typeface="Arial"/>
                <a:sym typeface="Arial"/>
              </a:rPr>
              <a:t>llevará</a:t>
            </a:r>
            <a:r>
              <a:rPr b="1" lang="en" sz="1500">
                <a:solidFill>
                  <a:schemeClr val="accent3"/>
                </a:solidFill>
                <a:latin typeface="Arial"/>
                <a:ea typeface="Arial"/>
                <a:cs typeface="Arial"/>
                <a:sym typeface="Arial"/>
              </a:rPr>
              <a:t> una contabilidad para cada </a:t>
            </a:r>
            <a:r>
              <a:rPr b="1" lang="en" sz="1500">
                <a:solidFill>
                  <a:schemeClr val="accent3"/>
                </a:solidFill>
                <a:latin typeface="Arial"/>
                <a:ea typeface="Arial"/>
                <a:cs typeface="Arial"/>
                <a:sym typeface="Arial"/>
              </a:rPr>
              <a:t>Miembro</a:t>
            </a:r>
            <a:r>
              <a:rPr b="1" lang="en" sz="1500">
                <a:solidFill>
                  <a:schemeClr val="accent3"/>
                </a:solidFill>
                <a:latin typeface="Arial"/>
                <a:ea typeface="Arial"/>
                <a:cs typeface="Arial"/>
                <a:sym typeface="Arial"/>
              </a:rPr>
              <a:t> llamada “Cuenta de Capital,” </a:t>
            </a:r>
            <a:r>
              <a:rPr lang="en" sz="1500">
                <a:solidFill>
                  <a:srgbClr val="000000"/>
                </a:solidFill>
                <a:latin typeface="Arial"/>
                <a:ea typeface="Arial"/>
                <a:cs typeface="Arial"/>
                <a:sym typeface="Arial"/>
              </a:rPr>
              <a:t>que representa el valor de la participación del </a:t>
            </a:r>
            <a:r>
              <a:rPr lang="en" sz="1500">
                <a:solidFill>
                  <a:srgbClr val="000000"/>
                </a:solidFill>
                <a:latin typeface="Arial"/>
                <a:ea typeface="Arial"/>
                <a:cs typeface="Arial"/>
                <a:sym typeface="Arial"/>
              </a:rPr>
              <a:t>Miembro</a:t>
            </a:r>
            <a:r>
              <a:rPr lang="en" sz="1500">
                <a:solidFill>
                  <a:srgbClr val="000000"/>
                </a:solidFill>
                <a:latin typeface="Arial"/>
                <a:ea typeface="Arial"/>
                <a:cs typeface="Arial"/>
                <a:sym typeface="Arial"/>
              </a:rPr>
              <a:t> en los activos de la Cooperativa. Las Cuentas de Capital contienen contribuciones de capital, aumentos por asignaciones de ganancias, y disminuciones por distribuciones y asignaciones de pérdidas.</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lang="en" sz="1000">
                <a:solidFill>
                  <a:srgbClr val="000000"/>
                </a:solidFill>
                <a:latin typeface="Arial"/>
                <a:ea typeface="Arial"/>
                <a:cs typeface="Arial"/>
                <a:sym typeface="Arial"/>
              </a:rPr>
              <a:t>(Las cuentas de capital se mantendrán conforme a las reglas de contabilidad de capital de la sección </a:t>
            </a:r>
            <a:r>
              <a:rPr lang="en" sz="1000">
                <a:solidFill>
                  <a:srgbClr val="000000"/>
                </a:solidFill>
                <a:latin typeface="Arial"/>
                <a:ea typeface="Arial"/>
                <a:cs typeface="Arial"/>
                <a:sym typeface="Arial"/>
              </a:rPr>
              <a:t>1.704(b)(2)(iv) de los Regulaciones de Tesorería.)</a:t>
            </a:r>
            <a:endParaRPr sz="10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7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La Cooperativa tendrá la categoría de impuesto de sociedad,</a:t>
            </a:r>
            <a:r>
              <a:rPr lang="en" sz="1500">
                <a:solidFill>
                  <a:schemeClr val="accent3"/>
                </a:solidFill>
                <a:latin typeface="Arial"/>
                <a:ea typeface="Arial"/>
                <a:cs typeface="Arial"/>
                <a:sym typeface="Arial"/>
              </a:rPr>
              <a:t> </a:t>
            </a:r>
            <a:r>
              <a:rPr lang="en" sz="1500">
                <a:solidFill>
                  <a:srgbClr val="000000"/>
                </a:solidFill>
                <a:latin typeface="Arial"/>
                <a:ea typeface="Arial"/>
                <a:cs typeface="Arial"/>
                <a:sym typeface="Arial"/>
              </a:rPr>
              <a:t>a menos que los Miembros cambien esto. </a:t>
            </a:r>
            <a:r>
              <a:rPr b="1" lang="en" sz="1000">
                <a:solidFill>
                  <a:schemeClr val="accent3"/>
                </a:solidFill>
                <a:latin typeface="Arial"/>
                <a:ea typeface="Arial"/>
                <a:cs typeface="Arial"/>
                <a:sym typeface="Arial"/>
              </a:rPr>
              <a:t>Asuntos fiscales adicionales</a:t>
            </a:r>
            <a:r>
              <a:rPr lang="en" sz="1000">
                <a:solidFill>
                  <a:srgbClr val="000000"/>
                </a:solidFill>
                <a:latin typeface="Arial"/>
                <a:ea typeface="Arial"/>
                <a:cs typeface="Arial"/>
                <a:sym typeface="Arial"/>
              </a:rPr>
              <a:t>: Salvo que se estipule lo contrario en este Acuerdo, todas las partidas de ingresos, ganancias, pérdidas, deducciones y otras asignaciones de la Cooperativa que no se estipulen de otra forma se dividirán entre los Miembros en las mismas proporciones que comparten la ganancia o pérdida, según sea el caso.</a:t>
            </a:r>
            <a:endParaRPr sz="10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7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Los Miembros deberán pagar impuestos individualmente sobre su parte de los ingresos del negocio, </a:t>
            </a:r>
            <a:r>
              <a:rPr lang="en" sz="1500">
                <a:solidFill>
                  <a:srgbClr val="000000"/>
                </a:solidFill>
                <a:latin typeface="Arial"/>
                <a:ea typeface="Arial"/>
                <a:cs typeface="Arial"/>
                <a:sym typeface="Arial"/>
              </a:rPr>
              <a:t>incluyendo el impuesto trimestral</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7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rPr b="1" lang="en" sz="1500">
                <a:solidFill>
                  <a:schemeClr val="accent3"/>
                </a:solidFill>
                <a:latin typeface="Arial"/>
                <a:ea typeface="Arial"/>
                <a:cs typeface="Arial"/>
                <a:sym typeface="Arial"/>
              </a:rPr>
              <a:t>Dentro de los 90 días después del final de cada año fiscal, la Cooperativa deberá entregar a cada Miembro</a:t>
            </a:r>
            <a:r>
              <a:rPr lang="en" sz="1500">
                <a:solidFill>
                  <a:srgbClr val="000000"/>
                </a:solidFill>
                <a:latin typeface="Arial"/>
                <a:ea typeface="Arial"/>
                <a:cs typeface="Arial"/>
                <a:sym typeface="Arial"/>
              </a:rPr>
              <a:t> (1) la información necesaria para que puedan realizar sus declaraciones de impuestos individuales, y (2) una copia de las declaraciones de impuestos federales, estatales, y locales de la Cooperativa.</a:t>
            </a:r>
            <a:endParaRPr sz="15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b="1" sz="1000">
              <a:solidFill>
                <a:schemeClr val="accent3"/>
              </a:solidFill>
              <a:latin typeface="Arial"/>
              <a:ea typeface="Arial"/>
              <a:cs typeface="Arial"/>
              <a:sym typeface="Arial"/>
            </a:endParaRPr>
          </a:p>
          <a:p>
            <a:pPr indent="0" lvl="0" marL="0" rtl="0" algn="l">
              <a:lnSpc>
                <a:spcPct val="110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0000"/>
              </a:lnSpc>
              <a:spcBef>
                <a:spcPts val="0"/>
              </a:spcBef>
              <a:spcAft>
                <a:spcPts val="0"/>
              </a:spcAft>
              <a:buNone/>
            </a:pPr>
            <a:r>
              <a:t/>
            </a:r>
            <a:endParaRPr b="1" sz="1600">
              <a:solidFill>
                <a:schemeClr val="accent3"/>
              </a:solidFill>
              <a:latin typeface="Arial"/>
              <a:ea typeface="Arial"/>
              <a:cs typeface="Arial"/>
              <a:sym typeface="Arial"/>
            </a:endParaRPr>
          </a:p>
          <a:p>
            <a:pPr indent="0" lvl="0" marL="0" rtl="0" algn="l">
              <a:lnSpc>
                <a:spcPct val="110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0000"/>
              </a:lnSpc>
              <a:spcBef>
                <a:spcPts val="0"/>
              </a:spcBef>
              <a:spcAft>
                <a:spcPts val="1600"/>
              </a:spcAft>
              <a:buNone/>
            </a:pPr>
            <a:r>
              <a:t/>
            </a:r>
            <a:endParaRPr/>
          </a:p>
        </p:txBody>
      </p:sp>
      <p:sp>
        <p:nvSpPr>
          <p:cNvPr id="273" name="Google Shape;273;p36"/>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74" name="Google Shape;274;p36"/>
          <p:cNvPicPr preferRelativeResize="0"/>
          <p:nvPr/>
        </p:nvPicPr>
        <p:blipFill>
          <a:blip r:embed="rId3">
            <a:alphaModFix/>
          </a:blip>
          <a:stretch>
            <a:fillRect/>
          </a:stretch>
        </p:blipFill>
        <p:spPr>
          <a:xfrm>
            <a:off x="5176350" y="773525"/>
            <a:ext cx="652375" cy="993400"/>
          </a:xfrm>
          <a:prstGeom prst="rect">
            <a:avLst/>
          </a:prstGeom>
          <a:noFill/>
          <a:ln>
            <a:noFill/>
          </a:ln>
        </p:spPr>
      </p:pic>
      <p:pic>
        <p:nvPicPr>
          <p:cNvPr id="275" name="Google Shape;275;p36"/>
          <p:cNvPicPr preferRelativeResize="0"/>
          <p:nvPr/>
        </p:nvPicPr>
        <p:blipFill>
          <a:blip r:embed="rId3">
            <a:alphaModFix/>
          </a:blip>
          <a:stretch>
            <a:fillRect/>
          </a:stretch>
        </p:blipFill>
        <p:spPr>
          <a:xfrm>
            <a:off x="6041450" y="746650"/>
            <a:ext cx="652375" cy="993400"/>
          </a:xfrm>
          <a:prstGeom prst="rect">
            <a:avLst/>
          </a:prstGeom>
          <a:noFill/>
          <a:ln>
            <a:noFill/>
          </a:ln>
        </p:spPr>
      </p:pic>
      <p:pic>
        <p:nvPicPr>
          <p:cNvPr id="276" name="Google Shape;276;p36"/>
          <p:cNvPicPr preferRelativeResize="0"/>
          <p:nvPr/>
        </p:nvPicPr>
        <p:blipFill>
          <a:blip r:embed="rId3">
            <a:alphaModFix/>
          </a:blip>
          <a:stretch>
            <a:fillRect/>
          </a:stretch>
        </p:blipFill>
        <p:spPr>
          <a:xfrm>
            <a:off x="6973800" y="773525"/>
            <a:ext cx="652375" cy="9934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37"/>
          <p:cNvSpPr txBox="1"/>
          <p:nvPr>
            <p:ph idx="1" type="body"/>
          </p:nvPr>
        </p:nvSpPr>
        <p:spPr>
          <a:xfrm>
            <a:off x="727650" y="2041067"/>
            <a:ext cx="7688700" cy="3014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The Company shall </a:t>
            </a:r>
            <a:r>
              <a:rPr b="1" lang="en" sz="1600">
                <a:solidFill>
                  <a:schemeClr val="accent3"/>
                </a:solidFill>
                <a:latin typeface="Arial"/>
                <a:ea typeface="Arial"/>
                <a:cs typeface="Arial"/>
                <a:sym typeface="Arial"/>
              </a:rPr>
              <a:t>compensate a Member for any expenses from lawsuits, penalties, fines, and costs of defense</a:t>
            </a:r>
            <a:r>
              <a:rPr lang="en" sz="1600">
                <a:solidFill>
                  <a:srgbClr val="000000"/>
                </a:solidFill>
                <a:latin typeface="Arial"/>
                <a:ea typeface="Arial"/>
                <a:cs typeface="Arial"/>
                <a:sym typeface="Arial"/>
              </a:rPr>
              <a:t> if the Member incurred these expenses as a result of being a Member. This is also called “indemnification.” However, the Company may not compensate or “indemnify” a Member if such expenses arose from a situation where the Member stole funds, knowingly received funds to which the Member was not entitled, intentionally committed a crime, or intentionally harmed the Company or Members.</a:t>
            </a:r>
            <a:endParaRPr sz="1600">
              <a:solidFill>
                <a:srgbClr val="000000"/>
              </a:solidFill>
              <a:latin typeface="Arial"/>
              <a:ea typeface="Arial"/>
              <a:cs typeface="Arial"/>
              <a:sym typeface="Arial"/>
            </a:endParaRPr>
          </a:p>
          <a:p>
            <a:pPr indent="0" lvl="0" marL="0" rtl="0" algn="l">
              <a:spcBef>
                <a:spcPts val="0"/>
              </a:spcBef>
              <a:spcAft>
                <a:spcPts val="1600"/>
              </a:spcAft>
              <a:buNone/>
            </a:pPr>
            <a:r>
              <a:t/>
            </a:r>
            <a:endParaRPr sz="1600"/>
          </a:p>
        </p:txBody>
      </p:sp>
      <p:sp>
        <p:nvSpPr>
          <p:cNvPr id="282" name="Google Shape;282;p37"/>
          <p:cNvSpPr txBox="1"/>
          <p:nvPr>
            <p:ph type="title"/>
          </p:nvPr>
        </p:nvSpPr>
        <p:spPr>
          <a:xfrm>
            <a:off x="727650" y="912733"/>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Defending and Compensating Members</a:t>
            </a:r>
            <a:endParaRPr/>
          </a:p>
        </p:txBody>
      </p:sp>
      <p:sp>
        <p:nvSpPr>
          <p:cNvPr id="283" name="Google Shape;283;p37"/>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84" name="Google Shape;284;p37"/>
          <p:cNvPicPr preferRelativeResize="0"/>
          <p:nvPr/>
        </p:nvPicPr>
        <p:blipFill>
          <a:blip r:embed="rId3">
            <a:alphaModFix/>
          </a:blip>
          <a:stretch>
            <a:fillRect/>
          </a:stretch>
        </p:blipFill>
        <p:spPr>
          <a:xfrm>
            <a:off x="3623025" y="4326250"/>
            <a:ext cx="1544825" cy="217457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38"/>
          <p:cNvSpPr txBox="1"/>
          <p:nvPr>
            <p:ph type="title"/>
          </p:nvPr>
        </p:nvSpPr>
        <p:spPr>
          <a:xfrm>
            <a:off x="729450" y="8438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Defender y Compensar a los </a:t>
            </a:r>
            <a:r>
              <a:rPr lang="en"/>
              <a:t>Miembro</a:t>
            </a:r>
            <a:r>
              <a:rPr lang="en"/>
              <a:t>s</a:t>
            </a:r>
            <a:endParaRPr/>
          </a:p>
        </p:txBody>
      </p:sp>
      <p:sp>
        <p:nvSpPr>
          <p:cNvPr id="290" name="Google Shape;290;p38"/>
          <p:cNvSpPr txBox="1"/>
          <p:nvPr>
            <p:ph idx="1" type="body"/>
          </p:nvPr>
        </p:nvSpPr>
        <p:spPr>
          <a:xfrm>
            <a:off x="727650" y="1897747"/>
            <a:ext cx="7688700" cy="3965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rgbClr val="000000"/>
                </a:solidFill>
                <a:latin typeface="Arial"/>
                <a:ea typeface="Arial"/>
                <a:cs typeface="Arial"/>
                <a:sym typeface="Arial"/>
              </a:rPr>
              <a:t>La Compañía </a:t>
            </a:r>
            <a:r>
              <a:rPr b="1" lang="en" sz="1600">
                <a:solidFill>
                  <a:schemeClr val="accent3"/>
                </a:solidFill>
                <a:latin typeface="Arial"/>
                <a:ea typeface="Arial"/>
                <a:cs typeface="Arial"/>
                <a:sym typeface="Arial"/>
              </a:rPr>
              <a:t>compensará a un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 por cualquier gasto derivado de demandas, sanciones, multas, y costos de defensa </a:t>
            </a:r>
            <a:r>
              <a:rPr lang="en" sz="1600">
                <a:solidFill>
                  <a:srgbClr val="000000"/>
                </a:solidFill>
                <a:latin typeface="Arial"/>
                <a:ea typeface="Arial"/>
                <a:cs typeface="Arial"/>
                <a:sym typeface="Arial"/>
              </a:rPr>
              <a:t>si el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incurrió en estos gastos resultado de ser un </a:t>
            </a:r>
            <a:r>
              <a:rPr lang="en" sz="1600">
                <a:solidFill>
                  <a:srgbClr val="000000"/>
                </a:solidFill>
                <a:latin typeface="Arial"/>
                <a:ea typeface="Arial"/>
                <a:cs typeface="Arial"/>
                <a:sym typeface="Arial"/>
              </a:rPr>
              <a:t>Miembro de la Cooperativa</a:t>
            </a:r>
            <a:r>
              <a:rPr lang="en" sz="1600">
                <a:solidFill>
                  <a:srgbClr val="000000"/>
                </a:solidFill>
                <a:latin typeface="Arial"/>
                <a:ea typeface="Arial"/>
                <a:cs typeface="Arial"/>
                <a:sym typeface="Arial"/>
              </a:rPr>
              <a:t>. Esto también se llama “indemnización.” Sin embargo, la Cooperativa no puede compensar o "indemnizar" a un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si dichos gastos surgieron de una situación en la que el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robó fondos, estando en conocimiento recibió fondos a los que el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no tenía derecho, cometió un delito deliberadamente o perjudicó intencionalmente a la Cooperativa o a sus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291" name="Google Shape;291;p38"/>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92" name="Google Shape;292;p38"/>
          <p:cNvPicPr preferRelativeResize="0"/>
          <p:nvPr/>
        </p:nvPicPr>
        <p:blipFill>
          <a:blip r:embed="rId3">
            <a:alphaModFix/>
          </a:blip>
          <a:stretch>
            <a:fillRect/>
          </a:stretch>
        </p:blipFill>
        <p:spPr>
          <a:xfrm>
            <a:off x="3609575" y="4380050"/>
            <a:ext cx="1544825" cy="21745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39"/>
          <p:cNvSpPr txBox="1"/>
          <p:nvPr>
            <p:ph idx="1" type="body"/>
          </p:nvPr>
        </p:nvSpPr>
        <p:spPr>
          <a:xfrm>
            <a:off x="727650" y="1812625"/>
            <a:ext cx="7688700" cy="42744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The Cooperative can be sold, dissolved, or reorganized with</a:t>
            </a:r>
            <a:r>
              <a:rPr lang="en" sz="1600">
                <a:solidFill>
                  <a:srgbClr val="000000"/>
                </a:solidFill>
                <a:latin typeface="Arial"/>
                <a:ea typeface="Arial"/>
                <a:cs typeface="Arial"/>
                <a:sym typeface="Arial"/>
              </a:rPr>
              <a:t> [choose one]:</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1" lang="en" sz="2200">
                <a:solidFill>
                  <a:schemeClr val="accent3"/>
                </a:solidFill>
                <a:highlight>
                  <a:srgbClr val="FCE5CD"/>
                </a:highlight>
                <a:latin typeface="Arial"/>
                <a:ea typeface="Arial"/>
                <a:cs typeface="Arial"/>
                <a:sym typeface="Arial"/>
              </a:rPr>
              <a:t>⬜</a:t>
            </a:r>
            <a:r>
              <a:rPr lang="en" sz="1600">
                <a:solidFill>
                  <a:srgbClr val="000000"/>
                </a:solidFill>
                <a:latin typeface="Arial"/>
                <a:ea typeface="Arial"/>
                <a:cs typeface="Arial"/>
                <a:sym typeface="Arial"/>
              </a:rPr>
              <a:t> t</a:t>
            </a:r>
            <a:r>
              <a:rPr lang="en" sz="1600">
                <a:solidFill>
                  <a:srgbClr val="000000"/>
                </a:solidFill>
                <a:latin typeface="Arial"/>
                <a:ea typeface="Arial"/>
                <a:cs typeface="Arial"/>
                <a:sym typeface="Arial"/>
              </a:rPr>
              <a:t>he unanimous consent of all Members, or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1" lang="en" sz="2200">
                <a:solidFill>
                  <a:schemeClr val="accent3"/>
                </a:solidFill>
                <a:highlight>
                  <a:srgbClr val="FCE5CD"/>
                </a:highlight>
                <a:latin typeface="Arial"/>
                <a:ea typeface="Arial"/>
                <a:cs typeface="Arial"/>
                <a:sym typeface="Arial"/>
              </a:rPr>
              <a:t>⬜</a:t>
            </a:r>
            <a:r>
              <a:rPr lang="en" sz="1600">
                <a:solidFill>
                  <a:srgbClr val="000000"/>
                </a:solidFill>
                <a:latin typeface="Arial"/>
                <a:ea typeface="Arial"/>
                <a:cs typeface="Arial"/>
                <a:sym typeface="Arial"/>
              </a:rPr>
              <a:t> t</a:t>
            </a:r>
            <a:r>
              <a:rPr lang="en" sz="1600">
                <a:solidFill>
                  <a:srgbClr val="000000"/>
                </a:solidFill>
                <a:latin typeface="Arial"/>
                <a:ea typeface="Arial"/>
                <a:cs typeface="Arial"/>
                <a:sym typeface="Arial"/>
              </a:rPr>
              <a:t>he consent of 75% of the Members.</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If the Cooperative is sold, dissolved, or liquidated, </a:t>
            </a:r>
            <a:r>
              <a:rPr lang="en" sz="1600">
                <a:solidFill>
                  <a:srgbClr val="000000"/>
                </a:solidFill>
                <a:latin typeface="Arial"/>
                <a:ea typeface="Arial"/>
                <a:cs typeface="Arial"/>
                <a:sym typeface="Arial"/>
              </a:rPr>
              <a:t>the Cooperative will liquidate the assets and allocate any net profit, net loss, and other items of income, gain, loss or deduction to the Members’ Capital Accounts</a:t>
            </a:r>
            <a:r>
              <a:rPr b="1" lang="en" sz="1600">
                <a:solidFill>
                  <a:schemeClr val="accent3"/>
                </a:solidFill>
                <a:latin typeface="Arial"/>
                <a:ea typeface="Arial"/>
                <a:cs typeface="Arial"/>
                <a:sym typeface="Arial"/>
              </a:rPr>
              <a:t> </a:t>
            </a:r>
            <a:r>
              <a:rPr lang="en" sz="1600">
                <a:solidFill>
                  <a:srgbClr val="000000"/>
                </a:solidFill>
                <a:latin typeface="Arial"/>
                <a:ea typeface="Arial"/>
                <a:cs typeface="Arial"/>
                <a:sym typeface="Arial"/>
              </a:rPr>
              <a:t>on the same basis that profits and losses are allocated according to this agreement. The Cooperative will then make payments in the following priority order:</a:t>
            </a:r>
            <a:endParaRPr sz="1600">
              <a:solidFill>
                <a:srgbClr val="000000"/>
              </a:solidFill>
              <a:latin typeface="Arial"/>
              <a:ea typeface="Arial"/>
              <a:cs typeface="Arial"/>
              <a:sym typeface="Arial"/>
            </a:endParaRPr>
          </a:p>
          <a:p>
            <a:pPr indent="-330200" lvl="0" marL="457200" rtl="0" algn="l">
              <a:lnSpc>
                <a:spcPct val="115000"/>
              </a:lnSpc>
              <a:spcBef>
                <a:spcPts val="0"/>
              </a:spcBef>
              <a:spcAft>
                <a:spcPts val="0"/>
              </a:spcAft>
              <a:buSzPts val="1600"/>
              <a:buFont typeface="Arial"/>
              <a:buAutoNum type="arabicPeriod"/>
            </a:pPr>
            <a:r>
              <a:rPr lang="en" sz="1600">
                <a:solidFill>
                  <a:srgbClr val="000000"/>
                </a:solidFill>
                <a:latin typeface="Arial"/>
                <a:ea typeface="Arial"/>
                <a:cs typeface="Arial"/>
                <a:sym typeface="Arial"/>
              </a:rPr>
              <a:t>First, the Cooperative must pay off its </a:t>
            </a:r>
            <a:r>
              <a:rPr b="1" lang="en" sz="1600">
                <a:solidFill>
                  <a:schemeClr val="accent3"/>
                </a:solidFill>
                <a:latin typeface="Arial"/>
                <a:ea typeface="Arial"/>
                <a:cs typeface="Arial"/>
                <a:sym typeface="Arial"/>
              </a:rPr>
              <a:t>debts to non-Members.</a:t>
            </a:r>
            <a:endParaRPr b="1" sz="1600">
              <a:solidFill>
                <a:schemeClr val="accent3"/>
              </a:solidFill>
              <a:latin typeface="Arial"/>
              <a:ea typeface="Arial"/>
              <a:cs typeface="Arial"/>
              <a:sym typeface="Arial"/>
            </a:endParaRPr>
          </a:p>
          <a:p>
            <a:pPr indent="-330200" lvl="0" marL="457200" rtl="0" algn="l">
              <a:lnSpc>
                <a:spcPct val="115000"/>
              </a:lnSpc>
              <a:spcBef>
                <a:spcPts val="0"/>
              </a:spcBef>
              <a:spcAft>
                <a:spcPts val="0"/>
              </a:spcAft>
              <a:buSzPts val="1600"/>
              <a:buFont typeface="Arial"/>
              <a:buAutoNum type="arabicPeriod"/>
            </a:pPr>
            <a:r>
              <a:rPr lang="en" sz="1600">
                <a:solidFill>
                  <a:srgbClr val="000000"/>
                </a:solidFill>
                <a:latin typeface="Arial"/>
                <a:ea typeface="Arial"/>
                <a:cs typeface="Arial"/>
                <a:sym typeface="Arial"/>
              </a:rPr>
              <a:t>Second, the Cooperative must pay its </a:t>
            </a:r>
            <a:r>
              <a:rPr b="1" lang="en" sz="1600">
                <a:solidFill>
                  <a:schemeClr val="accent3"/>
                </a:solidFill>
                <a:latin typeface="Arial"/>
                <a:ea typeface="Arial"/>
                <a:cs typeface="Arial"/>
                <a:sym typeface="Arial"/>
              </a:rPr>
              <a:t>debts to Members.</a:t>
            </a:r>
            <a:endParaRPr b="1" sz="1600">
              <a:solidFill>
                <a:schemeClr val="accent3"/>
              </a:solidFill>
              <a:latin typeface="Arial"/>
              <a:ea typeface="Arial"/>
              <a:cs typeface="Arial"/>
              <a:sym typeface="Arial"/>
            </a:endParaRPr>
          </a:p>
          <a:p>
            <a:pPr indent="-330200" lvl="0" marL="457200" rtl="0" algn="l">
              <a:lnSpc>
                <a:spcPct val="115000"/>
              </a:lnSpc>
              <a:spcBef>
                <a:spcPts val="0"/>
              </a:spcBef>
              <a:spcAft>
                <a:spcPts val="0"/>
              </a:spcAft>
              <a:buSzPts val="1600"/>
              <a:buFont typeface="Arial"/>
              <a:buAutoNum type="arabicPeriod"/>
            </a:pPr>
            <a:r>
              <a:rPr lang="en" sz="1600">
                <a:solidFill>
                  <a:srgbClr val="000000"/>
                </a:solidFill>
                <a:latin typeface="Arial"/>
                <a:ea typeface="Arial"/>
                <a:cs typeface="Arial"/>
                <a:sym typeface="Arial"/>
              </a:rPr>
              <a:t>Third, the Cooperative must</a:t>
            </a:r>
            <a:r>
              <a:rPr b="1" lang="en" sz="1600">
                <a:solidFill>
                  <a:schemeClr val="accent3"/>
                </a:solidFill>
                <a:latin typeface="Arial"/>
                <a:ea typeface="Arial"/>
                <a:cs typeface="Arial"/>
                <a:sym typeface="Arial"/>
              </a:rPr>
              <a:t> pay each Member’s Capital Account balance</a:t>
            </a:r>
            <a:r>
              <a:rPr lang="en" sz="1600">
                <a:solidFill>
                  <a:srgbClr val="000000"/>
                </a:solidFill>
                <a:latin typeface="Arial"/>
                <a:ea typeface="Arial"/>
                <a:cs typeface="Arial"/>
                <a:sym typeface="Arial"/>
              </a:rPr>
              <a:t> to each current Member.</a:t>
            </a:r>
            <a:endParaRPr sz="1600">
              <a:solidFill>
                <a:srgbClr val="000000"/>
              </a:solidFill>
              <a:latin typeface="Arial"/>
              <a:ea typeface="Arial"/>
              <a:cs typeface="Arial"/>
              <a:sym typeface="Arial"/>
            </a:endParaRPr>
          </a:p>
          <a:p>
            <a:pPr indent="0" lvl="0" marL="0" rtl="0" algn="l">
              <a:spcBef>
                <a:spcPts val="0"/>
              </a:spcBef>
              <a:spcAft>
                <a:spcPts val="1600"/>
              </a:spcAft>
              <a:buNone/>
            </a:pPr>
            <a:r>
              <a:t/>
            </a:r>
            <a:endParaRPr sz="1600"/>
          </a:p>
        </p:txBody>
      </p:sp>
      <p:sp>
        <p:nvSpPr>
          <p:cNvPr id="298" name="Google Shape;298;p39"/>
          <p:cNvSpPr txBox="1"/>
          <p:nvPr>
            <p:ph type="title"/>
          </p:nvPr>
        </p:nvSpPr>
        <p:spPr>
          <a:xfrm>
            <a:off x="727650" y="923567"/>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Closing the Cooperative</a:t>
            </a:r>
            <a:endParaRPr/>
          </a:p>
        </p:txBody>
      </p:sp>
      <p:sp>
        <p:nvSpPr>
          <p:cNvPr id="299" name="Google Shape;299;p39"/>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40"/>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Cerrando la Cooperativa</a:t>
            </a:r>
            <a:endParaRPr/>
          </a:p>
        </p:txBody>
      </p:sp>
      <p:sp>
        <p:nvSpPr>
          <p:cNvPr id="305" name="Google Shape;305;p40"/>
          <p:cNvSpPr txBox="1"/>
          <p:nvPr>
            <p:ph idx="1" type="body"/>
          </p:nvPr>
        </p:nvSpPr>
        <p:spPr>
          <a:xfrm>
            <a:off x="833725" y="1862300"/>
            <a:ext cx="7811100" cy="398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La Cooperativa puede ser vendida, disuelta, o reorganizada con [eligir uno]:</a:t>
            </a:r>
            <a:endParaRPr b="1" sz="1600">
              <a:solidFill>
                <a:schemeClr val="accent3"/>
              </a:solidFill>
              <a:latin typeface="Arial"/>
              <a:ea typeface="Arial"/>
              <a:cs typeface="Arial"/>
              <a:sym typeface="Arial"/>
            </a:endParaRPr>
          </a:p>
          <a:p>
            <a:pPr indent="0" lvl="0" marL="0" rtl="0" algn="l">
              <a:spcBef>
                <a:spcPts val="0"/>
              </a:spcBef>
              <a:spcAft>
                <a:spcPts val="0"/>
              </a:spcAft>
              <a:buNone/>
            </a:pPr>
            <a:r>
              <a:rPr b="1" lang="en" sz="2200">
                <a:solidFill>
                  <a:schemeClr val="accent3"/>
                </a:solidFill>
                <a:highlight>
                  <a:srgbClr val="FCE5CD"/>
                </a:highlight>
                <a:latin typeface="Arial"/>
                <a:ea typeface="Arial"/>
                <a:cs typeface="Arial"/>
                <a:sym typeface="Arial"/>
              </a:rPr>
              <a:t>⬜</a:t>
            </a:r>
            <a:r>
              <a:rPr lang="en" sz="1600">
                <a:solidFill>
                  <a:srgbClr val="000000"/>
                </a:solidFill>
                <a:latin typeface="Arial"/>
                <a:ea typeface="Arial"/>
                <a:cs typeface="Arial"/>
                <a:sym typeface="Arial"/>
              </a:rPr>
              <a:t> el consentimiento unánime de los Miembros, o</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2200">
                <a:solidFill>
                  <a:schemeClr val="accent3"/>
                </a:solidFill>
                <a:highlight>
                  <a:srgbClr val="FCE5CD"/>
                </a:highlight>
                <a:latin typeface="Arial"/>
                <a:ea typeface="Arial"/>
                <a:cs typeface="Arial"/>
                <a:sym typeface="Arial"/>
              </a:rPr>
              <a:t>⬜</a:t>
            </a:r>
            <a:r>
              <a:rPr lang="en" sz="1600">
                <a:solidFill>
                  <a:srgbClr val="000000"/>
                </a:solidFill>
                <a:latin typeface="Arial"/>
                <a:ea typeface="Arial"/>
                <a:cs typeface="Arial"/>
                <a:sym typeface="Arial"/>
              </a:rPr>
              <a:t> el consentimiento de 75% de los Miembros.</a:t>
            </a:r>
            <a:endParaRPr sz="1600">
              <a:solidFill>
                <a:srgbClr val="000000"/>
              </a:solidFill>
              <a:latin typeface="Arial"/>
              <a:ea typeface="Arial"/>
              <a:cs typeface="Arial"/>
              <a:sym typeface="Arial"/>
            </a:endParaRPr>
          </a:p>
          <a:p>
            <a:pPr indent="0" lvl="0" marL="0" rtl="0" algn="l">
              <a:spcBef>
                <a:spcPts val="0"/>
              </a:spcBef>
              <a:spcAft>
                <a:spcPts val="0"/>
              </a:spcAft>
              <a:buNone/>
            </a:pPr>
            <a:r>
              <a:t/>
            </a:r>
            <a:endParaRPr b="1" sz="1600">
              <a:solidFill>
                <a:schemeClr val="accent3"/>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Si la Cooperativa se vende, disuelve o liquida, </a:t>
            </a:r>
            <a:r>
              <a:rPr lang="en" sz="1600">
                <a:solidFill>
                  <a:srgbClr val="000000"/>
                </a:solidFill>
                <a:latin typeface="Arial"/>
                <a:ea typeface="Arial"/>
                <a:cs typeface="Arial"/>
                <a:sym typeface="Arial"/>
              </a:rPr>
              <a:t>la Cooperativa liquidará los activos y asignará cualquier ganancia neta, pérdida neta, y otras partidas de ingresos, ganancias, pérdidas, o deducciones a las Cuentas de Capital de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sobre la misma base que las ganancias y pérdidas se asignan conforme a este acuerdo. La Cooperativa hará pagos en el siguiente orden de prioridad:</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lang="en" sz="1600">
                <a:solidFill>
                  <a:srgbClr val="000000"/>
                </a:solidFill>
                <a:latin typeface="Arial"/>
                <a:ea typeface="Arial"/>
                <a:cs typeface="Arial"/>
                <a:sym typeface="Arial"/>
              </a:rPr>
              <a:t>Primero, la Cooperativa debe pagar sus </a:t>
            </a:r>
            <a:r>
              <a:rPr b="1" lang="en" sz="1600">
                <a:solidFill>
                  <a:schemeClr val="accent3"/>
                </a:solidFill>
                <a:latin typeface="Arial"/>
                <a:ea typeface="Arial"/>
                <a:cs typeface="Arial"/>
                <a:sym typeface="Arial"/>
              </a:rPr>
              <a:t>deudas a los no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s</a:t>
            </a:r>
            <a:r>
              <a:rPr lang="en" sz="1600">
                <a:solidFill>
                  <a:srgbClr val="000000"/>
                </a:solidFill>
                <a:latin typeface="Arial"/>
                <a:ea typeface="Arial"/>
                <a:cs typeface="Arial"/>
                <a:sym typeface="Arial"/>
              </a:rPr>
              <a:t>.</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lang="en" sz="1600">
                <a:solidFill>
                  <a:srgbClr val="000000"/>
                </a:solidFill>
                <a:latin typeface="Arial"/>
                <a:ea typeface="Arial"/>
                <a:cs typeface="Arial"/>
                <a:sym typeface="Arial"/>
              </a:rPr>
              <a:t>Segundo, la Cooperativa debe pagar sus </a:t>
            </a:r>
            <a:r>
              <a:rPr b="1" lang="en" sz="1600">
                <a:solidFill>
                  <a:schemeClr val="accent3"/>
                </a:solidFill>
                <a:latin typeface="Arial"/>
                <a:ea typeface="Arial"/>
                <a:cs typeface="Arial"/>
                <a:sym typeface="Arial"/>
              </a:rPr>
              <a:t>deudas a los </a:t>
            </a:r>
            <a:r>
              <a:rPr b="1" lang="en" sz="1600">
                <a:solidFill>
                  <a:schemeClr val="accent3"/>
                </a:solidFill>
                <a:latin typeface="Arial"/>
                <a:ea typeface="Arial"/>
                <a:cs typeface="Arial"/>
                <a:sym typeface="Arial"/>
              </a:rPr>
              <a:t>Miembro</a:t>
            </a:r>
            <a:r>
              <a:rPr b="1" lang="en" sz="1600">
                <a:solidFill>
                  <a:schemeClr val="accent3"/>
                </a:solidFill>
                <a:latin typeface="Arial"/>
                <a:ea typeface="Arial"/>
                <a:cs typeface="Arial"/>
                <a:sym typeface="Arial"/>
              </a:rPr>
              <a:t>s</a:t>
            </a:r>
            <a:r>
              <a:rPr lang="en" sz="1600">
                <a:solidFill>
                  <a:srgbClr val="000000"/>
                </a:solidFill>
                <a:latin typeface="Arial"/>
                <a:ea typeface="Arial"/>
                <a:cs typeface="Arial"/>
                <a:sym typeface="Arial"/>
              </a:rPr>
              <a:t>.</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lang="en" sz="1600">
                <a:solidFill>
                  <a:srgbClr val="000000"/>
                </a:solidFill>
                <a:latin typeface="Arial"/>
                <a:ea typeface="Arial"/>
                <a:cs typeface="Arial"/>
                <a:sym typeface="Arial"/>
              </a:rPr>
              <a:t>Tercero, la Cooperativa debe </a:t>
            </a:r>
            <a:r>
              <a:rPr b="1" lang="en" sz="1600">
                <a:solidFill>
                  <a:schemeClr val="accent3"/>
                </a:solidFill>
                <a:latin typeface="Arial"/>
                <a:ea typeface="Arial"/>
                <a:cs typeface="Arial"/>
                <a:sym typeface="Arial"/>
              </a:rPr>
              <a:t>pagar el saldo de la Cuenta de Capital</a:t>
            </a:r>
            <a:r>
              <a:rPr lang="en" sz="1600">
                <a:solidFill>
                  <a:srgbClr val="000000"/>
                </a:solidFill>
                <a:latin typeface="Arial"/>
                <a:ea typeface="Arial"/>
                <a:cs typeface="Arial"/>
                <a:sym typeface="Arial"/>
              </a:rPr>
              <a:t> de cada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a cada Miembro actual.</a:t>
            </a:r>
            <a:endParaRPr b="1" sz="1600">
              <a:solidFill>
                <a:schemeClr val="accent3"/>
              </a:solidFill>
              <a:latin typeface="Arial"/>
              <a:ea typeface="Arial"/>
              <a:cs typeface="Arial"/>
              <a:sym typeface="Arial"/>
            </a:endParaRPr>
          </a:p>
          <a:p>
            <a:pPr indent="0" lvl="0" marL="0" rtl="0" algn="l">
              <a:spcBef>
                <a:spcPts val="0"/>
              </a:spcBef>
              <a:spcAft>
                <a:spcPts val="0"/>
              </a:spcAft>
              <a:buNone/>
            </a:pPr>
            <a:r>
              <a:t/>
            </a:r>
            <a:endParaRPr/>
          </a:p>
        </p:txBody>
      </p:sp>
      <p:sp>
        <p:nvSpPr>
          <p:cNvPr id="306" name="Google Shape;306;p40"/>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41"/>
          <p:cNvSpPr txBox="1"/>
          <p:nvPr>
            <p:ph type="title"/>
          </p:nvPr>
        </p:nvSpPr>
        <p:spPr>
          <a:xfrm>
            <a:off x="847600" y="92355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Acceptance of Agreement</a:t>
            </a:r>
            <a:endParaRPr/>
          </a:p>
        </p:txBody>
      </p:sp>
      <p:sp>
        <p:nvSpPr>
          <p:cNvPr id="312" name="Google Shape;312;p41"/>
          <p:cNvSpPr txBox="1"/>
          <p:nvPr>
            <p:ph idx="1" type="body"/>
          </p:nvPr>
        </p:nvSpPr>
        <p:spPr>
          <a:xfrm>
            <a:off x="727650" y="2226458"/>
            <a:ext cx="7688700" cy="3014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By signing below, the Members agree to all of the terms and conditions in this Agreement.</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a:solidFill>
                  <a:srgbClr val="000000"/>
                </a:solidFill>
                <a:latin typeface="Arial"/>
                <a:ea typeface="Arial"/>
                <a:cs typeface="Arial"/>
                <a:sym typeface="Arial"/>
              </a:rPr>
              <a:t>  	  </a:t>
            </a:r>
            <a:endParaRPr>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Date:  _______________________		SIGNATURE:_______________________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NAME:____________________________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Date:  _______________________		SIGNATURE:_______________________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NAME:____________________________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Date:  _______________________		SIGNATURE:_______________________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NAME:____________________________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Date:  _______________________		SIGNATURE:_______________________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NAME:____________________________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0" lvl="0" marL="0" rtl="0" algn="l">
              <a:spcBef>
                <a:spcPts val="0"/>
              </a:spcBef>
              <a:spcAft>
                <a:spcPts val="1600"/>
              </a:spcAft>
              <a:buNone/>
            </a:pPr>
            <a:r>
              <a:t/>
            </a:r>
            <a:endParaRPr/>
          </a:p>
        </p:txBody>
      </p:sp>
      <p:sp>
        <p:nvSpPr>
          <p:cNvPr id="313" name="Google Shape;313;p41"/>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314" name="Google Shape;314;p41"/>
          <p:cNvPicPr preferRelativeResize="0"/>
          <p:nvPr/>
        </p:nvPicPr>
        <p:blipFill>
          <a:blip r:embed="rId3">
            <a:alphaModFix/>
          </a:blip>
          <a:stretch>
            <a:fillRect/>
          </a:stretch>
        </p:blipFill>
        <p:spPr>
          <a:xfrm>
            <a:off x="6037275" y="831425"/>
            <a:ext cx="1484175" cy="1280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5"/>
          <p:cNvSpPr txBox="1"/>
          <p:nvPr>
            <p:ph type="title"/>
          </p:nvPr>
        </p:nvSpPr>
        <p:spPr>
          <a:xfrm>
            <a:off x="803550" y="1931300"/>
            <a:ext cx="7580400" cy="38514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0" lang="en" sz="1600">
                <a:solidFill>
                  <a:srgbClr val="000000"/>
                </a:solidFill>
                <a:latin typeface="Arial"/>
                <a:ea typeface="Arial"/>
                <a:cs typeface="Arial"/>
                <a:sym typeface="Arial"/>
              </a:rPr>
              <a:t>This Agreement has </a:t>
            </a:r>
            <a:r>
              <a:rPr lang="en" sz="1600">
                <a:solidFill>
                  <a:schemeClr val="accent3"/>
                </a:solidFill>
                <a:latin typeface="Arial"/>
                <a:ea typeface="Arial"/>
                <a:cs typeface="Arial"/>
                <a:sym typeface="Arial"/>
              </a:rPr>
              <a:t>the most important rules, rights, and obligations</a:t>
            </a:r>
            <a:r>
              <a:rPr b="0" lang="en" sz="1600">
                <a:solidFill>
                  <a:srgbClr val="000000"/>
                </a:solidFill>
                <a:latin typeface="Arial"/>
                <a:ea typeface="Arial"/>
                <a:cs typeface="Arial"/>
                <a:sym typeface="Arial"/>
              </a:rPr>
              <a:t> of Members (owners) of Cooperative LLC. </a:t>
            </a:r>
            <a:endParaRPr b="0"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0" lang="en" sz="1000">
                <a:solidFill>
                  <a:srgbClr val="000000"/>
                </a:solidFill>
                <a:latin typeface="Arial"/>
                <a:ea typeface="Arial"/>
                <a:cs typeface="Arial"/>
                <a:sym typeface="Arial"/>
              </a:rPr>
              <a:t>(</a:t>
            </a:r>
            <a:r>
              <a:rPr b="0" lang="en" sz="1000">
                <a:solidFill>
                  <a:srgbClr val="000000"/>
                </a:solidFill>
                <a:latin typeface="Arial"/>
                <a:ea typeface="Arial"/>
                <a:cs typeface="Arial"/>
                <a:sym typeface="Arial"/>
              </a:rPr>
              <a:t>The purpose is to govern the four “matters” referenced in Corp. Code section 17701.10(a): members, managers, activities of the company, and amending this agreement.)</a:t>
            </a:r>
            <a:endParaRPr b="0"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b="0" sz="1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b="0" sz="1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0" lang="en" sz="1600">
                <a:solidFill>
                  <a:srgbClr val="000000"/>
                </a:solidFill>
                <a:latin typeface="Arial"/>
                <a:ea typeface="Arial"/>
                <a:cs typeface="Arial"/>
                <a:sym typeface="Arial"/>
              </a:rPr>
              <a:t>This A</a:t>
            </a:r>
            <a:r>
              <a:rPr b="0" lang="en" sz="1600">
                <a:solidFill>
                  <a:srgbClr val="000000"/>
                </a:solidFill>
                <a:latin typeface="Arial"/>
                <a:ea typeface="Arial"/>
                <a:cs typeface="Arial"/>
                <a:sym typeface="Arial"/>
              </a:rPr>
              <a:t>greement may be </a:t>
            </a:r>
            <a:r>
              <a:rPr lang="en" sz="1600">
                <a:solidFill>
                  <a:schemeClr val="accent3"/>
                </a:solidFill>
                <a:latin typeface="Arial"/>
                <a:ea typeface="Arial"/>
                <a:cs typeface="Arial"/>
                <a:sym typeface="Arial"/>
              </a:rPr>
              <a:t>amended by the </a:t>
            </a:r>
            <a:endParaRPr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rPr lang="en" sz="1600">
                <a:solidFill>
                  <a:schemeClr val="accent3"/>
                </a:solidFill>
                <a:latin typeface="Arial"/>
                <a:ea typeface="Arial"/>
                <a:cs typeface="Arial"/>
                <a:sym typeface="Arial"/>
              </a:rPr>
              <a:t>consent of </a:t>
            </a:r>
            <a:r>
              <a:rPr lang="en" sz="1600">
                <a:solidFill>
                  <a:schemeClr val="accent3"/>
                </a:solidFill>
                <a:highlight>
                  <a:srgbClr val="FCE5CD"/>
                </a:highlight>
                <a:latin typeface="Arial"/>
                <a:ea typeface="Arial"/>
                <a:cs typeface="Arial"/>
                <a:sym typeface="Arial"/>
              </a:rPr>
              <a:t>_____</a:t>
            </a:r>
            <a:r>
              <a:rPr lang="en" sz="1600">
                <a:solidFill>
                  <a:schemeClr val="accent3"/>
                </a:solidFill>
                <a:latin typeface="Arial"/>
                <a:ea typeface="Arial"/>
                <a:cs typeface="Arial"/>
                <a:sym typeface="Arial"/>
              </a:rPr>
              <a:t>% of the Members.</a:t>
            </a:r>
            <a:r>
              <a:rPr b="0" lang="en" sz="1600">
                <a:solidFill>
                  <a:srgbClr val="000000"/>
                </a:solidFill>
                <a:latin typeface="Arial"/>
                <a:ea typeface="Arial"/>
                <a:cs typeface="Arial"/>
                <a:sym typeface="Arial"/>
              </a:rPr>
              <a:t> </a:t>
            </a:r>
            <a:endParaRPr b="0"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0" lang="en" sz="1000">
                <a:solidFill>
                  <a:srgbClr val="000000"/>
                </a:solidFill>
                <a:latin typeface="Arial"/>
                <a:ea typeface="Arial"/>
                <a:cs typeface="Arial"/>
                <a:sym typeface="Arial"/>
              </a:rPr>
              <a:t>(However, a paragraph describing a decision that must be made by </a:t>
            </a:r>
            <a:endParaRPr b="0"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0" lang="en" sz="1000">
                <a:solidFill>
                  <a:srgbClr val="000000"/>
                </a:solidFill>
                <a:latin typeface="Arial"/>
                <a:ea typeface="Arial"/>
                <a:cs typeface="Arial"/>
                <a:sym typeface="Arial"/>
              </a:rPr>
              <a:t>unanimous consent cannot be changed without unanimous consent of the Members.)</a:t>
            </a:r>
            <a:endParaRPr b="0"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b="0" sz="1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b="0" sz="1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0" lang="en" sz="1600">
                <a:solidFill>
                  <a:srgbClr val="000000"/>
                </a:solidFill>
                <a:latin typeface="Arial"/>
                <a:ea typeface="Arial"/>
                <a:cs typeface="Arial"/>
                <a:sym typeface="Arial"/>
              </a:rPr>
              <a:t>If any part of this Agreement is held by a court to be invalid or unenforceable,</a:t>
            </a:r>
            <a:r>
              <a:rPr b="0" lang="en" sz="1400">
                <a:solidFill>
                  <a:srgbClr val="000000"/>
                </a:solidFill>
                <a:latin typeface="Arial"/>
                <a:ea typeface="Arial"/>
                <a:cs typeface="Arial"/>
                <a:sym typeface="Arial"/>
              </a:rPr>
              <a:t> </a:t>
            </a:r>
            <a:r>
              <a:rPr b="0" lang="en" sz="1000">
                <a:solidFill>
                  <a:srgbClr val="000000"/>
                </a:solidFill>
                <a:latin typeface="Arial"/>
                <a:ea typeface="Arial"/>
                <a:cs typeface="Arial"/>
                <a:sym typeface="Arial"/>
              </a:rPr>
              <a:t>Members agree that the part shall be reduced in scope by the court only to the extent deemed necessary by that court to render the provision reasonable and enforceable, and the remaining provisions of this Agreement will not be affected or invalidated as a result.</a:t>
            </a:r>
            <a:endParaRPr b="0"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b="0"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b="0"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chemeClr val="accent3"/>
                </a:solidFill>
                <a:latin typeface="Arial"/>
                <a:ea typeface="Arial"/>
                <a:cs typeface="Arial"/>
                <a:sym typeface="Arial"/>
              </a:rPr>
              <a:t>Members may adopt other rules in a document called “Policies.”</a:t>
            </a:r>
            <a:endParaRPr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rPr b="0" lang="en" sz="1000">
                <a:solidFill>
                  <a:srgbClr val="000000"/>
                </a:solidFill>
                <a:latin typeface="Arial"/>
                <a:ea typeface="Arial"/>
                <a:cs typeface="Arial"/>
                <a:sym typeface="Arial"/>
              </a:rPr>
              <a:t>(The “Policies” document is incorporated in this Operating Agreement by reference.)</a:t>
            </a:r>
            <a:endParaRPr b="0" sz="1000">
              <a:solidFill>
                <a:srgbClr val="000000"/>
              </a:solidFill>
              <a:latin typeface="Arial"/>
              <a:ea typeface="Arial"/>
              <a:cs typeface="Arial"/>
              <a:sym typeface="Arial"/>
            </a:endParaRPr>
          </a:p>
        </p:txBody>
      </p:sp>
      <p:sp>
        <p:nvSpPr>
          <p:cNvPr id="103" name="Google Shape;103;p15"/>
          <p:cNvSpPr txBox="1"/>
          <p:nvPr>
            <p:ph type="title"/>
          </p:nvPr>
        </p:nvSpPr>
        <p:spPr>
          <a:xfrm>
            <a:off x="727650" y="909025"/>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Agreement</a:t>
            </a:r>
            <a:endParaRPr/>
          </a:p>
        </p:txBody>
      </p:sp>
      <p:pic>
        <p:nvPicPr>
          <p:cNvPr id="104" name="Google Shape;104;p15"/>
          <p:cNvPicPr preferRelativeResize="0"/>
          <p:nvPr/>
        </p:nvPicPr>
        <p:blipFill>
          <a:blip r:embed="rId3">
            <a:alphaModFix/>
          </a:blip>
          <a:stretch>
            <a:fillRect/>
          </a:stretch>
        </p:blipFill>
        <p:spPr>
          <a:xfrm>
            <a:off x="5833800" y="2983117"/>
            <a:ext cx="1797925" cy="1644250"/>
          </a:xfrm>
          <a:prstGeom prst="rect">
            <a:avLst/>
          </a:prstGeom>
          <a:noFill/>
          <a:ln>
            <a:noFill/>
          </a:ln>
        </p:spPr>
      </p:pic>
      <p:sp>
        <p:nvSpPr>
          <p:cNvPr id="105" name="Google Shape;105;p15"/>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42"/>
          <p:cNvSpPr txBox="1"/>
          <p:nvPr>
            <p:ph type="title"/>
          </p:nvPr>
        </p:nvSpPr>
        <p:spPr>
          <a:xfrm>
            <a:off x="847600" y="92355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Aceptar al Acuerdo</a:t>
            </a:r>
            <a:endParaRPr/>
          </a:p>
        </p:txBody>
      </p:sp>
      <p:sp>
        <p:nvSpPr>
          <p:cNvPr id="320" name="Google Shape;320;p42"/>
          <p:cNvSpPr txBox="1"/>
          <p:nvPr>
            <p:ph idx="1" type="body"/>
          </p:nvPr>
        </p:nvSpPr>
        <p:spPr>
          <a:xfrm>
            <a:off x="727650" y="2226458"/>
            <a:ext cx="7688700" cy="3014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Al firmar a </a:t>
            </a:r>
            <a:r>
              <a:rPr lang="en" sz="1600">
                <a:solidFill>
                  <a:srgbClr val="000000"/>
                </a:solidFill>
                <a:latin typeface="Arial"/>
                <a:ea typeface="Arial"/>
                <a:cs typeface="Arial"/>
                <a:sym typeface="Arial"/>
              </a:rPr>
              <a:t>continuación</a:t>
            </a:r>
            <a:r>
              <a:rPr lang="en" sz="1600">
                <a:solidFill>
                  <a:srgbClr val="000000"/>
                </a:solidFill>
                <a:latin typeface="Arial"/>
                <a:ea typeface="Arial"/>
                <a:cs typeface="Arial"/>
                <a:sym typeface="Arial"/>
              </a:rPr>
              <a:t>,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aceptan todos los términos y condiciones de este Acuerdo.</a:t>
            </a:r>
            <a:br>
              <a:rPr lang="en" sz="1600">
                <a:solidFill>
                  <a:srgbClr val="000000"/>
                </a:solidFill>
                <a:latin typeface="Arial"/>
                <a:ea typeface="Arial"/>
                <a:cs typeface="Arial"/>
                <a:sym typeface="Arial"/>
              </a:rPr>
            </a:b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FECHA</a:t>
            </a:r>
            <a:r>
              <a:rPr lang="en" sz="1600">
                <a:solidFill>
                  <a:srgbClr val="000000"/>
                </a:solidFill>
                <a:latin typeface="Arial"/>
                <a:ea typeface="Arial"/>
                <a:cs typeface="Arial"/>
                <a:sym typeface="Arial"/>
              </a:rPr>
              <a:t>: _______________________	FIRMA:___________________________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NOMBRE:_________________________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FECHA: _______________________	FIRMA:___________________________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NOMBRE:_________________________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FECHA: _______________________	FIRMA:___________________________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NOMBRE:_________________________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FECHA: _______________________	FIRMA:___________________________</a:t>
            </a:r>
            <a:endParaRPr sz="1600">
              <a:solidFill>
                <a:srgbClr val="000000"/>
              </a:solidFill>
              <a:latin typeface="Arial"/>
              <a:ea typeface="Arial"/>
              <a:cs typeface="Arial"/>
              <a:sym typeface="Arial"/>
            </a:endParaRPr>
          </a:p>
          <a:p>
            <a:pPr indent="457200" lvl="0" marL="457200" rtl="0" algn="l">
              <a:lnSpc>
                <a:spcPct val="115000"/>
              </a:lnSpc>
              <a:spcBef>
                <a:spcPts val="0"/>
              </a:spcBef>
              <a:spcAft>
                <a:spcPts val="0"/>
              </a:spcAft>
              <a:buNone/>
            </a:pPr>
            <a:r>
              <a:rPr lang="en" sz="1600">
                <a:solidFill>
                  <a:srgbClr val="000000"/>
                </a:solidFill>
                <a:latin typeface="Arial"/>
                <a:ea typeface="Arial"/>
                <a:cs typeface="Arial"/>
                <a:sym typeface="Arial"/>
              </a:rPr>
              <a:t>						NOMBRE:_________________________</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1600"/>
              </a:spcAft>
              <a:buNone/>
            </a:pPr>
            <a:r>
              <a:t/>
            </a:r>
            <a:endParaRPr sz="1600"/>
          </a:p>
        </p:txBody>
      </p:sp>
      <p:sp>
        <p:nvSpPr>
          <p:cNvPr id="321" name="Google Shape;321;p42"/>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322" name="Google Shape;322;p42"/>
          <p:cNvPicPr preferRelativeResize="0"/>
          <p:nvPr/>
        </p:nvPicPr>
        <p:blipFill>
          <a:blip r:embed="rId3">
            <a:alphaModFix/>
          </a:blip>
          <a:stretch>
            <a:fillRect/>
          </a:stretch>
        </p:blipFill>
        <p:spPr>
          <a:xfrm>
            <a:off x="5640499" y="923550"/>
            <a:ext cx="1358400" cy="1172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Este Acuerdo</a:t>
            </a:r>
            <a:endParaRPr/>
          </a:p>
        </p:txBody>
      </p:sp>
      <p:sp>
        <p:nvSpPr>
          <p:cNvPr id="111" name="Google Shape;111;p16"/>
          <p:cNvSpPr txBox="1"/>
          <p:nvPr>
            <p:ph idx="1" type="body"/>
          </p:nvPr>
        </p:nvSpPr>
        <p:spPr>
          <a:xfrm>
            <a:off x="727650" y="1921646"/>
            <a:ext cx="7688700" cy="4465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Este Acuerdo tiene </a:t>
            </a:r>
            <a:r>
              <a:rPr b="1" lang="en" sz="1600">
                <a:solidFill>
                  <a:schemeClr val="accent3"/>
                </a:solidFill>
                <a:latin typeface="Arial"/>
                <a:ea typeface="Arial"/>
                <a:cs typeface="Arial"/>
                <a:sym typeface="Arial"/>
              </a:rPr>
              <a:t>las reglas, derechos, y obligaciones </a:t>
            </a:r>
            <a:r>
              <a:rPr b="1" lang="en" sz="1600">
                <a:solidFill>
                  <a:schemeClr val="accent3"/>
                </a:solidFill>
                <a:latin typeface="Arial"/>
                <a:ea typeface="Arial"/>
                <a:cs typeface="Arial"/>
                <a:sym typeface="Arial"/>
              </a:rPr>
              <a:t>más importantes</a:t>
            </a:r>
            <a:r>
              <a:rPr lang="en" sz="1600">
                <a:solidFill>
                  <a:srgbClr val="000000"/>
                </a:solidFill>
                <a:latin typeface="Arial"/>
                <a:ea typeface="Arial"/>
                <a:cs typeface="Arial"/>
                <a:sym typeface="Arial"/>
              </a:rPr>
              <a:t> para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de Cooperativa LLC.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000">
                <a:solidFill>
                  <a:srgbClr val="000000"/>
                </a:solidFill>
                <a:latin typeface="Arial"/>
                <a:ea typeface="Arial"/>
                <a:cs typeface="Arial"/>
                <a:sym typeface="Arial"/>
              </a:rPr>
              <a:t>(El propósito es regular las cuatro cuestiones citadas en la sección 17701.10(a) del Código Corp.: </a:t>
            </a:r>
            <a:r>
              <a:rPr lang="en" sz="1000">
                <a:solidFill>
                  <a:srgbClr val="000000"/>
                </a:solidFill>
                <a:latin typeface="Arial"/>
                <a:ea typeface="Arial"/>
                <a:cs typeface="Arial"/>
                <a:sym typeface="Arial"/>
              </a:rPr>
              <a:t>Miembro</a:t>
            </a:r>
            <a:r>
              <a:rPr lang="en" sz="1000">
                <a:solidFill>
                  <a:srgbClr val="000000"/>
                </a:solidFill>
                <a:latin typeface="Arial"/>
                <a:ea typeface="Arial"/>
                <a:cs typeface="Arial"/>
                <a:sym typeface="Arial"/>
              </a:rPr>
              <a:t>s, administradores, actividades de la empresa, y modificación de este acuerdo.)</a:t>
            </a:r>
            <a:endParaRPr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Este acuerdo </a:t>
            </a:r>
            <a:r>
              <a:rPr b="1" lang="en" sz="1600">
                <a:solidFill>
                  <a:schemeClr val="accent3"/>
                </a:solidFill>
                <a:latin typeface="Arial"/>
                <a:ea typeface="Arial"/>
                <a:cs typeface="Arial"/>
                <a:sym typeface="Arial"/>
              </a:rPr>
              <a:t>puede ser modificado por el </a:t>
            </a:r>
            <a:endParaRPr b="1"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consentimiento de</a:t>
            </a:r>
            <a:r>
              <a:rPr lang="en" sz="1600">
                <a:solidFill>
                  <a:srgbClr val="000000"/>
                </a:solidFill>
                <a:latin typeface="Arial"/>
                <a:ea typeface="Arial"/>
                <a:cs typeface="Arial"/>
                <a:sym typeface="Arial"/>
              </a:rPr>
              <a:t> </a:t>
            </a:r>
            <a:r>
              <a:rPr b="1" lang="en" sz="1600">
                <a:solidFill>
                  <a:schemeClr val="accent3"/>
                </a:solidFill>
                <a:highlight>
                  <a:srgbClr val="FCE5CD"/>
                </a:highlight>
                <a:latin typeface="Arial"/>
                <a:ea typeface="Arial"/>
                <a:cs typeface="Arial"/>
                <a:sym typeface="Arial"/>
              </a:rPr>
              <a:t>_____</a:t>
            </a:r>
            <a:r>
              <a:rPr b="1" lang="en" sz="1600">
                <a:solidFill>
                  <a:schemeClr val="accent3"/>
                </a:solidFill>
                <a:latin typeface="Arial"/>
                <a:ea typeface="Arial"/>
                <a:cs typeface="Arial"/>
                <a:sym typeface="Arial"/>
              </a:rPr>
              <a:t>% de los Miembros.</a:t>
            </a:r>
            <a:endParaRPr b="1"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rPr lang="en" sz="1000">
                <a:solidFill>
                  <a:srgbClr val="000000"/>
                </a:solidFill>
                <a:latin typeface="Arial"/>
                <a:ea typeface="Arial"/>
                <a:cs typeface="Arial"/>
                <a:sym typeface="Arial"/>
              </a:rPr>
              <a:t>(Sin embargo, un párrafo donde se describa que una decisión debe tomarse por </a:t>
            </a:r>
            <a:endParaRPr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000">
                <a:solidFill>
                  <a:srgbClr val="000000"/>
                </a:solidFill>
                <a:latin typeface="Arial"/>
                <a:ea typeface="Arial"/>
                <a:cs typeface="Arial"/>
                <a:sym typeface="Arial"/>
              </a:rPr>
              <a:t>consentimiento unánime, no se puede cambiar sin el consentimiento unánime de los Miembros.)</a:t>
            </a:r>
            <a:endParaRPr sz="1000">
              <a:solidFill>
                <a:srgbClr val="000000"/>
              </a:solidFill>
              <a:latin typeface="Arial"/>
              <a:ea typeface="Arial"/>
              <a:cs typeface="Arial"/>
              <a:sym typeface="Arial"/>
            </a:endParaRPr>
          </a:p>
          <a:p>
            <a:pPr indent="0" lvl="0" marL="0" rtl="0" algn="l">
              <a:spcBef>
                <a:spcPts val="0"/>
              </a:spcBef>
              <a:spcAft>
                <a:spcPts val="0"/>
              </a:spcAft>
              <a:buNone/>
            </a:pPr>
            <a:r>
              <a:t/>
            </a:r>
            <a:endParaRPr sz="1000">
              <a:solidFill>
                <a:srgbClr val="000000"/>
              </a:solidFill>
              <a:latin typeface="Arial"/>
              <a:ea typeface="Arial"/>
              <a:cs typeface="Arial"/>
              <a:sym typeface="Arial"/>
            </a:endParaRPr>
          </a:p>
          <a:p>
            <a:pPr indent="0" lvl="0" marL="0" rtl="0" algn="l">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 sz="1600">
                <a:solidFill>
                  <a:srgbClr val="000000"/>
                </a:solidFill>
                <a:latin typeface="Arial"/>
                <a:ea typeface="Arial"/>
                <a:cs typeface="Arial"/>
                <a:sym typeface="Arial"/>
              </a:rPr>
              <a:t>Si alguna parte de este acuerdo es considerada por un tribunal como inválida o inaplicable, </a:t>
            </a:r>
            <a:r>
              <a:rPr lang="en" sz="1000">
                <a:solidFill>
                  <a:srgbClr val="000000"/>
                </a:solidFill>
                <a:latin typeface="Arial"/>
                <a:ea typeface="Arial"/>
                <a:cs typeface="Arial"/>
                <a:sym typeface="Arial"/>
              </a:rPr>
              <a:t>Los Miembros acuerdan que el tribunal reducirá su alcance solo en la medida en que lo juzgue necesario para que la disposición sea razonable y aplicable, y las disposiciones restantes de este acuerdo no se verán afectadas o invalidadas como resultado.</a:t>
            </a:r>
            <a:endParaRPr sz="1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000">
              <a:solidFill>
                <a:srgbClr val="000000"/>
              </a:solidFill>
              <a:latin typeface="Arial"/>
              <a:ea typeface="Arial"/>
              <a:cs typeface="Arial"/>
              <a:sym typeface="Arial"/>
            </a:endParaRPr>
          </a:p>
          <a:p>
            <a:pPr indent="0" lvl="0" marL="0" rtl="0" algn="l">
              <a:lnSpc>
                <a:spcPct val="100000"/>
              </a:lnSpc>
              <a:spcBef>
                <a:spcPts val="0"/>
              </a:spcBef>
              <a:spcAft>
                <a:spcPts val="0"/>
              </a:spcAft>
              <a:buNone/>
            </a:pPr>
            <a:r>
              <a:rPr b="1" lang="en" sz="1600">
                <a:solidFill>
                  <a:schemeClr val="accent3"/>
                </a:solidFill>
                <a:latin typeface="Arial"/>
                <a:ea typeface="Arial"/>
                <a:cs typeface="Arial"/>
                <a:sym typeface="Arial"/>
              </a:rPr>
              <a:t>L</a:t>
            </a:r>
            <a:r>
              <a:rPr b="1" lang="en" sz="1600">
                <a:solidFill>
                  <a:schemeClr val="accent3"/>
                </a:solidFill>
                <a:latin typeface="Arial"/>
                <a:ea typeface="Arial"/>
                <a:cs typeface="Arial"/>
                <a:sym typeface="Arial"/>
              </a:rPr>
              <a:t>os Miembros pueden adoptar otras reglas en un documento que se llama “Políticas.”</a:t>
            </a:r>
            <a:r>
              <a:rPr b="1" lang="en">
                <a:solidFill>
                  <a:schemeClr val="accent3"/>
                </a:solidFill>
              </a:rPr>
              <a:t> </a:t>
            </a:r>
            <a:endParaRPr b="1">
              <a:solidFill>
                <a:schemeClr val="accent3"/>
              </a:solidFill>
            </a:endParaRPr>
          </a:p>
          <a:p>
            <a:pPr indent="0" lvl="0" marL="0" rtl="0" algn="l">
              <a:lnSpc>
                <a:spcPct val="100000"/>
              </a:lnSpc>
              <a:spcBef>
                <a:spcPts val="0"/>
              </a:spcBef>
              <a:spcAft>
                <a:spcPts val="0"/>
              </a:spcAft>
              <a:buNone/>
            </a:pPr>
            <a:r>
              <a:rPr lang="en" sz="1000">
                <a:solidFill>
                  <a:srgbClr val="000000"/>
                </a:solidFill>
                <a:latin typeface="Arial"/>
                <a:ea typeface="Arial"/>
                <a:cs typeface="Arial"/>
                <a:sym typeface="Arial"/>
              </a:rPr>
              <a:t>(</a:t>
            </a:r>
            <a:r>
              <a:rPr lang="en" sz="1000">
                <a:solidFill>
                  <a:srgbClr val="000000"/>
                </a:solidFill>
                <a:latin typeface="Arial"/>
                <a:ea typeface="Arial"/>
                <a:cs typeface="Arial"/>
                <a:sym typeface="Arial"/>
              </a:rPr>
              <a:t>El documento “Políticas” está incorporado en este Acuerdo Operativo por remisión.)</a:t>
            </a:r>
            <a:endParaRPr sz="1000">
              <a:solidFill>
                <a:srgbClr val="000000"/>
              </a:solidFill>
              <a:latin typeface="Arial"/>
              <a:ea typeface="Arial"/>
              <a:cs typeface="Arial"/>
              <a:sym typeface="Arial"/>
            </a:endParaRPr>
          </a:p>
          <a:p>
            <a:pPr indent="0" lvl="0" marL="0" rtl="0" algn="l">
              <a:lnSpc>
                <a:spcPct val="100000"/>
              </a:lnSpc>
              <a:spcBef>
                <a:spcPts val="0"/>
              </a:spcBef>
              <a:spcAft>
                <a:spcPts val="0"/>
              </a:spcAft>
              <a:buNone/>
            </a:pPr>
            <a:r>
              <a:t/>
            </a:r>
            <a:endParaRPr/>
          </a:p>
        </p:txBody>
      </p:sp>
      <p:sp>
        <p:nvSpPr>
          <p:cNvPr id="112" name="Google Shape;112;p16"/>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13" name="Google Shape;113;p16"/>
          <p:cNvPicPr preferRelativeResize="0"/>
          <p:nvPr/>
        </p:nvPicPr>
        <p:blipFill>
          <a:blip r:embed="rId3">
            <a:alphaModFix/>
          </a:blip>
          <a:stretch>
            <a:fillRect/>
          </a:stretch>
        </p:blipFill>
        <p:spPr>
          <a:xfrm>
            <a:off x="6320125" y="2744400"/>
            <a:ext cx="1922925" cy="17585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7"/>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Steps To </a:t>
            </a:r>
            <a:r>
              <a:rPr lang="en"/>
              <a:t>Becoming a Member:</a:t>
            </a:r>
            <a:endParaRPr/>
          </a:p>
          <a:p>
            <a:pPr indent="0" lvl="0" marL="0" rtl="0" algn="l">
              <a:spcBef>
                <a:spcPts val="0"/>
              </a:spcBef>
              <a:spcAft>
                <a:spcPts val="0"/>
              </a:spcAft>
              <a:buNone/>
            </a:pPr>
            <a:r>
              <a:t/>
            </a:r>
            <a:endParaRPr/>
          </a:p>
        </p:txBody>
      </p:sp>
      <p:sp>
        <p:nvSpPr>
          <p:cNvPr id="119" name="Google Shape;119;p17"/>
          <p:cNvSpPr txBox="1"/>
          <p:nvPr>
            <p:ph idx="1" type="body"/>
          </p:nvPr>
        </p:nvSpPr>
        <p:spPr>
          <a:xfrm>
            <a:off x="673650" y="1938400"/>
            <a:ext cx="7800300" cy="3745500"/>
          </a:xfrm>
          <a:prstGeom prst="rect">
            <a:avLst/>
          </a:prstGeom>
        </p:spPr>
        <p:txBody>
          <a:bodyPr anchorCtr="0" anchor="t" bIns="91425" lIns="91425" spcFirstLastPara="1" rIns="91425" wrap="square" tIns="91425">
            <a:noAutofit/>
          </a:bodyPr>
          <a:lstStyle/>
          <a:p>
            <a:pPr indent="-330200" lvl="0" marL="457200" rtl="0" algn="l">
              <a:lnSpc>
                <a:spcPct val="115000"/>
              </a:lnSpc>
              <a:spcBef>
                <a:spcPts val="0"/>
              </a:spcBef>
              <a:spcAft>
                <a:spcPts val="0"/>
              </a:spcAft>
              <a:buClr>
                <a:srgbClr val="000000"/>
              </a:buClr>
              <a:buSzPts val="1600"/>
              <a:buFont typeface="Arial"/>
              <a:buAutoNum type="arabicPeriod"/>
            </a:pPr>
            <a:r>
              <a:rPr b="1" lang="en" sz="1600">
                <a:solidFill>
                  <a:schemeClr val="accent3"/>
                </a:solidFill>
                <a:highlight>
                  <a:srgbClr val="FFFFFF"/>
                </a:highlight>
                <a:latin typeface="Arial"/>
                <a:ea typeface="Arial"/>
                <a:cs typeface="Arial"/>
                <a:sym typeface="Arial"/>
              </a:rPr>
              <a:t>Work </a:t>
            </a:r>
            <a:r>
              <a:rPr lang="en" sz="1600">
                <a:solidFill>
                  <a:schemeClr val="accent3"/>
                </a:solidFill>
                <a:highlight>
                  <a:srgbClr val="FFFFFF"/>
                </a:highlight>
                <a:latin typeface="Arial"/>
                <a:ea typeface="Arial"/>
                <a:cs typeface="Arial"/>
                <a:sym typeface="Arial"/>
              </a:rPr>
              <a:t>for the Cooperative for at least</a:t>
            </a:r>
            <a:r>
              <a:rPr lang="en" sz="1600">
                <a:solidFill>
                  <a:schemeClr val="accent3"/>
                </a:solidFill>
                <a:highlight>
                  <a:srgbClr val="FFFFFF"/>
                </a:highlight>
                <a:latin typeface="Arial"/>
                <a:ea typeface="Arial"/>
                <a:cs typeface="Arial"/>
                <a:sym typeface="Arial"/>
              </a:rPr>
              <a:t> </a:t>
            </a:r>
            <a:r>
              <a:rPr lang="en" sz="2200">
                <a:solidFill>
                  <a:schemeClr val="accent3"/>
                </a:solidFill>
                <a:highlight>
                  <a:srgbClr val="FCE5CD"/>
                </a:highlight>
                <a:latin typeface="Arial"/>
                <a:ea typeface="Arial"/>
                <a:cs typeface="Arial"/>
                <a:sym typeface="Arial"/>
              </a:rPr>
              <a:t>____</a:t>
            </a:r>
            <a:r>
              <a:rPr lang="en" sz="2200">
                <a:solidFill>
                  <a:schemeClr val="accent3"/>
                </a:solidFill>
                <a:highlight>
                  <a:srgbClr val="FFFFFF"/>
                </a:highlight>
                <a:latin typeface="Arial"/>
                <a:ea typeface="Arial"/>
                <a:cs typeface="Arial"/>
                <a:sym typeface="Arial"/>
              </a:rPr>
              <a:t> </a:t>
            </a:r>
            <a:r>
              <a:rPr lang="en" sz="1600">
                <a:solidFill>
                  <a:schemeClr val="accent3"/>
                </a:solidFill>
                <a:highlight>
                  <a:srgbClr val="FFFFFF"/>
                </a:highlight>
                <a:latin typeface="Arial"/>
                <a:ea typeface="Arial"/>
                <a:cs typeface="Arial"/>
                <a:sym typeface="Arial"/>
              </a:rPr>
              <a:t>months and attend </a:t>
            </a:r>
            <a:r>
              <a:rPr lang="en" sz="2200">
                <a:solidFill>
                  <a:schemeClr val="accent3"/>
                </a:solidFill>
                <a:highlight>
                  <a:srgbClr val="FCE5CD"/>
                </a:highlight>
                <a:latin typeface="Arial"/>
                <a:ea typeface="Arial"/>
                <a:cs typeface="Arial"/>
                <a:sym typeface="Arial"/>
              </a:rPr>
              <a:t>____</a:t>
            </a:r>
            <a:r>
              <a:rPr lang="en" sz="1600">
                <a:solidFill>
                  <a:schemeClr val="accent3"/>
                </a:solidFill>
                <a:highlight>
                  <a:srgbClr val="FFFFFF"/>
                </a:highlight>
                <a:latin typeface="Arial"/>
                <a:ea typeface="Arial"/>
                <a:cs typeface="Arial"/>
                <a:sym typeface="Arial"/>
              </a:rPr>
              <a:t>% of member meetings</a:t>
            </a:r>
            <a:r>
              <a:rPr lang="en" sz="1600">
                <a:solidFill>
                  <a:srgbClr val="000000"/>
                </a:solidFill>
                <a:highlight>
                  <a:srgbClr val="FFFFFF"/>
                </a:highlight>
                <a:latin typeface="Arial"/>
                <a:ea typeface="Arial"/>
                <a:cs typeface="Arial"/>
                <a:sym typeface="Arial"/>
              </a:rPr>
              <a:t>, unless Members waive these requirements.</a:t>
            </a:r>
            <a:br>
              <a:rPr lang="en" sz="1600">
                <a:solidFill>
                  <a:srgbClr val="000000"/>
                </a:solidFill>
                <a:highlight>
                  <a:srgbClr val="FFFFFF"/>
                </a:highlight>
                <a:latin typeface="Arial"/>
                <a:ea typeface="Arial"/>
                <a:cs typeface="Arial"/>
                <a:sym typeface="Arial"/>
              </a:rPr>
            </a:br>
            <a:endParaRPr sz="1600">
              <a:solidFill>
                <a:srgbClr val="000000"/>
              </a:solidFill>
              <a:latin typeface="Arial"/>
              <a:ea typeface="Arial"/>
              <a:cs typeface="Arial"/>
              <a:sym typeface="Arial"/>
            </a:endParaRPr>
          </a:p>
          <a:p>
            <a:pPr indent="-330200" lvl="0" marL="457200" rtl="0" algn="l">
              <a:lnSpc>
                <a:spcPct val="115000"/>
              </a:lnSpc>
              <a:spcBef>
                <a:spcPts val="0"/>
              </a:spcBef>
              <a:spcAft>
                <a:spcPts val="0"/>
              </a:spcAft>
              <a:buClr>
                <a:srgbClr val="000000"/>
              </a:buClr>
              <a:buSzPts val="1600"/>
              <a:buFont typeface="Arial"/>
              <a:buAutoNum type="arabicPeriod"/>
            </a:pPr>
            <a:r>
              <a:rPr b="1" lang="en" sz="1600">
                <a:solidFill>
                  <a:schemeClr val="accent3"/>
                </a:solidFill>
                <a:latin typeface="Arial"/>
                <a:ea typeface="Arial"/>
                <a:cs typeface="Arial"/>
                <a:sym typeface="Arial"/>
              </a:rPr>
              <a:t>Be approved </a:t>
            </a:r>
            <a:r>
              <a:rPr lang="en" sz="1600">
                <a:solidFill>
                  <a:schemeClr val="accent3"/>
                </a:solidFill>
                <a:latin typeface="Arial"/>
                <a:ea typeface="Arial"/>
                <a:cs typeface="Arial"/>
                <a:sym typeface="Arial"/>
              </a:rPr>
              <a:t>by a vote of </a:t>
            </a:r>
            <a:r>
              <a:rPr lang="en" sz="2200">
                <a:solidFill>
                  <a:schemeClr val="accent3"/>
                </a:solidFill>
                <a:highlight>
                  <a:srgbClr val="FCE5CD"/>
                </a:highlight>
                <a:latin typeface="Arial"/>
                <a:ea typeface="Arial"/>
                <a:cs typeface="Arial"/>
                <a:sym typeface="Arial"/>
              </a:rPr>
              <a:t>____</a:t>
            </a:r>
            <a:r>
              <a:rPr lang="en" sz="1600">
                <a:solidFill>
                  <a:schemeClr val="accent3"/>
                </a:solidFill>
                <a:latin typeface="Arial"/>
                <a:ea typeface="Arial"/>
                <a:cs typeface="Arial"/>
                <a:sym typeface="Arial"/>
              </a:rPr>
              <a:t>% of Members.</a:t>
            </a:r>
            <a:r>
              <a:rPr lang="en" sz="1600">
                <a:solidFill>
                  <a:srgbClr val="000000"/>
                </a:solidFill>
                <a:latin typeface="Arial"/>
                <a:ea typeface="Arial"/>
                <a:cs typeface="Arial"/>
                <a:sym typeface="Arial"/>
              </a:rPr>
              <a:t> </a:t>
            </a:r>
            <a:br>
              <a:rPr lang="en" sz="1600">
                <a:solidFill>
                  <a:srgbClr val="000000"/>
                </a:solidFill>
                <a:latin typeface="Arial"/>
                <a:ea typeface="Arial"/>
                <a:cs typeface="Arial"/>
                <a:sym typeface="Arial"/>
              </a:rPr>
            </a:br>
            <a:endParaRPr sz="1600">
              <a:solidFill>
                <a:srgbClr val="000000"/>
              </a:solidFill>
              <a:latin typeface="Arial"/>
              <a:ea typeface="Arial"/>
              <a:cs typeface="Arial"/>
              <a:sym typeface="Arial"/>
            </a:endParaRPr>
          </a:p>
          <a:p>
            <a:pPr indent="-330200" lvl="0" marL="457200" rtl="0" algn="l">
              <a:lnSpc>
                <a:spcPct val="115000"/>
              </a:lnSpc>
              <a:spcBef>
                <a:spcPts val="0"/>
              </a:spcBef>
              <a:spcAft>
                <a:spcPts val="0"/>
              </a:spcAft>
              <a:buClr>
                <a:srgbClr val="000000"/>
              </a:buClr>
              <a:buSzPts val="1600"/>
              <a:buFont typeface="Arial"/>
              <a:buAutoNum type="arabicPeriod"/>
            </a:pPr>
            <a:r>
              <a:rPr b="1" lang="en" sz="1600">
                <a:solidFill>
                  <a:schemeClr val="accent3"/>
                </a:solidFill>
                <a:latin typeface="Arial"/>
                <a:ea typeface="Arial"/>
                <a:cs typeface="Arial"/>
                <a:sym typeface="Arial"/>
              </a:rPr>
              <a:t>Pay </a:t>
            </a:r>
            <a:r>
              <a:rPr lang="en" sz="1600">
                <a:solidFill>
                  <a:schemeClr val="accent3"/>
                </a:solidFill>
                <a:latin typeface="Arial"/>
                <a:ea typeface="Arial"/>
                <a:cs typeface="Arial"/>
                <a:sym typeface="Arial"/>
              </a:rPr>
              <a:t>at least $</a:t>
            </a:r>
            <a:r>
              <a:rPr lang="en" sz="2200">
                <a:solidFill>
                  <a:schemeClr val="accent3"/>
                </a:solidFill>
                <a:highlight>
                  <a:srgbClr val="FCE5CD"/>
                </a:highlight>
                <a:latin typeface="Arial"/>
                <a:ea typeface="Arial"/>
                <a:cs typeface="Arial"/>
                <a:sym typeface="Arial"/>
              </a:rPr>
              <a:t>_______</a:t>
            </a:r>
            <a:r>
              <a:rPr lang="en" sz="2200">
                <a:solidFill>
                  <a:schemeClr val="accent3"/>
                </a:solidFill>
                <a:latin typeface="Arial"/>
                <a:ea typeface="Arial"/>
                <a:cs typeface="Arial"/>
                <a:sym typeface="Arial"/>
              </a:rPr>
              <a:t> </a:t>
            </a:r>
            <a:r>
              <a:rPr lang="en" sz="1600">
                <a:solidFill>
                  <a:schemeClr val="accent3"/>
                </a:solidFill>
                <a:latin typeface="Arial"/>
                <a:ea typeface="Arial"/>
                <a:cs typeface="Arial"/>
                <a:sym typeface="Arial"/>
              </a:rPr>
              <a:t>toward a total capital </a:t>
            </a:r>
            <a:br>
              <a:rPr lang="en" sz="1600">
                <a:solidFill>
                  <a:schemeClr val="accent3"/>
                </a:solidFill>
                <a:latin typeface="Arial"/>
                <a:ea typeface="Arial"/>
                <a:cs typeface="Arial"/>
                <a:sym typeface="Arial"/>
              </a:rPr>
            </a:br>
            <a:r>
              <a:rPr lang="en" sz="1600">
                <a:solidFill>
                  <a:schemeClr val="accent3"/>
                </a:solidFill>
                <a:latin typeface="Arial"/>
                <a:ea typeface="Arial"/>
                <a:cs typeface="Arial"/>
                <a:sym typeface="Arial"/>
              </a:rPr>
              <a:t>contribution of $</a:t>
            </a:r>
            <a:r>
              <a:rPr lang="en" sz="2200">
                <a:solidFill>
                  <a:schemeClr val="accent3"/>
                </a:solidFill>
                <a:highlight>
                  <a:srgbClr val="FCE5CD"/>
                </a:highlight>
                <a:latin typeface="Arial"/>
                <a:ea typeface="Arial"/>
                <a:cs typeface="Arial"/>
                <a:sym typeface="Arial"/>
              </a:rPr>
              <a:t>_______</a:t>
            </a:r>
            <a:r>
              <a:rPr lang="en" sz="1600">
                <a:solidFill>
                  <a:schemeClr val="accent3"/>
                </a:solidFill>
                <a:latin typeface="Arial"/>
                <a:ea typeface="Arial"/>
                <a:cs typeface="Arial"/>
                <a:sym typeface="Arial"/>
              </a:rPr>
              <a:t>. </a:t>
            </a:r>
            <a:r>
              <a:rPr lang="en" sz="1600">
                <a:solidFill>
                  <a:srgbClr val="000000"/>
                </a:solidFill>
                <a:latin typeface="Arial"/>
                <a:ea typeface="Arial"/>
                <a:cs typeface="Arial"/>
                <a:sym typeface="Arial"/>
              </a:rPr>
              <a:t>A new Member can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pay the full amount in </a:t>
            </a:r>
            <a:r>
              <a:rPr lang="en" sz="2200">
                <a:solidFill>
                  <a:schemeClr val="accent3"/>
                </a:solidFill>
                <a:highlight>
                  <a:srgbClr val="FCE5CD"/>
                </a:highlight>
                <a:latin typeface="Arial"/>
                <a:ea typeface="Arial"/>
                <a:cs typeface="Arial"/>
                <a:sym typeface="Arial"/>
              </a:rPr>
              <a:t>___</a:t>
            </a:r>
            <a:r>
              <a:rPr lang="en" sz="1600">
                <a:solidFill>
                  <a:srgbClr val="000000"/>
                </a:solidFill>
                <a:latin typeface="Arial"/>
                <a:ea typeface="Arial"/>
                <a:cs typeface="Arial"/>
                <a:sym typeface="Arial"/>
              </a:rPr>
              <a:t> monthly payments.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This capital contribution goes in the Member’s Capital Account.</a:t>
            </a:r>
            <a:br>
              <a:rPr lang="en" sz="2200">
                <a:solidFill>
                  <a:srgbClr val="000000"/>
                </a:solidFill>
                <a:latin typeface="Arial"/>
                <a:ea typeface="Arial"/>
                <a:cs typeface="Arial"/>
                <a:sym typeface="Arial"/>
              </a:rPr>
            </a:b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chemeClr val="accent3"/>
                </a:solidFill>
                <a:latin typeface="Arial"/>
                <a:ea typeface="Arial"/>
                <a:cs typeface="Arial"/>
                <a:sym typeface="Arial"/>
              </a:rPr>
              <a:t>Accept </a:t>
            </a:r>
            <a:r>
              <a:rPr lang="en" sz="1600">
                <a:solidFill>
                  <a:schemeClr val="accent3"/>
                </a:solidFill>
                <a:latin typeface="Arial"/>
                <a:ea typeface="Arial"/>
                <a:cs typeface="Arial"/>
                <a:sym typeface="Arial"/>
              </a:rPr>
              <a:t>and sign this Agreement.</a:t>
            </a:r>
            <a:endParaRPr sz="1600">
              <a:solidFill>
                <a:schemeClr val="accent3"/>
              </a:solidFill>
              <a:latin typeface="Arial"/>
              <a:ea typeface="Arial"/>
              <a:cs typeface="Arial"/>
              <a:sym typeface="Arial"/>
            </a:endParaRPr>
          </a:p>
          <a:p>
            <a:pPr indent="0" lvl="0" marL="0" rtl="0" algn="ctr">
              <a:spcBef>
                <a:spcPts val="0"/>
              </a:spcBef>
              <a:spcAft>
                <a:spcPts val="0"/>
              </a:spcAft>
              <a:buNone/>
            </a:pPr>
            <a:r>
              <a:t/>
            </a:r>
            <a:endParaRPr sz="1000">
              <a:solidFill>
                <a:srgbClr val="000000"/>
              </a:solidFill>
              <a:latin typeface="Arial"/>
              <a:ea typeface="Arial"/>
              <a:cs typeface="Arial"/>
              <a:sym typeface="Arial"/>
            </a:endParaRPr>
          </a:p>
          <a:p>
            <a:pPr indent="0" lvl="0" marL="0" rtl="0" algn="ctr">
              <a:spcBef>
                <a:spcPts val="0"/>
              </a:spcBef>
              <a:spcAft>
                <a:spcPts val="0"/>
              </a:spcAft>
              <a:buNone/>
            </a:pPr>
            <a:r>
              <a:t/>
            </a:r>
            <a:endParaRPr sz="1000">
              <a:solidFill>
                <a:srgbClr val="000000"/>
              </a:solidFill>
              <a:latin typeface="Arial"/>
              <a:ea typeface="Arial"/>
              <a:cs typeface="Arial"/>
              <a:sym typeface="Arial"/>
            </a:endParaRPr>
          </a:p>
          <a:p>
            <a:pPr indent="0" lvl="0" marL="0" rtl="0" algn="ctr">
              <a:spcBef>
                <a:spcPts val="0"/>
              </a:spcBef>
              <a:spcAft>
                <a:spcPts val="0"/>
              </a:spcAft>
              <a:buNone/>
            </a:pPr>
            <a:r>
              <a:rPr b="1" lang="en" sz="1600">
                <a:solidFill>
                  <a:schemeClr val="accent3"/>
                </a:solidFill>
                <a:latin typeface="Arial"/>
                <a:ea typeface="Arial"/>
                <a:cs typeface="Arial"/>
                <a:sym typeface="Arial"/>
              </a:rPr>
              <a:t>Important!</a:t>
            </a:r>
            <a:endParaRPr b="1" sz="1600">
              <a:solidFill>
                <a:schemeClr val="accent3"/>
              </a:solidFill>
              <a:latin typeface="Arial"/>
              <a:ea typeface="Arial"/>
              <a:cs typeface="Arial"/>
              <a:sym typeface="Arial"/>
            </a:endParaRPr>
          </a:p>
          <a:p>
            <a:pPr indent="0" lvl="0" marL="0" rtl="0" algn="ctr">
              <a:spcBef>
                <a:spcPts val="0"/>
              </a:spcBef>
              <a:spcAft>
                <a:spcPts val="0"/>
              </a:spcAft>
              <a:buNone/>
            </a:pPr>
            <a:r>
              <a:rPr lang="en" sz="1600">
                <a:solidFill>
                  <a:srgbClr val="000000"/>
                </a:solidFill>
                <a:latin typeface="Arial"/>
                <a:ea typeface="Arial"/>
                <a:cs typeface="Arial"/>
                <a:sym typeface="Arial"/>
              </a:rPr>
              <a:t>Members may not sell or transfer all or any part of their membership interest. </a:t>
            </a:r>
            <a:endParaRPr b="1" sz="1600">
              <a:solidFill>
                <a:schemeClr val="accent3"/>
              </a:solidFill>
              <a:latin typeface="Arial"/>
              <a:ea typeface="Arial"/>
              <a:cs typeface="Arial"/>
              <a:sym typeface="Arial"/>
            </a:endParaRPr>
          </a:p>
          <a:p>
            <a:pPr indent="0" lvl="0" marL="0" rtl="0" algn="ctr">
              <a:lnSpc>
                <a:spcPct val="115000"/>
              </a:lnSpc>
              <a:spcBef>
                <a:spcPts val="0"/>
              </a:spcBef>
              <a:spcAft>
                <a:spcPts val="0"/>
              </a:spcAft>
              <a:buNone/>
            </a:pPr>
            <a:r>
              <a:t/>
            </a:r>
            <a:endParaRPr>
              <a:solidFill>
                <a:schemeClr val="accent5"/>
              </a:solidFill>
            </a:endParaRPr>
          </a:p>
        </p:txBody>
      </p:sp>
      <p:pic>
        <p:nvPicPr>
          <p:cNvPr id="120" name="Google Shape;120;p17"/>
          <p:cNvPicPr preferRelativeResize="0"/>
          <p:nvPr/>
        </p:nvPicPr>
        <p:blipFill>
          <a:blip r:embed="rId3">
            <a:alphaModFix/>
          </a:blip>
          <a:stretch>
            <a:fillRect/>
          </a:stretch>
        </p:blipFill>
        <p:spPr>
          <a:xfrm>
            <a:off x="6135225" y="3505202"/>
            <a:ext cx="2282925" cy="1088875"/>
          </a:xfrm>
          <a:prstGeom prst="rect">
            <a:avLst/>
          </a:prstGeom>
          <a:noFill/>
          <a:ln>
            <a:noFill/>
          </a:ln>
        </p:spPr>
      </p:pic>
      <p:sp>
        <p:nvSpPr>
          <p:cNvPr id="121" name="Google Shape;121;p17"/>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8"/>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Los Pasos para </a:t>
            </a:r>
            <a:r>
              <a:rPr lang="en"/>
              <a:t>Convertirse</a:t>
            </a:r>
            <a:r>
              <a:rPr lang="en"/>
              <a:t> en un Miembro</a:t>
            </a:r>
            <a:endParaRPr/>
          </a:p>
        </p:txBody>
      </p:sp>
      <p:sp>
        <p:nvSpPr>
          <p:cNvPr id="127" name="Google Shape;127;p18"/>
          <p:cNvSpPr txBox="1"/>
          <p:nvPr>
            <p:ph idx="1" type="body"/>
          </p:nvPr>
        </p:nvSpPr>
        <p:spPr>
          <a:xfrm>
            <a:off x="785100" y="1921645"/>
            <a:ext cx="7688700" cy="49362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Clr>
                <a:srgbClr val="000000"/>
              </a:buClr>
              <a:buSzPts val="1600"/>
              <a:buFont typeface="Arial"/>
              <a:buAutoNum type="arabicPeriod"/>
            </a:pPr>
            <a:r>
              <a:rPr b="1" lang="en" sz="1600">
                <a:solidFill>
                  <a:schemeClr val="accent3"/>
                </a:solidFill>
                <a:latin typeface="Arial"/>
                <a:ea typeface="Arial"/>
                <a:cs typeface="Arial"/>
                <a:sym typeface="Arial"/>
              </a:rPr>
              <a:t>Trabajar para la cooperativa por al menos </a:t>
            </a:r>
            <a:r>
              <a:rPr b="1" lang="en" sz="1600">
                <a:solidFill>
                  <a:schemeClr val="accent3"/>
                </a:solidFill>
                <a:highlight>
                  <a:srgbClr val="FCE5CD"/>
                </a:highlight>
                <a:latin typeface="Arial"/>
                <a:ea typeface="Arial"/>
                <a:cs typeface="Arial"/>
                <a:sym typeface="Arial"/>
              </a:rPr>
              <a:t>_____</a:t>
            </a:r>
            <a:r>
              <a:rPr b="1" lang="en" sz="1600">
                <a:solidFill>
                  <a:schemeClr val="accent3"/>
                </a:solidFill>
                <a:latin typeface="Arial"/>
                <a:ea typeface="Arial"/>
                <a:cs typeface="Arial"/>
                <a:sym typeface="Arial"/>
              </a:rPr>
              <a:t>  meses y asistir </a:t>
            </a:r>
            <a:r>
              <a:rPr b="1" lang="en" sz="1600">
                <a:solidFill>
                  <a:schemeClr val="accent3"/>
                </a:solidFill>
                <a:highlight>
                  <a:srgbClr val="FCE5CD"/>
                </a:highlight>
                <a:latin typeface="Arial"/>
                <a:ea typeface="Arial"/>
                <a:cs typeface="Arial"/>
                <a:sym typeface="Arial"/>
              </a:rPr>
              <a:t>_____%</a:t>
            </a:r>
            <a:r>
              <a:rPr b="1" lang="en" sz="1600">
                <a:solidFill>
                  <a:schemeClr val="accent3"/>
                </a:solidFill>
                <a:latin typeface="Arial"/>
                <a:ea typeface="Arial"/>
                <a:cs typeface="Arial"/>
                <a:sym typeface="Arial"/>
              </a:rPr>
              <a:t> de reuniones de Miembros</a:t>
            </a:r>
            <a:r>
              <a:rPr lang="en" sz="1600">
                <a:solidFill>
                  <a:srgbClr val="000000"/>
                </a:solidFill>
                <a:latin typeface="Arial"/>
                <a:ea typeface="Arial"/>
                <a:cs typeface="Arial"/>
                <a:sym typeface="Arial"/>
              </a:rPr>
              <a:t>, </a:t>
            </a:r>
            <a:r>
              <a:rPr lang="en" sz="1600">
                <a:solidFill>
                  <a:srgbClr val="212121"/>
                </a:solidFill>
                <a:highlight>
                  <a:srgbClr val="FFFFFF"/>
                </a:highlight>
                <a:latin typeface="Arial"/>
                <a:ea typeface="Arial"/>
                <a:cs typeface="Arial"/>
                <a:sym typeface="Arial"/>
              </a:rPr>
              <a:t>a menos que los Miembros renuncien a estos requisitos.</a:t>
            </a:r>
            <a:br>
              <a:rPr lang="en" sz="1600">
                <a:solidFill>
                  <a:srgbClr val="212121"/>
                </a:solidFill>
                <a:highlight>
                  <a:srgbClr val="FFFFFF"/>
                </a:highlight>
                <a:latin typeface="Arial"/>
                <a:ea typeface="Arial"/>
                <a:cs typeface="Arial"/>
                <a:sym typeface="Arial"/>
              </a:rPr>
            </a:br>
            <a:endParaRPr sz="1600">
              <a:solidFill>
                <a:srgbClr val="212121"/>
              </a:solidFill>
              <a:highlight>
                <a:srgbClr val="FFFFFF"/>
              </a:highlight>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chemeClr val="accent3"/>
                </a:solidFill>
                <a:latin typeface="Arial"/>
                <a:ea typeface="Arial"/>
                <a:cs typeface="Arial"/>
                <a:sym typeface="Arial"/>
              </a:rPr>
              <a:t>Ser aprobado por un voto de </a:t>
            </a:r>
            <a:r>
              <a:rPr b="1" lang="en" sz="1600">
                <a:solidFill>
                  <a:schemeClr val="accent3"/>
                </a:solidFill>
                <a:highlight>
                  <a:srgbClr val="FCE5CD"/>
                </a:highlight>
                <a:latin typeface="Arial"/>
                <a:ea typeface="Arial"/>
                <a:cs typeface="Arial"/>
                <a:sym typeface="Arial"/>
              </a:rPr>
              <a:t>____%</a:t>
            </a:r>
            <a:r>
              <a:rPr b="1" lang="en" sz="1600">
                <a:solidFill>
                  <a:schemeClr val="accent3"/>
                </a:solidFill>
                <a:latin typeface="Arial"/>
                <a:ea typeface="Arial"/>
                <a:cs typeface="Arial"/>
                <a:sym typeface="Arial"/>
              </a:rPr>
              <a:t> de Miembros.</a:t>
            </a:r>
            <a:br>
              <a:rPr b="1" lang="en" sz="1600">
                <a:solidFill>
                  <a:schemeClr val="accent3"/>
                </a:solidFill>
                <a:latin typeface="Arial"/>
                <a:ea typeface="Arial"/>
                <a:cs typeface="Arial"/>
                <a:sym typeface="Arial"/>
              </a:rPr>
            </a:br>
            <a:endParaRPr b="1" sz="1600">
              <a:solidFill>
                <a:schemeClr val="accent3"/>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b="1" lang="en" sz="1600">
                <a:solidFill>
                  <a:schemeClr val="accent3"/>
                </a:solidFill>
                <a:latin typeface="Arial"/>
                <a:ea typeface="Arial"/>
                <a:cs typeface="Arial"/>
                <a:sym typeface="Arial"/>
              </a:rPr>
              <a:t>Pagar al menos </a:t>
            </a:r>
            <a:r>
              <a:rPr b="1" lang="en" sz="1600">
                <a:solidFill>
                  <a:schemeClr val="accent3"/>
                </a:solidFill>
                <a:highlight>
                  <a:srgbClr val="FCE5CD"/>
                </a:highlight>
                <a:latin typeface="Arial"/>
                <a:ea typeface="Arial"/>
                <a:cs typeface="Arial"/>
                <a:sym typeface="Arial"/>
              </a:rPr>
              <a:t>$______</a:t>
            </a:r>
            <a:r>
              <a:rPr b="1" lang="en" sz="1600">
                <a:solidFill>
                  <a:schemeClr val="accent3"/>
                </a:solidFill>
                <a:latin typeface="Arial"/>
                <a:ea typeface="Arial"/>
                <a:cs typeface="Arial"/>
                <a:sym typeface="Arial"/>
              </a:rPr>
              <a:t> de la contribución </a:t>
            </a:r>
            <a:br>
              <a:rPr b="1" lang="en" sz="1600">
                <a:solidFill>
                  <a:schemeClr val="accent3"/>
                </a:solidFill>
                <a:latin typeface="Arial"/>
                <a:ea typeface="Arial"/>
                <a:cs typeface="Arial"/>
                <a:sym typeface="Arial"/>
              </a:rPr>
            </a:br>
            <a:r>
              <a:rPr b="1" lang="en" sz="1600">
                <a:solidFill>
                  <a:schemeClr val="accent3"/>
                </a:solidFill>
                <a:latin typeface="Arial"/>
                <a:ea typeface="Arial"/>
                <a:cs typeface="Arial"/>
                <a:sym typeface="Arial"/>
              </a:rPr>
              <a:t>de capital total de </a:t>
            </a:r>
            <a:r>
              <a:rPr b="1" lang="en" sz="1600">
                <a:solidFill>
                  <a:schemeClr val="accent3"/>
                </a:solidFill>
                <a:highlight>
                  <a:srgbClr val="FCE5CD"/>
                </a:highlight>
                <a:latin typeface="Arial"/>
                <a:ea typeface="Arial"/>
                <a:cs typeface="Arial"/>
                <a:sym typeface="Arial"/>
              </a:rPr>
              <a:t>$_____</a:t>
            </a:r>
            <a:r>
              <a:rPr lang="en" sz="1600">
                <a:solidFill>
                  <a:srgbClr val="000000"/>
                </a:solidFill>
                <a:latin typeface="Arial"/>
                <a:ea typeface="Arial"/>
                <a:cs typeface="Arial"/>
                <a:sym typeface="Arial"/>
              </a:rPr>
              <a:t>. Un Miembro nuevo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puede pagar la cantidad total en </a:t>
            </a:r>
            <a:r>
              <a:rPr lang="en" sz="1600">
                <a:solidFill>
                  <a:schemeClr val="accent3"/>
                </a:solidFill>
                <a:highlight>
                  <a:srgbClr val="FCE5CD"/>
                </a:highlight>
                <a:latin typeface="Arial"/>
                <a:ea typeface="Arial"/>
                <a:cs typeface="Arial"/>
                <a:sym typeface="Arial"/>
              </a:rPr>
              <a:t>_______</a:t>
            </a:r>
            <a:r>
              <a:rPr lang="en" sz="1600">
                <a:solidFill>
                  <a:srgbClr val="000000"/>
                </a:solidFill>
                <a:latin typeface="Arial"/>
                <a:ea typeface="Arial"/>
                <a:cs typeface="Arial"/>
                <a:sym typeface="Arial"/>
              </a:rPr>
              <a:t> pagos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mensuales. Esta contribución de capital va en la Cuenta de Capital del Miembro.</a:t>
            </a:r>
            <a:endParaRPr sz="1600">
              <a:solidFill>
                <a:srgbClr val="000000"/>
              </a:solidFill>
              <a:latin typeface="Arial"/>
              <a:ea typeface="Arial"/>
              <a:cs typeface="Arial"/>
              <a:sym typeface="Arial"/>
            </a:endParaRPr>
          </a:p>
          <a:p>
            <a:pPr indent="0" lvl="0" marL="0" rtl="0" algn="l">
              <a:spcBef>
                <a:spcPts val="1600"/>
              </a:spcBef>
              <a:spcAft>
                <a:spcPts val="0"/>
              </a:spcAft>
              <a:buNone/>
            </a:pPr>
            <a:r>
              <a:rPr lang="en" sz="1600">
                <a:solidFill>
                  <a:srgbClr val="000000"/>
                </a:solidFill>
                <a:latin typeface="Arial"/>
                <a:ea typeface="Arial"/>
                <a:cs typeface="Arial"/>
                <a:sym typeface="Arial"/>
              </a:rPr>
              <a:t>4.     </a:t>
            </a:r>
            <a:r>
              <a:rPr b="1" lang="en" sz="1600">
                <a:solidFill>
                  <a:schemeClr val="accent3"/>
                </a:solidFill>
                <a:latin typeface="Arial"/>
                <a:ea typeface="Arial"/>
                <a:cs typeface="Arial"/>
                <a:sym typeface="Arial"/>
              </a:rPr>
              <a:t>A</a:t>
            </a:r>
            <a:r>
              <a:rPr b="1" lang="en" sz="1600">
                <a:solidFill>
                  <a:schemeClr val="accent3"/>
                </a:solidFill>
                <a:latin typeface="Arial"/>
                <a:ea typeface="Arial"/>
                <a:cs typeface="Arial"/>
                <a:sym typeface="Arial"/>
              </a:rPr>
              <a:t>ceptar y firmar a este acuerdo.</a:t>
            </a:r>
            <a:endParaRPr b="1" sz="1600">
              <a:solidFill>
                <a:schemeClr val="accent3"/>
              </a:solidFill>
              <a:latin typeface="Arial"/>
              <a:ea typeface="Arial"/>
              <a:cs typeface="Arial"/>
              <a:sym typeface="Arial"/>
            </a:endParaRPr>
          </a:p>
          <a:p>
            <a:pPr indent="0" lvl="0" marL="0" rtl="0" algn="ctr">
              <a:spcBef>
                <a:spcPts val="1600"/>
              </a:spcBef>
              <a:spcAft>
                <a:spcPts val="0"/>
              </a:spcAft>
              <a:buNone/>
            </a:pPr>
            <a:r>
              <a:rPr b="1" lang="en" sz="1600">
                <a:solidFill>
                  <a:schemeClr val="accent3"/>
                </a:solidFill>
                <a:latin typeface="Arial"/>
                <a:ea typeface="Arial"/>
                <a:cs typeface="Arial"/>
                <a:sym typeface="Arial"/>
              </a:rPr>
              <a:t>¡Importante!</a:t>
            </a:r>
            <a:br>
              <a:rPr b="1" lang="en" sz="1600">
                <a:solidFill>
                  <a:schemeClr val="accent3"/>
                </a:solidFill>
                <a:latin typeface="Arial"/>
                <a:ea typeface="Arial"/>
                <a:cs typeface="Arial"/>
                <a:sym typeface="Arial"/>
              </a:rPr>
            </a:br>
            <a:r>
              <a:rPr lang="en" sz="1600">
                <a:solidFill>
                  <a:srgbClr val="000000"/>
                </a:solidFill>
                <a:latin typeface="Arial"/>
                <a:ea typeface="Arial"/>
                <a:cs typeface="Arial"/>
                <a:sym typeface="Arial"/>
              </a:rPr>
              <a:t>Los Miembros no pueden vender ni transferir la totalidad o parte de sus intereses de membresía.</a:t>
            </a:r>
            <a:endParaRPr sz="1600">
              <a:solidFill>
                <a:srgbClr val="000000"/>
              </a:solidFill>
              <a:latin typeface="Arial"/>
              <a:ea typeface="Arial"/>
              <a:cs typeface="Arial"/>
              <a:sym typeface="Arial"/>
            </a:endParaRPr>
          </a:p>
          <a:p>
            <a:pPr indent="0" lvl="0" marL="0" rtl="0" algn="l">
              <a:spcBef>
                <a:spcPts val="1600"/>
              </a:spcBef>
              <a:spcAft>
                <a:spcPts val="0"/>
              </a:spcAft>
              <a:buNone/>
            </a:pPr>
            <a:r>
              <a:t/>
            </a:r>
            <a:endParaRPr b="1" sz="1600">
              <a:solidFill>
                <a:schemeClr val="accent3"/>
              </a:solidFill>
              <a:latin typeface="Arial"/>
              <a:ea typeface="Arial"/>
              <a:cs typeface="Arial"/>
              <a:sym typeface="Arial"/>
            </a:endParaRPr>
          </a:p>
          <a:p>
            <a:pPr indent="0" lvl="0" marL="0" rtl="0" algn="l">
              <a:spcBef>
                <a:spcPts val="1600"/>
              </a:spcBef>
              <a:spcAft>
                <a:spcPts val="1600"/>
              </a:spcAft>
              <a:buNone/>
            </a:pPr>
            <a:r>
              <a:t/>
            </a:r>
            <a:endParaRPr sz="1600">
              <a:solidFill>
                <a:srgbClr val="000000"/>
              </a:solidFill>
              <a:latin typeface="Arial"/>
              <a:ea typeface="Arial"/>
              <a:cs typeface="Arial"/>
              <a:sym typeface="Arial"/>
            </a:endParaRPr>
          </a:p>
        </p:txBody>
      </p:sp>
      <p:sp>
        <p:nvSpPr>
          <p:cNvPr id="128" name="Google Shape;128;p18"/>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29" name="Google Shape;129;p18"/>
          <p:cNvPicPr preferRelativeResize="0"/>
          <p:nvPr/>
        </p:nvPicPr>
        <p:blipFill>
          <a:blip r:embed="rId3">
            <a:alphaModFix/>
          </a:blip>
          <a:stretch>
            <a:fillRect/>
          </a:stretch>
        </p:blipFill>
        <p:spPr>
          <a:xfrm>
            <a:off x="6135225" y="3352802"/>
            <a:ext cx="2282925" cy="1088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9"/>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Membership Termination</a:t>
            </a:r>
            <a:endParaRPr/>
          </a:p>
        </p:txBody>
      </p:sp>
      <p:sp>
        <p:nvSpPr>
          <p:cNvPr id="135" name="Google Shape;135;p19"/>
          <p:cNvSpPr txBox="1"/>
          <p:nvPr>
            <p:ph idx="1" type="body"/>
          </p:nvPr>
        </p:nvSpPr>
        <p:spPr>
          <a:xfrm>
            <a:off x="729450" y="1898550"/>
            <a:ext cx="7806900" cy="30609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Voluntary Termination</a:t>
            </a:r>
            <a:r>
              <a:rPr lang="en" sz="1600">
                <a:solidFill>
                  <a:srgbClr val="000000"/>
                </a:solidFill>
                <a:latin typeface="Arial"/>
                <a:ea typeface="Arial"/>
                <a:cs typeface="Arial"/>
                <a:sym typeface="Arial"/>
              </a:rPr>
              <a:t>:</a:t>
            </a:r>
            <a:r>
              <a:rPr b="1" lang="en" sz="1600">
                <a:solidFill>
                  <a:srgbClr val="000000"/>
                </a:solidFill>
                <a:latin typeface="Arial"/>
                <a:ea typeface="Arial"/>
                <a:cs typeface="Arial"/>
                <a:sym typeface="Arial"/>
              </a:rPr>
              <a:t> </a:t>
            </a:r>
            <a:r>
              <a:rPr lang="en" sz="1600">
                <a:solidFill>
                  <a:srgbClr val="000000"/>
                </a:solidFill>
                <a:latin typeface="Arial"/>
                <a:ea typeface="Arial"/>
                <a:cs typeface="Arial"/>
                <a:sym typeface="Arial"/>
              </a:rPr>
              <a:t>A Member can leave the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Cooperative voluntarily after giving written notice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at least </a:t>
            </a:r>
            <a:r>
              <a:rPr b="1" lang="en" sz="1600">
                <a:solidFill>
                  <a:schemeClr val="accent3"/>
                </a:solidFill>
                <a:highlight>
                  <a:srgbClr val="FCE5CD"/>
                </a:highlight>
                <a:latin typeface="Arial"/>
                <a:ea typeface="Arial"/>
                <a:cs typeface="Arial"/>
                <a:sym typeface="Arial"/>
              </a:rPr>
              <a:t>______</a:t>
            </a:r>
            <a:r>
              <a:rPr b="1" lang="en" sz="1600">
                <a:solidFill>
                  <a:schemeClr val="accent3"/>
                </a:solidFill>
                <a:latin typeface="Arial"/>
                <a:ea typeface="Arial"/>
                <a:cs typeface="Arial"/>
                <a:sym typeface="Arial"/>
              </a:rPr>
              <a:t> days in advance. </a:t>
            </a:r>
            <a:endParaRPr b="1"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spcBef>
                <a:spcPts val="0"/>
              </a:spcBef>
              <a:spcAft>
                <a:spcPts val="0"/>
              </a:spcAft>
              <a:buNone/>
            </a:pPr>
            <a:r>
              <a:rPr b="1" lang="en" sz="1600">
                <a:solidFill>
                  <a:schemeClr val="accent3"/>
                </a:solidFill>
                <a:latin typeface="Arial"/>
                <a:ea typeface="Arial"/>
                <a:cs typeface="Arial"/>
                <a:sym typeface="Arial"/>
              </a:rPr>
              <a:t>Involuntary Termination</a:t>
            </a:r>
            <a:r>
              <a:rPr lang="en" sz="1600">
                <a:solidFill>
                  <a:srgbClr val="000000"/>
                </a:solidFill>
                <a:latin typeface="Arial"/>
                <a:ea typeface="Arial"/>
                <a:cs typeface="Arial"/>
                <a:sym typeface="Arial"/>
              </a:rPr>
              <a:t>:</a:t>
            </a:r>
            <a:r>
              <a:rPr b="1" lang="en" sz="1600">
                <a:solidFill>
                  <a:srgbClr val="000000"/>
                </a:solidFill>
                <a:latin typeface="Arial"/>
                <a:ea typeface="Arial"/>
                <a:cs typeface="Arial"/>
                <a:sym typeface="Arial"/>
              </a:rPr>
              <a:t> </a:t>
            </a:r>
            <a:r>
              <a:rPr lang="en" sz="1600">
                <a:solidFill>
                  <a:srgbClr val="000000"/>
                </a:solidFill>
                <a:latin typeface="Arial"/>
                <a:ea typeface="Arial"/>
                <a:cs typeface="Arial"/>
                <a:sym typeface="Arial"/>
              </a:rPr>
              <a:t>A Member may be terminated involuntarily if they:</a:t>
            </a:r>
            <a:br>
              <a:rPr lang="en" sz="1600">
                <a:solidFill>
                  <a:srgbClr val="000000"/>
                </a:solidFill>
                <a:latin typeface="Arial"/>
                <a:ea typeface="Arial"/>
                <a:cs typeface="Arial"/>
                <a:sym typeface="Arial"/>
              </a:rPr>
            </a:br>
            <a:endParaRPr b="1"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lang="en" sz="1600">
                <a:solidFill>
                  <a:schemeClr val="accent3"/>
                </a:solidFill>
                <a:latin typeface="Arial"/>
                <a:ea typeface="Arial"/>
                <a:cs typeface="Arial"/>
                <a:sym typeface="Arial"/>
              </a:rPr>
              <a:t>Are voted out by </a:t>
            </a:r>
            <a:r>
              <a:rPr b="1" lang="en" sz="1600">
                <a:solidFill>
                  <a:schemeClr val="accent3"/>
                </a:solidFill>
                <a:highlight>
                  <a:srgbClr val="FCE5CD"/>
                </a:highlight>
                <a:latin typeface="Arial"/>
                <a:ea typeface="Arial"/>
                <a:cs typeface="Arial"/>
                <a:sym typeface="Arial"/>
              </a:rPr>
              <a:t>______%</a:t>
            </a:r>
            <a:r>
              <a:rPr lang="en" sz="1600">
                <a:solidFill>
                  <a:srgbClr val="000000"/>
                </a:solidFill>
                <a:latin typeface="Arial"/>
                <a:ea typeface="Arial"/>
                <a:cs typeface="Arial"/>
                <a:sym typeface="Arial"/>
              </a:rPr>
              <a:t> of the other Members; however, a member who has worked for the Cooperative for less than one year may be voted out by </a:t>
            </a:r>
            <a:r>
              <a:rPr b="1" lang="en" sz="1600">
                <a:solidFill>
                  <a:schemeClr val="accent3"/>
                </a:solidFill>
                <a:highlight>
                  <a:srgbClr val="FCE5CD"/>
                </a:highlight>
                <a:latin typeface="Arial"/>
                <a:ea typeface="Arial"/>
                <a:cs typeface="Arial"/>
                <a:sym typeface="Arial"/>
              </a:rPr>
              <a:t>______%</a:t>
            </a:r>
            <a:r>
              <a:rPr lang="en" sz="1600">
                <a:solidFill>
                  <a:srgbClr val="000000"/>
                </a:solidFill>
                <a:latin typeface="Arial"/>
                <a:ea typeface="Arial"/>
                <a:cs typeface="Arial"/>
                <a:sym typeface="Arial"/>
              </a:rPr>
              <a:t> of the other Members.</a:t>
            </a:r>
            <a:br>
              <a:rPr lang="en" sz="1600">
                <a:solidFill>
                  <a:srgbClr val="000000"/>
                </a:solidFill>
                <a:latin typeface="Arial"/>
                <a:ea typeface="Arial"/>
                <a:cs typeface="Arial"/>
                <a:sym typeface="Arial"/>
              </a:rPr>
            </a:br>
            <a:endParaRPr b="1"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lang="en" sz="1600">
                <a:solidFill>
                  <a:schemeClr val="accent3"/>
                </a:solidFill>
                <a:latin typeface="Arial"/>
                <a:ea typeface="Arial"/>
                <a:cs typeface="Arial"/>
                <a:sym typeface="Arial"/>
              </a:rPr>
              <a:t>Have not worked </a:t>
            </a:r>
            <a:r>
              <a:rPr lang="en" sz="1600">
                <a:solidFill>
                  <a:srgbClr val="000000"/>
                </a:solidFill>
                <a:latin typeface="Arial"/>
                <a:ea typeface="Arial"/>
                <a:cs typeface="Arial"/>
                <a:sym typeface="Arial"/>
              </a:rPr>
              <a:t>for the Cooperative for a period of </a:t>
            </a:r>
            <a:r>
              <a:rPr b="1" lang="en" sz="1600">
                <a:solidFill>
                  <a:schemeClr val="accent3"/>
                </a:solidFill>
                <a:highlight>
                  <a:srgbClr val="FCE5CD"/>
                </a:highlight>
                <a:latin typeface="Arial"/>
                <a:ea typeface="Arial"/>
                <a:cs typeface="Arial"/>
                <a:sym typeface="Arial"/>
              </a:rPr>
              <a:t>______</a:t>
            </a:r>
            <a:r>
              <a:rPr lang="en" sz="1600">
                <a:solidFill>
                  <a:srgbClr val="000000"/>
                </a:solidFill>
                <a:latin typeface="Arial"/>
                <a:ea typeface="Arial"/>
                <a:cs typeface="Arial"/>
                <a:sym typeface="Arial"/>
              </a:rPr>
              <a:t> weeks.</a:t>
            </a:r>
            <a:br>
              <a:rPr lang="en" sz="1600">
                <a:solidFill>
                  <a:srgbClr val="000000"/>
                </a:solidFill>
                <a:latin typeface="Arial"/>
                <a:ea typeface="Arial"/>
                <a:cs typeface="Arial"/>
                <a:sym typeface="Arial"/>
              </a:rPr>
            </a:br>
            <a:endParaRPr b="1"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lang="en" sz="1600">
                <a:solidFill>
                  <a:srgbClr val="000000"/>
                </a:solidFill>
                <a:latin typeface="Arial"/>
                <a:ea typeface="Arial"/>
                <a:cs typeface="Arial"/>
                <a:sym typeface="Arial"/>
              </a:rPr>
              <a:t>Are determined, by a medical professional, to be </a:t>
            </a:r>
            <a:r>
              <a:rPr lang="en" sz="1600">
                <a:solidFill>
                  <a:schemeClr val="accent3"/>
                </a:solidFill>
                <a:latin typeface="Arial"/>
                <a:ea typeface="Arial"/>
                <a:cs typeface="Arial"/>
                <a:sym typeface="Arial"/>
              </a:rPr>
              <a:t>mentally incapable of handling their own affairs</a:t>
            </a:r>
            <a:r>
              <a:rPr lang="en" sz="1600">
                <a:solidFill>
                  <a:srgbClr val="000000"/>
                </a:solidFill>
                <a:latin typeface="Arial"/>
                <a:ea typeface="Arial"/>
                <a:cs typeface="Arial"/>
                <a:sym typeface="Arial"/>
              </a:rPr>
              <a:t>, or</a:t>
            </a:r>
            <a:br>
              <a:rPr lang="en" sz="1600">
                <a:solidFill>
                  <a:srgbClr val="000000"/>
                </a:solidFill>
                <a:latin typeface="Arial"/>
                <a:ea typeface="Arial"/>
                <a:cs typeface="Arial"/>
                <a:sym typeface="Arial"/>
              </a:rPr>
            </a:br>
            <a:endParaRPr b="1"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AutoNum type="arabicPeriod"/>
            </a:pPr>
            <a:r>
              <a:rPr lang="en" sz="1600">
                <a:solidFill>
                  <a:srgbClr val="000000"/>
                </a:solidFill>
                <a:latin typeface="Arial"/>
                <a:ea typeface="Arial"/>
                <a:cs typeface="Arial"/>
                <a:sym typeface="Arial"/>
              </a:rPr>
              <a:t>Are </a:t>
            </a:r>
            <a:r>
              <a:rPr lang="en" sz="1600">
                <a:solidFill>
                  <a:schemeClr val="accent3"/>
                </a:solidFill>
                <a:latin typeface="Arial"/>
                <a:ea typeface="Arial"/>
                <a:cs typeface="Arial"/>
                <a:sym typeface="Arial"/>
              </a:rPr>
              <a:t>deceased.</a:t>
            </a:r>
            <a:endParaRPr sz="1600">
              <a:solidFill>
                <a:schemeClr val="accent3"/>
              </a:solidFill>
              <a:latin typeface="Arial"/>
              <a:ea typeface="Arial"/>
              <a:cs typeface="Arial"/>
              <a:sym typeface="Arial"/>
            </a:endParaRPr>
          </a:p>
          <a:p>
            <a:pPr indent="0" lvl="0" marL="0" rtl="0" algn="l">
              <a:lnSpc>
                <a:spcPct val="115000"/>
              </a:lnSpc>
              <a:spcBef>
                <a:spcPts val="0"/>
              </a:spcBef>
              <a:spcAft>
                <a:spcPts val="0"/>
              </a:spcAft>
              <a:buNone/>
            </a:pPr>
            <a:r>
              <a:t/>
            </a:r>
            <a:endParaRPr b="1" sz="1600">
              <a:solidFill>
                <a:srgbClr val="000000"/>
              </a:solidFill>
              <a:latin typeface="Arial"/>
              <a:ea typeface="Arial"/>
              <a:cs typeface="Arial"/>
              <a:sym typeface="Arial"/>
            </a:endParaRPr>
          </a:p>
        </p:txBody>
      </p:sp>
      <p:pic>
        <p:nvPicPr>
          <p:cNvPr id="136" name="Google Shape;136;p19"/>
          <p:cNvPicPr preferRelativeResize="0"/>
          <p:nvPr/>
        </p:nvPicPr>
        <p:blipFill>
          <a:blip r:embed="rId3">
            <a:alphaModFix/>
          </a:blip>
          <a:stretch>
            <a:fillRect/>
          </a:stretch>
        </p:blipFill>
        <p:spPr>
          <a:xfrm>
            <a:off x="5682874" y="976732"/>
            <a:ext cx="2182800" cy="2046900"/>
          </a:xfrm>
          <a:prstGeom prst="rect">
            <a:avLst/>
          </a:prstGeom>
          <a:noFill/>
          <a:ln>
            <a:noFill/>
          </a:ln>
        </p:spPr>
      </p:pic>
      <p:sp>
        <p:nvSpPr>
          <p:cNvPr id="137" name="Google Shape;137;p19"/>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0"/>
          <p:cNvSpPr txBox="1"/>
          <p:nvPr>
            <p:ph type="title"/>
          </p:nvPr>
        </p:nvSpPr>
        <p:spPr>
          <a:xfrm>
            <a:off x="729450" y="920000"/>
            <a:ext cx="7688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La Terminación de la Membresía</a:t>
            </a:r>
            <a:endParaRPr/>
          </a:p>
        </p:txBody>
      </p:sp>
      <p:sp>
        <p:nvSpPr>
          <p:cNvPr id="143" name="Google Shape;143;p20"/>
          <p:cNvSpPr txBox="1"/>
          <p:nvPr>
            <p:ph idx="1" type="body"/>
          </p:nvPr>
        </p:nvSpPr>
        <p:spPr>
          <a:xfrm>
            <a:off x="847600" y="1895449"/>
            <a:ext cx="7688700" cy="459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solidFill>
                  <a:schemeClr val="accent3"/>
                </a:solidFill>
                <a:latin typeface="Arial"/>
                <a:ea typeface="Arial"/>
                <a:cs typeface="Arial"/>
                <a:sym typeface="Arial"/>
              </a:rPr>
              <a:t>Terminación Voluntaria</a:t>
            </a:r>
            <a:r>
              <a:rPr lang="en" sz="1600">
                <a:solidFill>
                  <a:schemeClr val="accent3"/>
                </a:solidFill>
                <a:latin typeface="Arial"/>
                <a:ea typeface="Arial"/>
                <a:cs typeface="Arial"/>
                <a:sym typeface="Arial"/>
              </a:rPr>
              <a:t>:</a:t>
            </a:r>
            <a:r>
              <a:rPr lang="en" sz="1600">
                <a:solidFill>
                  <a:srgbClr val="000000"/>
                </a:solidFill>
                <a:latin typeface="Arial"/>
                <a:ea typeface="Arial"/>
                <a:cs typeface="Arial"/>
                <a:sym typeface="Arial"/>
              </a:rPr>
              <a:t> Un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puede renunciar a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su membresía en la cooperativa voluntariamente después </a:t>
            </a:r>
            <a:br>
              <a:rPr lang="en" sz="1600">
                <a:solidFill>
                  <a:srgbClr val="000000"/>
                </a:solidFill>
                <a:latin typeface="Arial"/>
                <a:ea typeface="Arial"/>
                <a:cs typeface="Arial"/>
                <a:sym typeface="Arial"/>
              </a:rPr>
            </a:br>
            <a:r>
              <a:rPr lang="en" sz="1600">
                <a:solidFill>
                  <a:srgbClr val="000000"/>
                </a:solidFill>
                <a:latin typeface="Arial"/>
                <a:ea typeface="Arial"/>
                <a:cs typeface="Arial"/>
                <a:sym typeface="Arial"/>
              </a:rPr>
              <a:t>de dar una </a:t>
            </a:r>
            <a:r>
              <a:rPr lang="en" sz="1600">
                <a:solidFill>
                  <a:srgbClr val="000000"/>
                </a:solidFill>
                <a:latin typeface="Arial"/>
                <a:ea typeface="Arial"/>
                <a:cs typeface="Arial"/>
                <a:sym typeface="Arial"/>
              </a:rPr>
              <a:t>notificación</a:t>
            </a:r>
            <a:r>
              <a:rPr lang="en" sz="1600">
                <a:solidFill>
                  <a:srgbClr val="000000"/>
                </a:solidFill>
                <a:latin typeface="Arial"/>
                <a:ea typeface="Arial"/>
                <a:cs typeface="Arial"/>
                <a:sym typeface="Arial"/>
              </a:rPr>
              <a:t> escrita con al menos </a:t>
            </a:r>
            <a:r>
              <a:rPr b="1" lang="en" sz="1600">
                <a:solidFill>
                  <a:schemeClr val="accent3"/>
                </a:solidFill>
                <a:highlight>
                  <a:srgbClr val="FCE5CD"/>
                </a:highlight>
                <a:latin typeface="Arial"/>
                <a:ea typeface="Arial"/>
                <a:cs typeface="Arial"/>
                <a:sym typeface="Arial"/>
              </a:rPr>
              <a:t>______</a:t>
            </a:r>
            <a:r>
              <a:rPr b="1" lang="en" sz="1600">
                <a:solidFill>
                  <a:schemeClr val="accent3"/>
                </a:solidFill>
                <a:latin typeface="Arial"/>
                <a:ea typeface="Arial"/>
                <a:cs typeface="Arial"/>
                <a:sym typeface="Arial"/>
              </a:rPr>
              <a:t> </a:t>
            </a:r>
            <a:br>
              <a:rPr b="1" lang="en" sz="1600">
                <a:solidFill>
                  <a:schemeClr val="accent3"/>
                </a:solidFill>
                <a:latin typeface="Arial"/>
                <a:ea typeface="Arial"/>
                <a:cs typeface="Arial"/>
                <a:sym typeface="Arial"/>
              </a:rPr>
            </a:br>
            <a:r>
              <a:rPr b="1" lang="en" sz="1600">
                <a:solidFill>
                  <a:schemeClr val="accent3"/>
                </a:solidFill>
                <a:latin typeface="Arial"/>
                <a:ea typeface="Arial"/>
                <a:cs typeface="Arial"/>
                <a:sym typeface="Arial"/>
              </a:rPr>
              <a:t>días de </a:t>
            </a:r>
            <a:r>
              <a:rPr b="1" lang="en" sz="1600">
                <a:solidFill>
                  <a:schemeClr val="accent3"/>
                </a:solidFill>
                <a:latin typeface="Arial"/>
                <a:ea typeface="Arial"/>
                <a:cs typeface="Arial"/>
                <a:sym typeface="Arial"/>
              </a:rPr>
              <a:t>anticipación</a:t>
            </a:r>
            <a:r>
              <a:rPr b="1" lang="en" sz="1600">
                <a:solidFill>
                  <a:schemeClr val="accent3"/>
                </a:solidFill>
                <a:latin typeface="Arial"/>
                <a:ea typeface="Arial"/>
                <a:cs typeface="Arial"/>
                <a:sym typeface="Arial"/>
              </a:rPr>
              <a:t>.</a:t>
            </a:r>
            <a:endParaRPr sz="1600">
              <a:solidFill>
                <a:schemeClr val="accent3"/>
              </a:solidFill>
              <a:latin typeface="Arial"/>
              <a:ea typeface="Arial"/>
              <a:cs typeface="Arial"/>
              <a:sym typeface="Arial"/>
            </a:endParaRPr>
          </a:p>
          <a:p>
            <a:pPr indent="0" lvl="0" marL="0" rtl="0" algn="l">
              <a:spcBef>
                <a:spcPts val="1600"/>
              </a:spcBef>
              <a:spcAft>
                <a:spcPts val="0"/>
              </a:spcAft>
              <a:buNone/>
            </a:pPr>
            <a:r>
              <a:rPr b="1" lang="en" sz="1600">
                <a:solidFill>
                  <a:schemeClr val="accent3"/>
                </a:solidFill>
                <a:latin typeface="Arial"/>
                <a:ea typeface="Arial"/>
                <a:cs typeface="Arial"/>
                <a:sym typeface="Arial"/>
              </a:rPr>
              <a:t>Terminación Involuntaria</a:t>
            </a:r>
            <a:r>
              <a:rPr lang="en" sz="1600">
                <a:solidFill>
                  <a:srgbClr val="000000"/>
                </a:solidFill>
                <a:latin typeface="Arial"/>
                <a:ea typeface="Arial"/>
                <a:cs typeface="Arial"/>
                <a:sym typeface="Arial"/>
              </a:rPr>
              <a:t>: Un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puede ser terminado si: </a:t>
            </a:r>
            <a:endParaRPr sz="1600">
              <a:solidFill>
                <a:srgbClr val="000000"/>
              </a:solidFill>
              <a:latin typeface="Arial"/>
              <a:ea typeface="Arial"/>
              <a:cs typeface="Arial"/>
              <a:sym typeface="Arial"/>
            </a:endParaRPr>
          </a:p>
          <a:p>
            <a:pPr indent="-330200" lvl="0" marL="457200" rtl="0" algn="l">
              <a:lnSpc>
                <a:spcPct val="115000"/>
              </a:lnSpc>
              <a:spcBef>
                <a:spcPts val="1600"/>
              </a:spcBef>
              <a:spcAft>
                <a:spcPts val="0"/>
              </a:spcAft>
              <a:buClr>
                <a:srgbClr val="000000"/>
              </a:buClr>
              <a:buSzPts val="1600"/>
              <a:buFont typeface="Arial"/>
              <a:buAutoNum type="arabicPeriod"/>
            </a:pPr>
            <a:r>
              <a:rPr lang="en" sz="1600">
                <a:solidFill>
                  <a:schemeClr val="accent3"/>
                </a:solidFill>
                <a:latin typeface="Arial"/>
                <a:ea typeface="Arial"/>
                <a:cs typeface="Arial"/>
                <a:sym typeface="Arial"/>
              </a:rPr>
              <a:t>E</a:t>
            </a:r>
            <a:r>
              <a:rPr lang="en" sz="1600">
                <a:solidFill>
                  <a:schemeClr val="accent3"/>
                </a:solidFill>
                <a:latin typeface="Arial"/>
                <a:ea typeface="Arial"/>
                <a:cs typeface="Arial"/>
                <a:sym typeface="Arial"/>
              </a:rPr>
              <a:t>s expulsado</a:t>
            </a:r>
            <a:r>
              <a:rPr lang="en" sz="1600">
                <a:solidFill>
                  <a:srgbClr val="000000"/>
                </a:solidFill>
                <a:latin typeface="Arial"/>
                <a:ea typeface="Arial"/>
                <a:cs typeface="Arial"/>
                <a:sym typeface="Arial"/>
              </a:rPr>
              <a:t> con un voto de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de </a:t>
            </a:r>
            <a:r>
              <a:rPr b="1" lang="en" sz="1600">
                <a:solidFill>
                  <a:schemeClr val="accent3"/>
                </a:solidFill>
                <a:highlight>
                  <a:srgbClr val="FCE5CD"/>
                </a:highlight>
                <a:latin typeface="Arial"/>
                <a:ea typeface="Arial"/>
                <a:cs typeface="Arial"/>
                <a:sym typeface="Arial"/>
              </a:rPr>
              <a:t>____%</a:t>
            </a:r>
            <a:r>
              <a:rPr lang="en" sz="1600">
                <a:solidFill>
                  <a:srgbClr val="000000"/>
                </a:solidFill>
                <a:latin typeface="Arial"/>
                <a:ea typeface="Arial"/>
                <a:cs typeface="Arial"/>
                <a:sym typeface="Arial"/>
              </a:rPr>
              <a:t>; sin embargo, un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que haya trabajado para la cooperativa por menos de un año puede ser expulsado con un voto de los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s de</a:t>
            </a:r>
            <a:r>
              <a:rPr b="1" lang="en" sz="1600">
                <a:solidFill>
                  <a:schemeClr val="accent3"/>
                </a:solidFill>
                <a:latin typeface="Arial"/>
                <a:ea typeface="Arial"/>
                <a:cs typeface="Arial"/>
                <a:sym typeface="Arial"/>
              </a:rPr>
              <a:t> </a:t>
            </a:r>
            <a:r>
              <a:rPr b="1" lang="en" sz="1600">
                <a:solidFill>
                  <a:schemeClr val="accent3"/>
                </a:solidFill>
                <a:highlight>
                  <a:srgbClr val="FCE5CD"/>
                </a:highlight>
                <a:latin typeface="Arial"/>
                <a:ea typeface="Arial"/>
                <a:cs typeface="Arial"/>
                <a:sym typeface="Arial"/>
              </a:rPr>
              <a:t>____%</a:t>
            </a:r>
            <a:r>
              <a:rPr lang="en" sz="1600">
                <a:solidFill>
                  <a:srgbClr val="000000"/>
                </a:solidFill>
                <a:latin typeface="Arial"/>
                <a:ea typeface="Arial"/>
                <a:cs typeface="Arial"/>
                <a:sym typeface="Arial"/>
              </a:rPr>
              <a:t>.</a:t>
            </a:r>
            <a:br>
              <a:rPr lang="en" sz="1600">
                <a:solidFill>
                  <a:srgbClr val="000000"/>
                </a:solidFill>
                <a:latin typeface="Arial"/>
                <a:ea typeface="Arial"/>
                <a:cs typeface="Arial"/>
                <a:sym typeface="Arial"/>
              </a:rPr>
            </a:br>
            <a:endParaRPr sz="1600">
              <a:solidFill>
                <a:srgbClr val="000000"/>
              </a:solidFill>
              <a:latin typeface="Arial"/>
              <a:ea typeface="Arial"/>
              <a:cs typeface="Arial"/>
              <a:sym typeface="Arial"/>
            </a:endParaRPr>
          </a:p>
          <a:p>
            <a:pPr indent="-330200" lvl="0" marL="457200" rtl="0" algn="l">
              <a:lnSpc>
                <a:spcPct val="115000"/>
              </a:lnSpc>
              <a:spcBef>
                <a:spcPts val="0"/>
              </a:spcBef>
              <a:spcAft>
                <a:spcPts val="0"/>
              </a:spcAft>
              <a:buClr>
                <a:srgbClr val="000000"/>
              </a:buClr>
              <a:buSzPts val="1600"/>
              <a:buFont typeface="Arial"/>
              <a:buAutoNum type="arabicPeriod"/>
            </a:pPr>
            <a:r>
              <a:rPr lang="en" sz="1600">
                <a:solidFill>
                  <a:schemeClr val="accent3"/>
                </a:solidFill>
                <a:latin typeface="Arial"/>
                <a:ea typeface="Arial"/>
                <a:cs typeface="Arial"/>
                <a:sym typeface="Arial"/>
              </a:rPr>
              <a:t>No ha trabajado</a:t>
            </a:r>
            <a:r>
              <a:rPr lang="en" sz="1600">
                <a:solidFill>
                  <a:srgbClr val="000000"/>
                </a:solidFill>
                <a:latin typeface="Arial"/>
                <a:ea typeface="Arial"/>
                <a:cs typeface="Arial"/>
                <a:sym typeface="Arial"/>
              </a:rPr>
              <a:t> para la cooperativa por un período de </a:t>
            </a:r>
            <a:r>
              <a:rPr b="1" lang="en" sz="1600">
                <a:solidFill>
                  <a:schemeClr val="accent3"/>
                </a:solidFill>
                <a:highlight>
                  <a:srgbClr val="FCE5CD"/>
                </a:highlight>
                <a:latin typeface="Arial"/>
                <a:ea typeface="Arial"/>
                <a:cs typeface="Arial"/>
                <a:sym typeface="Arial"/>
              </a:rPr>
              <a:t>____</a:t>
            </a:r>
            <a:r>
              <a:rPr lang="en" sz="1600">
                <a:solidFill>
                  <a:srgbClr val="000000"/>
                </a:solidFill>
                <a:latin typeface="Arial"/>
                <a:ea typeface="Arial"/>
                <a:cs typeface="Arial"/>
                <a:sym typeface="Arial"/>
              </a:rPr>
              <a:t> semanas.</a:t>
            </a:r>
            <a:br>
              <a:rPr lang="en" sz="1600">
                <a:solidFill>
                  <a:srgbClr val="000000"/>
                </a:solidFill>
                <a:latin typeface="Arial"/>
                <a:ea typeface="Arial"/>
                <a:cs typeface="Arial"/>
                <a:sym typeface="Arial"/>
              </a:rPr>
            </a:br>
            <a:endParaRPr sz="1600">
              <a:solidFill>
                <a:srgbClr val="000000"/>
              </a:solidFill>
              <a:latin typeface="Arial"/>
              <a:ea typeface="Arial"/>
              <a:cs typeface="Arial"/>
              <a:sym typeface="Arial"/>
            </a:endParaRPr>
          </a:p>
          <a:p>
            <a:pPr indent="-330200" lvl="0" marL="457200" rtl="0" algn="l">
              <a:lnSpc>
                <a:spcPct val="115000"/>
              </a:lnSpc>
              <a:spcBef>
                <a:spcPts val="0"/>
              </a:spcBef>
              <a:spcAft>
                <a:spcPts val="0"/>
              </a:spcAft>
              <a:buClr>
                <a:srgbClr val="000000"/>
              </a:buClr>
              <a:buSzPts val="1600"/>
              <a:buFont typeface="Arial"/>
              <a:buAutoNum type="arabicPeriod"/>
            </a:pPr>
            <a:r>
              <a:rPr lang="en" sz="1600">
                <a:solidFill>
                  <a:srgbClr val="000000"/>
                </a:solidFill>
                <a:latin typeface="Arial"/>
                <a:ea typeface="Arial"/>
                <a:cs typeface="Arial"/>
                <a:sym typeface="Arial"/>
              </a:rPr>
              <a:t>Un profesional médico considera que el </a:t>
            </a:r>
            <a:r>
              <a:rPr lang="en" sz="1600">
                <a:solidFill>
                  <a:srgbClr val="000000"/>
                </a:solidFill>
                <a:latin typeface="Arial"/>
                <a:ea typeface="Arial"/>
                <a:cs typeface="Arial"/>
                <a:sym typeface="Arial"/>
              </a:rPr>
              <a:t>Miembro</a:t>
            </a:r>
            <a:r>
              <a:rPr lang="en" sz="1600">
                <a:solidFill>
                  <a:srgbClr val="000000"/>
                </a:solidFill>
                <a:latin typeface="Arial"/>
                <a:ea typeface="Arial"/>
                <a:cs typeface="Arial"/>
                <a:sym typeface="Arial"/>
              </a:rPr>
              <a:t> </a:t>
            </a:r>
            <a:r>
              <a:rPr lang="en" sz="1600">
                <a:solidFill>
                  <a:schemeClr val="accent3"/>
                </a:solidFill>
                <a:latin typeface="Arial"/>
                <a:ea typeface="Arial"/>
                <a:cs typeface="Arial"/>
                <a:sym typeface="Arial"/>
              </a:rPr>
              <a:t>está mentalmente incapacitado para manejar sus propios asuntos</a:t>
            </a:r>
            <a:r>
              <a:rPr lang="en" sz="1600">
                <a:solidFill>
                  <a:srgbClr val="000000"/>
                </a:solidFill>
                <a:latin typeface="Arial"/>
                <a:ea typeface="Arial"/>
                <a:cs typeface="Arial"/>
                <a:sym typeface="Arial"/>
              </a:rPr>
              <a:t>.</a:t>
            </a:r>
            <a:br>
              <a:rPr lang="en" sz="1600">
                <a:solidFill>
                  <a:srgbClr val="000000"/>
                </a:solidFill>
                <a:latin typeface="Arial"/>
                <a:ea typeface="Arial"/>
                <a:cs typeface="Arial"/>
                <a:sym typeface="Arial"/>
              </a:rPr>
            </a:br>
            <a:endParaRPr sz="1600">
              <a:solidFill>
                <a:srgbClr val="000000"/>
              </a:solidFill>
              <a:latin typeface="Arial"/>
              <a:ea typeface="Arial"/>
              <a:cs typeface="Arial"/>
              <a:sym typeface="Arial"/>
            </a:endParaRPr>
          </a:p>
          <a:p>
            <a:pPr indent="-330200" lvl="0" marL="457200" rtl="0" algn="l">
              <a:lnSpc>
                <a:spcPct val="115000"/>
              </a:lnSpc>
              <a:spcBef>
                <a:spcPts val="0"/>
              </a:spcBef>
              <a:spcAft>
                <a:spcPts val="0"/>
              </a:spcAft>
              <a:buClr>
                <a:srgbClr val="000000"/>
              </a:buClr>
              <a:buSzPts val="1600"/>
              <a:buFont typeface="Arial"/>
              <a:buAutoNum type="arabicPeriod"/>
            </a:pPr>
            <a:r>
              <a:rPr lang="en" sz="1600">
                <a:solidFill>
                  <a:schemeClr val="accent3"/>
                </a:solidFill>
                <a:latin typeface="Arial"/>
                <a:ea typeface="Arial"/>
                <a:cs typeface="Arial"/>
                <a:sym typeface="Arial"/>
              </a:rPr>
              <a:t>Han fallecido</a:t>
            </a:r>
            <a:r>
              <a:rPr lang="en" sz="1600">
                <a:solidFill>
                  <a:srgbClr val="000000"/>
                </a:solidFill>
                <a:latin typeface="Arial"/>
                <a:ea typeface="Arial"/>
                <a:cs typeface="Arial"/>
                <a:sym typeface="Arial"/>
              </a:rPr>
              <a:t>.</a:t>
            </a:r>
            <a:endParaRPr sz="1600">
              <a:solidFill>
                <a:srgbClr val="000000"/>
              </a:solidFill>
              <a:latin typeface="Arial"/>
              <a:ea typeface="Arial"/>
              <a:cs typeface="Arial"/>
              <a:sym typeface="Arial"/>
            </a:endParaRPr>
          </a:p>
        </p:txBody>
      </p:sp>
      <p:sp>
        <p:nvSpPr>
          <p:cNvPr id="144" name="Google Shape;144;p20"/>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45" name="Google Shape;145;p20"/>
          <p:cNvPicPr preferRelativeResize="0"/>
          <p:nvPr/>
        </p:nvPicPr>
        <p:blipFill>
          <a:blip r:embed="rId3">
            <a:alphaModFix/>
          </a:blip>
          <a:stretch>
            <a:fillRect/>
          </a:stretch>
        </p:blipFill>
        <p:spPr>
          <a:xfrm>
            <a:off x="6461874" y="823682"/>
            <a:ext cx="2182800" cy="2046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1"/>
          <p:cNvSpPr txBox="1"/>
          <p:nvPr>
            <p:ph type="title"/>
          </p:nvPr>
        </p:nvSpPr>
        <p:spPr>
          <a:xfrm>
            <a:off x="729450" y="920000"/>
            <a:ext cx="8270700" cy="7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t>Payments and Rights</a:t>
            </a:r>
            <a:r>
              <a:rPr lang="en" sz="2500"/>
              <a:t> upon Membership Termination</a:t>
            </a:r>
            <a:endParaRPr sz="2500"/>
          </a:p>
        </p:txBody>
      </p:sp>
      <p:sp>
        <p:nvSpPr>
          <p:cNvPr id="151" name="Google Shape;151;p21"/>
          <p:cNvSpPr txBox="1"/>
          <p:nvPr>
            <p:ph idx="1" type="body"/>
          </p:nvPr>
        </p:nvSpPr>
        <p:spPr>
          <a:xfrm>
            <a:off x="882575" y="2020650"/>
            <a:ext cx="5307600" cy="43125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Payment of Capital Account: </a:t>
            </a:r>
            <a:r>
              <a:rPr lang="en" sz="1600">
                <a:solidFill>
                  <a:srgbClr val="000000"/>
                </a:solidFill>
                <a:latin typeface="Arial"/>
                <a:ea typeface="Arial"/>
                <a:cs typeface="Arial"/>
                <a:sym typeface="Arial"/>
              </a:rPr>
              <a:t>When a Member terminates their membership, voluntarily or involuntarily, the amount in Member’s Capital Account becomes a loan from the Member to the Cooperative at </a:t>
            </a:r>
            <a:r>
              <a:rPr b="1" lang="en" sz="1600">
                <a:solidFill>
                  <a:schemeClr val="accent3"/>
                </a:solidFill>
                <a:highlight>
                  <a:srgbClr val="FCE5CD"/>
                </a:highlight>
                <a:latin typeface="Arial"/>
                <a:ea typeface="Arial"/>
                <a:cs typeface="Arial"/>
                <a:sym typeface="Arial"/>
              </a:rPr>
              <a:t>______</a:t>
            </a:r>
            <a:r>
              <a:rPr b="1" lang="en" sz="1600">
                <a:solidFill>
                  <a:schemeClr val="accent3"/>
                </a:solidFill>
                <a:latin typeface="Arial"/>
                <a:ea typeface="Arial"/>
                <a:cs typeface="Arial"/>
                <a:sym typeface="Arial"/>
              </a:rPr>
              <a:t>% </a:t>
            </a:r>
            <a:r>
              <a:rPr lang="en" sz="1600">
                <a:solidFill>
                  <a:srgbClr val="000000"/>
                </a:solidFill>
                <a:latin typeface="Arial"/>
                <a:ea typeface="Arial"/>
                <a:cs typeface="Arial"/>
                <a:sym typeface="Arial"/>
              </a:rPr>
              <a:t>interest</a:t>
            </a:r>
            <a:r>
              <a:rPr lang="en" sz="1600">
                <a:solidFill>
                  <a:srgbClr val="000000"/>
                </a:solidFill>
                <a:latin typeface="Arial"/>
                <a:ea typeface="Arial"/>
                <a:cs typeface="Arial"/>
                <a:sym typeface="Arial"/>
              </a:rPr>
              <a:t>. </a:t>
            </a:r>
            <a:r>
              <a:rPr lang="en" sz="1600">
                <a:solidFill>
                  <a:schemeClr val="accent3"/>
                </a:solidFill>
                <a:latin typeface="Arial"/>
                <a:ea typeface="Arial"/>
                <a:cs typeface="Arial"/>
                <a:sym typeface="Arial"/>
              </a:rPr>
              <a:t>The Cooperative must repay the loan within </a:t>
            </a:r>
            <a:r>
              <a:rPr b="1" lang="en" sz="1600">
                <a:solidFill>
                  <a:schemeClr val="accent3"/>
                </a:solidFill>
                <a:highlight>
                  <a:srgbClr val="FCE5CD"/>
                </a:highlight>
                <a:latin typeface="Arial"/>
                <a:ea typeface="Arial"/>
                <a:cs typeface="Arial"/>
                <a:sym typeface="Arial"/>
              </a:rPr>
              <a:t>______</a:t>
            </a:r>
            <a:r>
              <a:rPr b="1" lang="en" sz="1600">
                <a:solidFill>
                  <a:schemeClr val="accent3"/>
                </a:solidFill>
                <a:latin typeface="Arial"/>
                <a:ea typeface="Arial"/>
                <a:cs typeface="Arial"/>
                <a:sym typeface="Arial"/>
              </a:rPr>
              <a:t> </a:t>
            </a:r>
            <a:r>
              <a:rPr lang="en" sz="1600">
                <a:solidFill>
                  <a:schemeClr val="accent3"/>
                </a:solidFill>
                <a:latin typeface="Arial"/>
                <a:ea typeface="Arial"/>
                <a:cs typeface="Arial"/>
                <a:sym typeface="Arial"/>
              </a:rPr>
              <a:t>years</a:t>
            </a:r>
            <a:r>
              <a:rPr b="1" lang="en" sz="1600">
                <a:solidFill>
                  <a:schemeClr val="accent3"/>
                </a:solidFill>
                <a:latin typeface="Arial"/>
                <a:ea typeface="Arial"/>
                <a:cs typeface="Arial"/>
                <a:sym typeface="Arial"/>
              </a:rPr>
              <a:t>.</a:t>
            </a:r>
            <a:r>
              <a:rPr lang="en" sz="1600">
                <a:solidFill>
                  <a:srgbClr val="000000"/>
                </a:solidFill>
                <a:latin typeface="Arial"/>
                <a:ea typeface="Arial"/>
                <a:cs typeface="Arial"/>
                <a:sym typeface="Arial"/>
              </a:rPr>
              <a:t> </a:t>
            </a:r>
            <a:r>
              <a:rPr lang="en" sz="1600">
                <a:solidFill>
                  <a:srgbClr val="000000"/>
                </a:solidFill>
                <a:latin typeface="Arial"/>
                <a:ea typeface="Arial"/>
                <a:cs typeface="Arial"/>
                <a:sym typeface="Arial"/>
              </a:rPr>
              <a:t>If the Member dies or cannot receive the payment, then the Cooperative will pay any beneficiary designated by the Member.</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16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b="1" lang="en" sz="1600">
                <a:solidFill>
                  <a:schemeClr val="accent3"/>
                </a:solidFill>
                <a:latin typeface="Arial"/>
                <a:ea typeface="Arial"/>
                <a:cs typeface="Arial"/>
                <a:sym typeface="Arial"/>
              </a:rPr>
              <a:t>No Other Rights: </a:t>
            </a:r>
            <a:r>
              <a:rPr lang="en" sz="1600">
                <a:solidFill>
                  <a:srgbClr val="000000"/>
                </a:solidFill>
                <a:latin typeface="Arial"/>
                <a:ea typeface="Arial"/>
                <a:cs typeface="Arial"/>
                <a:sym typeface="Arial"/>
              </a:rPr>
              <a:t>The terminated Member shall have no other rights to distribution or payment from the Cooperative, nor any rights of membership. </a:t>
            </a:r>
            <a:endParaRPr sz="1600">
              <a:solidFill>
                <a:srgbClr val="000000"/>
              </a:solidFill>
              <a:latin typeface="Arial"/>
              <a:ea typeface="Arial"/>
              <a:cs typeface="Arial"/>
              <a:sym typeface="Arial"/>
            </a:endParaRPr>
          </a:p>
          <a:p>
            <a:pPr indent="0" lvl="0" marL="0" rtl="0" algn="l">
              <a:spcBef>
                <a:spcPts val="0"/>
              </a:spcBef>
              <a:spcAft>
                <a:spcPts val="1600"/>
              </a:spcAft>
              <a:buNone/>
            </a:pPr>
            <a:r>
              <a:t/>
            </a:r>
            <a:endParaRPr sz="1600"/>
          </a:p>
        </p:txBody>
      </p:sp>
      <p:sp>
        <p:nvSpPr>
          <p:cNvPr id="152" name="Google Shape;152;p21"/>
          <p:cNvSpPr txBox="1"/>
          <p:nvPr>
            <p:ph idx="12" type="sldNum"/>
          </p:nvPr>
        </p:nvSpPr>
        <p:spPr>
          <a:xfrm>
            <a:off x="8536302" y="6333134"/>
            <a:ext cx="548700" cy="5247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153" name="Google Shape;153;p21"/>
          <p:cNvPicPr preferRelativeResize="0"/>
          <p:nvPr/>
        </p:nvPicPr>
        <p:blipFill>
          <a:blip r:embed="rId3">
            <a:alphaModFix/>
          </a:blip>
          <a:stretch>
            <a:fillRect/>
          </a:stretch>
        </p:blipFill>
        <p:spPr>
          <a:xfrm flipH="1">
            <a:off x="6267998" y="2409975"/>
            <a:ext cx="2036176" cy="223605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