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5"/>
  </p:notesMasterIdLst>
  <p:handoutMasterIdLst>
    <p:handoutMasterId r:id="rId116"/>
  </p:handoutMasterIdLst>
  <p:sldIdLst>
    <p:sldId id="639" r:id="rId2"/>
    <p:sldId id="373" r:id="rId3"/>
    <p:sldId id="583" r:id="rId4"/>
    <p:sldId id="511" r:id="rId5"/>
    <p:sldId id="584" r:id="rId6"/>
    <p:sldId id="374" r:id="rId7"/>
    <p:sldId id="585" r:id="rId8"/>
    <p:sldId id="522" r:id="rId9"/>
    <p:sldId id="586" r:id="rId10"/>
    <p:sldId id="510" r:id="rId11"/>
    <p:sldId id="587" r:id="rId12"/>
    <p:sldId id="376" r:id="rId13"/>
    <p:sldId id="588" r:id="rId14"/>
    <p:sldId id="521" r:id="rId15"/>
    <p:sldId id="589" r:id="rId16"/>
    <p:sldId id="381" r:id="rId17"/>
    <p:sldId id="590" r:id="rId18"/>
    <p:sldId id="378" r:id="rId19"/>
    <p:sldId id="591" r:id="rId20"/>
    <p:sldId id="519" r:id="rId21"/>
    <p:sldId id="592" r:id="rId22"/>
    <p:sldId id="379" r:id="rId23"/>
    <p:sldId id="593" r:id="rId24"/>
    <p:sldId id="396" r:id="rId25"/>
    <p:sldId id="594" r:id="rId26"/>
    <p:sldId id="495" r:id="rId27"/>
    <p:sldId id="595" r:id="rId28"/>
    <p:sldId id="397" r:id="rId29"/>
    <p:sldId id="596" r:id="rId30"/>
    <p:sldId id="597" r:id="rId31"/>
    <p:sldId id="408" r:id="rId32"/>
    <p:sldId id="515" r:id="rId33"/>
    <p:sldId id="598" r:id="rId34"/>
    <p:sldId id="406" r:id="rId35"/>
    <p:sldId id="599" r:id="rId36"/>
    <p:sldId id="407" r:id="rId37"/>
    <p:sldId id="600" r:id="rId38"/>
    <p:sldId id="516" r:id="rId39"/>
    <p:sldId id="601" r:id="rId40"/>
    <p:sldId id="543" r:id="rId41"/>
    <p:sldId id="602" r:id="rId42"/>
    <p:sldId id="530" r:id="rId43"/>
    <p:sldId id="603" r:id="rId44"/>
    <p:sldId id="384" r:id="rId45"/>
    <p:sldId id="604" r:id="rId46"/>
    <p:sldId id="437" r:id="rId47"/>
    <p:sldId id="605" r:id="rId48"/>
    <p:sldId id="506" r:id="rId49"/>
    <p:sldId id="606" r:id="rId50"/>
    <p:sldId id="513" r:id="rId51"/>
    <p:sldId id="607" r:id="rId52"/>
    <p:sldId id="386" r:id="rId53"/>
    <p:sldId id="608" r:id="rId54"/>
    <p:sldId id="496" r:id="rId55"/>
    <p:sldId id="609" r:id="rId56"/>
    <p:sldId id="497" r:id="rId57"/>
    <p:sldId id="610" r:id="rId58"/>
    <p:sldId id="409" r:id="rId59"/>
    <p:sldId id="611" r:id="rId60"/>
    <p:sldId id="389" r:id="rId61"/>
    <p:sldId id="612" r:id="rId62"/>
    <p:sldId id="447" r:id="rId63"/>
    <p:sldId id="613" r:id="rId64"/>
    <p:sldId id="614" r:id="rId65"/>
    <p:sldId id="546" r:id="rId66"/>
    <p:sldId id="523" r:id="rId67"/>
    <p:sldId id="615" r:id="rId68"/>
    <p:sldId id="577" r:id="rId69"/>
    <p:sldId id="616" r:id="rId70"/>
    <p:sldId id="582" r:id="rId71"/>
    <p:sldId id="617" r:id="rId72"/>
    <p:sldId id="568" r:id="rId73"/>
    <p:sldId id="618" r:id="rId74"/>
    <p:sldId id="547" r:id="rId75"/>
    <p:sldId id="619" r:id="rId76"/>
    <p:sldId id="548" r:id="rId77"/>
    <p:sldId id="620" r:id="rId78"/>
    <p:sldId id="575" r:id="rId79"/>
    <p:sldId id="621" r:id="rId80"/>
    <p:sldId id="576" r:id="rId81"/>
    <p:sldId id="622" r:id="rId82"/>
    <p:sldId id="581" r:id="rId83"/>
    <p:sldId id="623" r:id="rId84"/>
    <p:sldId id="580" r:id="rId85"/>
    <p:sldId id="624" r:id="rId86"/>
    <p:sldId id="573" r:id="rId87"/>
    <p:sldId id="625" r:id="rId88"/>
    <p:sldId id="552" r:id="rId89"/>
    <p:sldId id="626" r:id="rId90"/>
    <p:sldId id="553" r:id="rId91"/>
    <p:sldId id="627" r:id="rId92"/>
    <p:sldId id="554" r:id="rId93"/>
    <p:sldId id="628" r:id="rId94"/>
    <p:sldId id="569" r:id="rId95"/>
    <p:sldId id="629" r:id="rId96"/>
    <p:sldId id="567" r:id="rId97"/>
    <p:sldId id="630" r:id="rId98"/>
    <p:sldId id="572" r:id="rId99"/>
    <p:sldId id="631" r:id="rId100"/>
    <p:sldId id="555" r:id="rId101"/>
    <p:sldId id="632" r:id="rId102"/>
    <p:sldId id="563" r:id="rId103"/>
    <p:sldId id="633" r:id="rId104"/>
    <p:sldId id="556" r:id="rId105"/>
    <p:sldId id="634" r:id="rId106"/>
    <p:sldId id="557" r:id="rId107"/>
    <p:sldId id="635" r:id="rId108"/>
    <p:sldId id="558" r:id="rId109"/>
    <p:sldId id="636" r:id="rId110"/>
    <p:sldId id="559" r:id="rId111"/>
    <p:sldId id="637" r:id="rId112"/>
    <p:sldId id="560" r:id="rId113"/>
    <p:sldId id="638" r:id="rId114"/>
  </p:sldIdLst>
  <p:sldSz cx="9144000" cy="6858000" type="screen4x3"/>
  <p:notesSz cx="7010400" cy="9296400"/>
  <p:custDataLst>
    <p:tags r:id="rId117"/>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Stephens"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BCB"/>
    <a:srgbClr val="D3E8C6"/>
    <a:srgbClr val="FF6D6D"/>
    <a:srgbClr val="D2985E"/>
    <a:srgbClr val="CC0000"/>
    <a:srgbClr val="FF4F4F"/>
    <a:srgbClr val="E2AC00"/>
    <a:srgbClr val="DC5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810" y="78"/>
      </p:cViewPr>
      <p:guideLst>
        <p:guide orient="horz" pos="2160"/>
        <p:guide pos="2880"/>
      </p:guideLst>
    </p:cSldViewPr>
  </p:slideViewPr>
  <p:outlineViewPr>
    <p:cViewPr>
      <p:scale>
        <a:sx n="33" d="100"/>
        <a:sy n="33" d="100"/>
      </p:scale>
      <p:origin x="0" y="15312"/>
    </p:cViewPr>
  </p:outlineViewPr>
  <p:notesTextViewPr>
    <p:cViewPr>
      <p:scale>
        <a:sx n="1" d="1"/>
        <a:sy n="1" d="1"/>
      </p:scale>
      <p:origin x="0" y="0"/>
    </p:cViewPr>
  </p:notesTextViewPr>
  <p:sorterViewPr>
    <p:cViewPr>
      <p:scale>
        <a:sx n="100" d="100"/>
        <a:sy n="100" d="100"/>
      </p:scale>
      <p:origin x="0" y="-186"/>
    </p:cViewPr>
  </p:sorterViewPr>
  <p:notesViewPr>
    <p:cSldViewPr snapToGrid="0">
      <p:cViewPr varScale="1">
        <p:scale>
          <a:sx n="64" d="100"/>
          <a:sy n="64" d="100"/>
        </p:scale>
        <p:origin x="320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gs" Target="tags/tag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image" Target="../media/image67.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image" Target="../media/image67.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73.png"/></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73.png"/></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73.png"/><Relationship Id="rId4" Type="http://schemas.openxmlformats.org/officeDocument/2006/relationships/image" Target="../media/image9.png"/></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73.png"/><Relationship Id="rId4" Type="http://schemas.openxmlformats.org/officeDocument/2006/relationships/image" Target="../media/image9.png"/></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0.png"/><Relationship Id="rId1" Type="http://schemas.openxmlformats.org/officeDocument/2006/relationships/image" Target="../media/image7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0.png"/><Relationship Id="rId1" Type="http://schemas.openxmlformats.org/officeDocument/2006/relationships/image" Target="../media/image73.png"/></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0.png"/><Relationship Id="rId1" Type="http://schemas.openxmlformats.org/officeDocument/2006/relationships/image" Target="../media/image73.png"/></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0.png"/><Relationship Id="rId1" Type="http://schemas.openxmlformats.org/officeDocument/2006/relationships/image" Target="../media/image73.png"/></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0.png"/><Relationship Id="rId1" Type="http://schemas.openxmlformats.org/officeDocument/2006/relationships/image" Target="../media/image73.png"/></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0.png"/><Relationship Id="rId1" Type="http://schemas.openxmlformats.org/officeDocument/2006/relationships/image" Target="../media/image73.png"/></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image" Target="../media/image73.png"/><Relationship Id="rId5" Type="http://schemas.openxmlformats.org/officeDocument/2006/relationships/image" Target="../media/image90.png"/><Relationship Id="rId4" Type="http://schemas.openxmlformats.org/officeDocument/2006/relationships/image" Target="../media/image96.png"/></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image" Target="../media/image73.png"/><Relationship Id="rId5" Type="http://schemas.openxmlformats.org/officeDocument/2006/relationships/image" Target="../media/image90.png"/><Relationship Id="rId4" Type="http://schemas.openxmlformats.org/officeDocument/2006/relationships/image" Target="../media/image96.png"/></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image" Target="../media/image89.png"/></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image" Target="../media/image89.png"/></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3.png"/><Relationship Id="rId1" Type="http://schemas.openxmlformats.org/officeDocument/2006/relationships/image" Target="../media/image102.png"/><Relationship Id="rId4" Type="http://schemas.openxmlformats.org/officeDocument/2006/relationships/image" Target="../media/image10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3.png"/><Relationship Id="rId1" Type="http://schemas.openxmlformats.org/officeDocument/2006/relationships/image" Target="../media/image102.png"/><Relationship Id="rId4" Type="http://schemas.openxmlformats.org/officeDocument/2006/relationships/image" Target="../media/image104.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109.png"/></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109.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0.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88139" tIns="44070" rIns="88139" bIns="44070" rtlCol="0"/>
          <a:lstStyle>
            <a:lvl1pPr algn="l">
              <a:defRPr sz="1200">
                <a:latin typeface="Calibri" panose="020F0502020204030204" pitchFamily="34" charset="0"/>
                <a:ea typeface="MS PGothic" panose="020B0600070205080204" pitchFamily="34"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88139" tIns="44070" rIns="88139" bIns="44070" numCol="1" anchor="t" anchorCtr="0" compatLnSpc="1">
            <a:prstTxWarp prst="textNoShape">
              <a:avLst/>
            </a:prstTxWarp>
          </a:bodyPr>
          <a:lstStyle>
            <a:lvl1pPr algn="r">
              <a:defRPr sz="1200"/>
            </a:lvl1pPr>
          </a:lstStyle>
          <a:p>
            <a:fld id="{45C6C266-D34C-411F-A6A6-2DA42AB11850}" type="datetimeFigureOut">
              <a:rPr lang="en-US" altLang="en-US"/>
              <a:pPr/>
              <a:t>9/9/2016</a:t>
            </a:fld>
            <a:endParaRPr lang="en-US" altLang="en-US"/>
          </a:p>
        </p:txBody>
      </p:sp>
      <p:sp>
        <p:nvSpPr>
          <p:cNvPr id="4" name="Footer Placeholder 3"/>
          <p:cNvSpPr>
            <a:spLocks noGrp="1"/>
          </p:cNvSpPr>
          <p:nvPr>
            <p:ph type="ftr" sz="quarter" idx="2"/>
          </p:nvPr>
        </p:nvSpPr>
        <p:spPr>
          <a:xfrm>
            <a:off x="0" y="8831263"/>
            <a:ext cx="3038475" cy="465137"/>
          </a:xfrm>
          <a:prstGeom prst="rect">
            <a:avLst/>
          </a:prstGeom>
        </p:spPr>
        <p:txBody>
          <a:bodyPr vert="horz" lIns="88139" tIns="44070" rIns="88139" bIns="44070" rtlCol="0" anchor="b"/>
          <a:lstStyle>
            <a:lvl1pPr algn="l">
              <a:defRPr sz="1200">
                <a:latin typeface="Calibri" panose="020F0502020204030204" pitchFamily="34" charset="0"/>
                <a:ea typeface="MS PGothic" panose="020B0600070205080204"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5137"/>
          </a:xfrm>
          <a:prstGeom prst="rect">
            <a:avLst/>
          </a:prstGeom>
        </p:spPr>
        <p:txBody>
          <a:bodyPr vert="horz" wrap="square" lIns="88139" tIns="44070" rIns="88139" bIns="44070" numCol="1" anchor="b" anchorCtr="0" compatLnSpc="1">
            <a:prstTxWarp prst="textNoShape">
              <a:avLst/>
            </a:prstTxWarp>
          </a:bodyPr>
          <a:lstStyle>
            <a:lvl1pPr algn="r">
              <a:defRPr sz="1200"/>
            </a:lvl1pPr>
          </a:lstStyle>
          <a:p>
            <a:fld id="{C9D5754D-B681-444A-BE59-E18D3634E5AC}" type="slidenum">
              <a:rPr lang="en-US" altLang="en-US"/>
              <a:pPr/>
              <a:t>‹#›</a:t>
            </a:fld>
            <a:endParaRPr lang="en-US" altLang="en-US"/>
          </a:p>
        </p:txBody>
      </p:sp>
    </p:spTree>
    <p:extLst>
      <p:ext uri="{BB962C8B-B14F-4D97-AF65-F5344CB8AC3E}">
        <p14:creationId xmlns:p14="http://schemas.microsoft.com/office/powerpoint/2010/main" val="2382563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2" tIns="46586" rIns="93172" bIns="46586"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2" tIns="46586" rIns="93172" bIns="46586" numCol="1" anchor="t" anchorCtr="0" compatLnSpc="1">
            <a:prstTxWarp prst="textNoShape">
              <a:avLst/>
            </a:prstTxWarp>
          </a:bodyPr>
          <a:lstStyle>
            <a:lvl1pPr algn="r" eaLnBrk="1" hangingPunct="1">
              <a:defRPr sz="1300"/>
            </a:lvl1pPr>
          </a:lstStyle>
          <a:p>
            <a:fld id="{901D4AD7-5E85-40FE-93C0-9324543A73C1}" type="datetimeFigureOut">
              <a:rPr lang="en-US" altLang="en-US"/>
              <a:pPr/>
              <a:t>9/9/2016</a:t>
            </a:fld>
            <a:endParaRPr lang="en-US" alt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pPr lvl="0"/>
            <a:endParaRPr lang="en-US" noProof="0" smtClean="0"/>
          </a:p>
        </p:txBody>
      </p:sp>
      <p:sp>
        <p:nvSpPr>
          <p:cNvPr id="5" name="Notes Placeholder 4"/>
          <p:cNvSpPr>
            <a:spLocks noGrp="1"/>
          </p:cNvSpPr>
          <p:nvPr>
            <p:ph type="body" sz="quarter" idx="3"/>
          </p:nvPr>
        </p:nvSpPr>
        <p:spPr>
          <a:xfrm>
            <a:off x="701675" y="4475163"/>
            <a:ext cx="5607050" cy="3659187"/>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5137"/>
          </a:xfrm>
          <a:prstGeom prst="rect">
            <a:avLst/>
          </a:prstGeom>
        </p:spPr>
        <p:txBody>
          <a:bodyPr vert="horz" lIns="93172" tIns="46586" rIns="93172" bIns="46586"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5137"/>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a:lvl1pPr>
          </a:lstStyle>
          <a:p>
            <a:fld id="{75D4A77C-4295-457B-9812-4B1248A44F26}" type="slidenum">
              <a:rPr lang="en-US" altLang="en-US"/>
              <a:pPr/>
              <a:t>‹#›</a:t>
            </a:fld>
            <a:endParaRPr lang="en-US" altLang="en-US"/>
          </a:p>
        </p:txBody>
      </p:sp>
    </p:spTree>
    <p:extLst>
      <p:ext uri="{BB962C8B-B14F-4D97-AF65-F5344CB8AC3E}">
        <p14:creationId xmlns:p14="http://schemas.microsoft.com/office/powerpoint/2010/main" val="4113144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020F0B0-6EDE-4B84-9AEF-F1938620414B}" type="slidenum">
              <a:rPr lang="en-US" altLang="en-US" sz="1300"/>
              <a:pPr/>
              <a:t>2</a:t>
            </a:fld>
            <a:endParaRPr lang="en-US" altLang="en-US" sz="1300"/>
          </a:p>
        </p:txBody>
      </p:sp>
    </p:spTree>
    <p:extLst>
      <p:ext uri="{BB962C8B-B14F-4D97-AF65-F5344CB8AC3E}">
        <p14:creationId xmlns:p14="http://schemas.microsoft.com/office/powerpoint/2010/main" val="2981248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79D2844-829E-4227-87FC-AB702469D33E}" type="slidenum">
              <a:rPr lang="en-US" altLang="en-US" sz="1300"/>
              <a:pPr/>
              <a:t>12</a:t>
            </a:fld>
            <a:endParaRPr lang="en-US" altLang="en-US" sz="1300"/>
          </a:p>
        </p:txBody>
      </p:sp>
    </p:spTree>
    <p:extLst>
      <p:ext uri="{BB962C8B-B14F-4D97-AF65-F5344CB8AC3E}">
        <p14:creationId xmlns:p14="http://schemas.microsoft.com/office/powerpoint/2010/main" val="26220016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0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B68CD5D-5CA4-4FBC-99B3-11B63EFE955A}" type="slidenum">
              <a:rPr lang="en-US" altLang="en-US" sz="1300"/>
              <a:pPr/>
              <a:t>110</a:t>
            </a:fld>
            <a:endParaRPr lang="en-US" altLang="en-US" sz="1300"/>
          </a:p>
        </p:txBody>
      </p:sp>
    </p:spTree>
    <p:extLst>
      <p:ext uri="{BB962C8B-B14F-4D97-AF65-F5344CB8AC3E}">
        <p14:creationId xmlns:p14="http://schemas.microsoft.com/office/powerpoint/2010/main" val="11501816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3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BF90EB5-45B3-48DC-88A7-1CB0DF488A53}" type="slidenum">
              <a:rPr lang="en-US" altLang="en-US" sz="1300"/>
              <a:pPr/>
              <a:t>112</a:t>
            </a:fld>
            <a:endParaRPr lang="en-US" altLang="en-US" sz="1300"/>
          </a:p>
        </p:txBody>
      </p:sp>
    </p:spTree>
    <p:extLst>
      <p:ext uri="{BB962C8B-B14F-4D97-AF65-F5344CB8AC3E}">
        <p14:creationId xmlns:p14="http://schemas.microsoft.com/office/powerpoint/2010/main" val="194099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31F1EEB-5026-47B2-9E83-70DA0E0AEA94}" type="slidenum">
              <a:rPr lang="en-US" altLang="en-US" sz="1300"/>
              <a:pPr/>
              <a:t>113</a:t>
            </a:fld>
            <a:endParaRPr lang="en-US" altLang="en-US" sz="1300"/>
          </a:p>
        </p:txBody>
      </p:sp>
    </p:spTree>
    <p:extLst>
      <p:ext uri="{BB962C8B-B14F-4D97-AF65-F5344CB8AC3E}">
        <p14:creationId xmlns:p14="http://schemas.microsoft.com/office/powerpoint/2010/main" val="133239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5EDB623-2C49-4952-A065-DD6742BBD492}" type="slidenum">
              <a:rPr lang="en-US" altLang="en-US" sz="1300"/>
              <a:pPr/>
              <a:t>13</a:t>
            </a:fld>
            <a:endParaRPr lang="en-US" altLang="en-US" sz="1300"/>
          </a:p>
        </p:txBody>
      </p:sp>
    </p:spTree>
    <p:extLst>
      <p:ext uri="{BB962C8B-B14F-4D97-AF65-F5344CB8AC3E}">
        <p14:creationId xmlns:p14="http://schemas.microsoft.com/office/powerpoint/2010/main" val="288374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A3D6602-D099-4C85-B6CD-2E7749C11195}" type="slidenum">
              <a:rPr lang="en-US" altLang="en-US" sz="1300"/>
              <a:pPr/>
              <a:t>14</a:t>
            </a:fld>
            <a:endParaRPr lang="en-US" altLang="en-US" sz="1300"/>
          </a:p>
        </p:txBody>
      </p:sp>
    </p:spTree>
    <p:extLst>
      <p:ext uri="{BB962C8B-B14F-4D97-AF65-F5344CB8AC3E}">
        <p14:creationId xmlns:p14="http://schemas.microsoft.com/office/powerpoint/2010/main" val="40936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CD57BDA-8203-477C-BE03-C40EA92D8934}" type="slidenum">
              <a:rPr lang="en-US" altLang="en-US" sz="1300"/>
              <a:pPr/>
              <a:t>15</a:t>
            </a:fld>
            <a:endParaRPr lang="en-US" altLang="en-US" sz="1300"/>
          </a:p>
        </p:txBody>
      </p:sp>
    </p:spTree>
    <p:extLst>
      <p:ext uri="{BB962C8B-B14F-4D97-AF65-F5344CB8AC3E}">
        <p14:creationId xmlns:p14="http://schemas.microsoft.com/office/powerpoint/2010/main" val="226285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1605BF3-AE83-4ABC-B8B4-E548C232998A}" type="slidenum">
              <a:rPr lang="en-US" altLang="en-US" sz="1300"/>
              <a:pPr/>
              <a:t>16</a:t>
            </a:fld>
            <a:endParaRPr lang="en-US" altLang="en-US" sz="1300"/>
          </a:p>
        </p:txBody>
      </p:sp>
    </p:spTree>
    <p:extLst>
      <p:ext uri="{BB962C8B-B14F-4D97-AF65-F5344CB8AC3E}">
        <p14:creationId xmlns:p14="http://schemas.microsoft.com/office/powerpoint/2010/main" val="1599647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8707247-6450-4BB1-8CD9-42CC498B5157}" type="slidenum">
              <a:rPr lang="en-US" altLang="en-US" sz="1300"/>
              <a:pPr/>
              <a:t>17</a:t>
            </a:fld>
            <a:endParaRPr lang="en-US" altLang="en-US" sz="1300"/>
          </a:p>
        </p:txBody>
      </p:sp>
    </p:spTree>
    <p:extLst>
      <p:ext uri="{BB962C8B-B14F-4D97-AF65-F5344CB8AC3E}">
        <p14:creationId xmlns:p14="http://schemas.microsoft.com/office/powerpoint/2010/main" val="4280637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A6D663D-1ED5-4A34-95E3-B5FB8FA40B78}" type="slidenum">
              <a:rPr lang="en-US" altLang="en-US" sz="1300"/>
              <a:pPr/>
              <a:t>18</a:t>
            </a:fld>
            <a:endParaRPr lang="en-US" altLang="en-US" sz="1300"/>
          </a:p>
        </p:txBody>
      </p:sp>
    </p:spTree>
    <p:extLst>
      <p:ext uri="{BB962C8B-B14F-4D97-AF65-F5344CB8AC3E}">
        <p14:creationId xmlns:p14="http://schemas.microsoft.com/office/powerpoint/2010/main" val="124710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141736E-44D3-4FEA-8880-D6EDC689FC54}" type="slidenum">
              <a:rPr lang="en-US" altLang="en-US" sz="1300"/>
              <a:pPr/>
              <a:t>19</a:t>
            </a:fld>
            <a:endParaRPr lang="en-US" altLang="en-US" sz="1300"/>
          </a:p>
        </p:txBody>
      </p:sp>
    </p:spTree>
    <p:extLst>
      <p:ext uri="{BB962C8B-B14F-4D97-AF65-F5344CB8AC3E}">
        <p14:creationId xmlns:p14="http://schemas.microsoft.com/office/powerpoint/2010/main" val="670910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5AAAAD9-363D-4017-944B-BE53FD0ED94D}" type="slidenum">
              <a:rPr lang="en-US" altLang="en-US" sz="1300"/>
              <a:pPr/>
              <a:t>20</a:t>
            </a:fld>
            <a:endParaRPr lang="en-US" altLang="en-US" sz="1300"/>
          </a:p>
        </p:txBody>
      </p:sp>
    </p:spTree>
    <p:extLst>
      <p:ext uri="{BB962C8B-B14F-4D97-AF65-F5344CB8AC3E}">
        <p14:creationId xmlns:p14="http://schemas.microsoft.com/office/powerpoint/2010/main" val="675181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E84FE2C-A4C3-419A-859E-59F602AAEC8B}" type="slidenum">
              <a:rPr lang="en-US" altLang="en-US" sz="1300"/>
              <a:pPr/>
              <a:t>21</a:t>
            </a:fld>
            <a:endParaRPr lang="en-US" altLang="en-US" sz="1300"/>
          </a:p>
        </p:txBody>
      </p:sp>
    </p:spTree>
    <p:extLst>
      <p:ext uri="{BB962C8B-B14F-4D97-AF65-F5344CB8AC3E}">
        <p14:creationId xmlns:p14="http://schemas.microsoft.com/office/powerpoint/2010/main" val="173887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4DB7DD3-6EF9-467A-9EF3-1F6AD4949553}" type="slidenum">
              <a:rPr lang="en-US" altLang="en-US" sz="1300"/>
              <a:pPr/>
              <a:t>3</a:t>
            </a:fld>
            <a:endParaRPr lang="en-US" altLang="en-US" sz="1300"/>
          </a:p>
        </p:txBody>
      </p:sp>
    </p:spTree>
    <p:extLst>
      <p:ext uri="{BB962C8B-B14F-4D97-AF65-F5344CB8AC3E}">
        <p14:creationId xmlns:p14="http://schemas.microsoft.com/office/powerpoint/2010/main" val="1114976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5924A0D-7E66-4762-8331-53CC263F731C}" type="slidenum">
              <a:rPr lang="en-US" altLang="en-US" sz="1300"/>
              <a:pPr/>
              <a:t>22</a:t>
            </a:fld>
            <a:endParaRPr lang="en-US" altLang="en-US" sz="1300"/>
          </a:p>
        </p:txBody>
      </p:sp>
    </p:spTree>
    <p:extLst>
      <p:ext uri="{BB962C8B-B14F-4D97-AF65-F5344CB8AC3E}">
        <p14:creationId xmlns:p14="http://schemas.microsoft.com/office/powerpoint/2010/main" val="2757354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C37C574-2B16-43B2-B5AE-DAF10D9591AC}" type="slidenum">
              <a:rPr lang="en-US" altLang="en-US" sz="1300"/>
              <a:pPr/>
              <a:t>23</a:t>
            </a:fld>
            <a:endParaRPr lang="en-US" altLang="en-US" sz="1300"/>
          </a:p>
        </p:txBody>
      </p:sp>
    </p:spTree>
    <p:extLst>
      <p:ext uri="{BB962C8B-B14F-4D97-AF65-F5344CB8AC3E}">
        <p14:creationId xmlns:p14="http://schemas.microsoft.com/office/powerpoint/2010/main" val="2093537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BC11C2F-64FD-4744-A2E6-75FFF9BC9A4E}" type="slidenum">
              <a:rPr lang="en-US" altLang="en-US" sz="1300"/>
              <a:pPr/>
              <a:t>24</a:t>
            </a:fld>
            <a:endParaRPr lang="en-US" altLang="en-US" sz="1300"/>
          </a:p>
        </p:txBody>
      </p:sp>
    </p:spTree>
    <p:extLst>
      <p:ext uri="{BB962C8B-B14F-4D97-AF65-F5344CB8AC3E}">
        <p14:creationId xmlns:p14="http://schemas.microsoft.com/office/powerpoint/2010/main" val="3869124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3C4216C-B611-4EB4-9FDC-BE9637A66B0E}" type="slidenum">
              <a:rPr lang="en-US" altLang="en-US" sz="1300"/>
              <a:pPr/>
              <a:t>25</a:t>
            </a:fld>
            <a:endParaRPr lang="en-US" altLang="en-US" sz="1300"/>
          </a:p>
        </p:txBody>
      </p:sp>
    </p:spTree>
    <p:extLst>
      <p:ext uri="{BB962C8B-B14F-4D97-AF65-F5344CB8AC3E}">
        <p14:creationId xmlns:p14="http://schemas.microsoft.com/office/powerpoint/2010/main" val="1300110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26F8A5F-1FE3-4132-969B-1DD603918FA6}" type="slidenum">
              <a:rPr lang="en-US" altLang="en-US" sz="1300"/>
              <a:pPr/>
              <a:t>26</a:t>
            </a:fld>
            <a:endParaRPr lang="en-US" altLang="en-US" sz="1300"/>
          </a:p>
        </p:txBody>
      </p:sp>
    </p:spTree>
    <p:extLst>
      <p:ext uri="{BB962C8B-B14F-4D97-AF65-F5344CB8AC3E}">
        <p14:creationId xmlns:p14="http://schemas.microsoft.com/office/powerpoint/2010/main" val="3186115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590637E-32B6-4343-B8AD-A37041D86BD7}" type="slidenum">
              <a:rPr lang="en-US" altLang="en-US" sz="1300"/>
              <a:pPr/>
              <a:t>27</a:t>
            </a:fld>
            <a:endParaRPr lang="en-US" altLang="en-US" sz="1300"/>
          </a:p>
        </p:txBody>
      </p:sp>
    </p:spTree>
    <p:extLst>
      <p:ext uri="{BB962C8B-B14F-4D97-AF65-F5344CB8AC3E}">
        <p14:creationId xmlns:p14="http://schemas.microsoft.com/office/powerpoint/2010/main" val="3576697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770345E-66F8-4E0E-82D1-2C1A44FF80C1}" type="slidenum">
              <a:rPr lang="en-US" altLang="en-US" sz="1300"/>
              <a:pPr/>
              <a:t>28</a:t>
            </a:fld>
            <a:endParaRPr lang="en-US" altLang="en-US" sz="1300"/>
          </a:p>
        </p:txBody>
      </p:sp>
    </p:spTree>
    <p:extLst>
      <p:ext uri="{BB962C8B-B14F-4D97-AF65-F5344CB8AC3E}">
        <p14:creationId xmlns:p14="http://schemas.microsoft.com/office/powerpoint/2010/main" val="979538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03B0B16-0D35-4ED1-89BE-CDD145BF3F89}" type="slidenum">
              <a:rPr lang="en-US" altLang="en-US" sz="1300"/>
              <a:pPr/>
              <a:t>29</a:t>
            </a:fld>
            <a:endParaRPr lang="en-US" altLang="en-US" sz="1300"/>
          </a:p>
        </p:txBody>
      </p:sp>
    </p:spTree>
    <p:extLst>
      <p:ext uri="{BB962C8B-B14F-4D97-AF65-F5344CB8AC3E}">
        <p14:creationId xmlns:p14="http://schemas.microsoft.com/office/powerpoint/2010/main" val="313134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E26BE73-ACFE-4131-9869-176C19A6C2EF}" type="slidenum">
              <a:rPr lang="en-US" altLang="en-US" sz="1300"/>
              <a:pPr/>
              <a:t>31</a:t>
            </a:fld>
            <a:endParaRPr lang="en-US" altLang="en-US" sz="1300"/>
          </a:p>
        </p:txBody>
      </p:sp>
    </p:spTree>
    <p:extLst>
      <p:ext uri="{BB962C8B-B14F-4D97-AF65-F5344CB8AC3E}">
        <p14:creationId xmlns:p14="http://schemas.microsoft.com/office/powerpoint/2010/main" val="1141181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3A042BB-AB21-4886-9C0E-487AEBF4235F}" type="slidenum">
              <a:rPr lang="en-US" altLang="en-US" sz="1300"/>
              <a:pPr/>
              <a:t>32</a:t>
            </a:fld>
            <a:endParaRPr lang="en-US" altLang="en-US" sz="1300"/>
          </a:p>
        </p:txBody>
      </p:sp>
    </p:spTree>
    <p:extLst>
      <p:ext uri="{BB962C8B-B14F-4D97-AF65-F5344CB8AC3E}">
        <p14:creationId xmlns:p14="http://schemas.microsoft.com/office/powerpoint/2010/main" val="30871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43FFE02-E06D-4545-B057-0071C3825D02}" type="slidenum">
              <a:rPr lang="en-US" altLang="en-US" sz="1300"/>
              <a:pPr/>
              <a:t>4</a:t>
            </a:fld>
            <a:endParaRPr lang="en-US" altLang="en-US" sz="1300"/>
          </a:p>
        </p:txBody>
      </p:sp>
    </p:spTree>
    <p:extLst>
      <p:ext uri="{BB962C8B-B14F-4D97-AF65-F5344CB8AC3E}">
        <p14:creationId xmlns:p14="http://schemas.microsoft.com/office/powerpoint/2010/main" val="848152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473280B-90B3-44AC-A4C7-DD6991694787}" type="slidenum">
              <a:rPr lang="en-US" altLang="en-US" sz="1300"/>
              <a:pPr/>
              <a:t>33</a:t>
            </a:fld>
            <a:endParaRPr lang="en-US" altLang="en-US" sz="1300"/>
          </a:p>
        </p:txBody>
      </p:sp>
    </p:spTree>
    <p:extLst>
      <p:ext uri="{BB962C8B-B14F-4D97-AF65-F5344CB8AC3E}">
        <p14:creationId xmlns:p14="http://schemas.microsoft.com/office/powerpoint/2010/main" val="2614351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endParaRPr lang="en-US" altLang="en-US" smtClean="0"/>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A1FCE53-5F95-46F6-B62C-ED6F7CFDB3BF}" type="slidenum">
              <a:rPr lang="en-US" altLang="en-US" sz="1300"/>
              <a:pPr/>
              <a:t>34</a:t>
            </a:fld>
            <a:endParaRPr lang="en-US" altLang="en-US" sz="1300"/>
          </a:p>
        </p:txBody>
      </p:sp>
    </p:spTree>
    <p:extLst>
      <p:ext uri="{BB962C8B-B14F-4D97-AF65-F5344CB8AC3E}">
        <p14:creationId xmlns:p14="http://schemas.microsoft.com/office/powerpoint/2010/main" val="3392138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16AAA58-F20E-470D-B3D0-B2D13CC342B7}" type="slidenum">
              <a:rPr lang="en-US" altLang="en-US" sz="1300"/>
              <a:pPr/>
              <a:t>35</a:t>
            </a:fld>
            <a:endParaRPr lang="en-US" altLang="en-US" sz="1300"/>
          </a:p>
        </p:txBody>
      </p:sp>
    </p:spTree>
    <p:extLst>
      <p:ext uri="{BB962C8B-B14F-4D97-AF65-F5344CB8AC3E}">
        <p14:creationId xmlns:p14="http://schemas.microsoft.com/office/powerpoint/2010/main" val="1208902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endParaRPr lang="en-US" altLang="en-US" smtClean="0"/>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B29C9E1-D4B4-4351-8B3E-0AC5A46BDC70}" type="slidenum">
              <a:rPr lang="en-US" altLang="en-US" sz="1300"/>
              <a:pPr/>
              <a:t>36</a:t>
            </a:fld>
            <a:endParaRPr lang="en-US" altLang="en-US" sz="1300"/>
          </a:p>
        </p:txBody>
      </p:sp>
    </p:spTree>
    <p:extLst>
      <p:ext uri="{BB962C8B-B14F-4D97-AF65-F5344CB8AC3E}">
        <p14:creationId xmlns:p14="http://schemas.microsoft.com/office/powerpoint/2010/main" val="1608711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FDFD38E-D4F2-4F37-BB04-A4D730C2B65C}" type="slidenum">
              <a:rPr lang="en-US" altLang="en-US" sz="1300"/>
              <a:pPr/>
              <a:t>37</a:t>
            </a:fld>
            <a:endParaRPr lang="en-US" altLang="en-US" sz="1300"/>
          </a:p>
        </p:txBody>
      </p:sp>
    </p:spTree>
    <p:extLst>
      <p:ext uri="{BB962C8B-B14F-4D97-AF65-F5344CB8AC3E}">
        <p14:creationId xmlns:p14="http://schemas.microsoft.com/office/powerpoint/2010/main" val="1906264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83B4B38-C093-456A-B891-45649A951CEA}" type="slidenum">
              <a:rPr lang="en-US" altLang="en-US" sz="1300"/>
              <a:pPr/>
              <a:t>38</a:t>
            </a:fld>
            <a:endParaRPr lang="en-US" altLang="en-US" sz="1300"/>
          </a:p>
        </p:txBody>
      </p:sp>
    </p:spTree>
    <p:extLst>
      <p:ext uri="{BB962C8B-B14F-4D97-AF65-F5344CB8AC3E}">
        <p14:creationId xmlns:p14="http://schemas.microsoft.com/office/powerpoint/2010/main" val="1183150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B2717D1-AD55-4FA5-8AC9-6049A6F85772}" type="slidenum">
              <a:rPr lang="en-US" altLang="en-US" sz="1300"/>
              <a:pPr/>
              <a:t>39</a:t>
            </a:fld>
            <a:endParaRPr lang="en-US" altLang="en-US" sz="1300"/>
          </a:p>
        </p:txBody>
      </p:sp>
    </p:spTree>
    <p:extLst>
      <p:ext uri="{BB962C8B-B14F-4D97-AF65-F5344CB8AC3E}">
        <p14:creationId xmlns:p14="http://schemas.microsoft.com/office/powerpoint/2010/main" val="788504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413B2EB-A742-43F9-8491-83A87E49A787}" type="slidenum">
              <a:rPr lang="en-US" altLang="en-US" sz="1300"/>
              <a:pPr/>
              <a:t>41</a:t>
            </a:fld>
            <a:endParaRPr lang="en-US" altLang="en-US" sz="1300"/>
          </a:p>
        </p:txBody>
      </p:sp>
    </p:spTree>
    <p:extLst>
      <p:ext uri="{BB962C8B-B14F-4D97-AF65-F5344CB8AC3E}">
        <p14:creationId xmlns:p14="http://schemas.microsoft.com/office/powerpoint/2010/main" val="3094247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26FDF9C-9B17-4294-BE96-632B88A938DB}" type="slidenum">
              <a:rPr lang="en-US" altLang="en-US" sz="1300"/>
              <a:pPr/>
              <a:t>42</a:t>
            </a:fld>
            <a:endParaRPr lang="en-US" altLang="en-US" sz="1300"/>
          </a:p>
        </p:txBody>
      </p:sp>
    </p:spTree>
    <p:extLst>
      <p:ext uri="{BB962C8B-B14F-4D97-AF65-F5344CB8AC3E}">
        <p14:creationId xmlns:p14="http://schemas.microsoft.com/office/powerpoint/2010/main" val="2891663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8FB0A0E-D219-4AF8-B09B-236C82F29330}" type="slidenum">
              <a:rPr lang="en-US" altLang="en-US" sz="1300"/>
              <a:pPr/>
              <a:t>43</a:t>
            </a:fld>
            <a:endParaRPr lang="en-US" altLang="en-US" sz="1300"/>
          </a:p>
        </p:txBody>
      </p:sp>
    </p:spTree>
    <p:extLst>
      <p:ext uri="{BB962C8B-B14F-4D97-AF65-F5344CB8AC3E}">
        <p14:creationId xmlns:p14="http://schemas.microsoft.com/office/powerpoint/2010/main" val="85449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1858D87-98DB-4332-AC10-6E614BE5934D}" type="slidenum">
              <a:rPr lang="en-US" altLang="en-US" sz="1300"/>
              <a:pPr/>
              <a:t>6</a:t>
            </a:fld>
            <a:endParaRPr lang="en-US" altLang="en-US" sz="1300"/>
          </a:p>
        </p:txBody>
      </p:sp>
    </p:spTree>
    <p:extLst>
      <p:ext uri="{BB962C8B-B14F-4D97-AF65-F5344CB8AC3E}">
        <p14:creationId xmlns:p14="http://schemas.microsoft.com/office/powerpoint/2010/main" val="1743078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E770CC1-0E60-4268-B0B3-57C415B5F23C}" type="slidenum">
              <a:rPr lang="en-US" altLang="en-US" sz="1300"/>
              <a:pPr/>
              <a:t>44</a:t>
            </a:fld>
            <a:endParaRPr lang="en-US" altLang="en-US" sz="1300"/>
          </a:p>
        </p:txBody>
      </p:sp>
    </p:spTree>
    <p:extLst>
      <p:ext uri="{BB962C8B-B14F-4D97-AF65-F5344CB8AC3E}">
        <p14:creationId xmlns:p14="http://schemas.microsoft.com/office/powerpoint/2010/main" val="1540787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CB455EF-1245-4268-B422-79BFA05CE3FC}" type="slidenum">
              <a:rPr lang="en-US" altLang="en-US" sz="1300"/>
              <a:pPr/>
              <a:t>45</a:t>
            </a:fld>
            <a:endParaRPr lang="en-US" altLang="en-US" sz="1300"/>
          </a:p>
        </p:txBody>
      </p:sp>
    </p:spTree>
    <p:extLst>
      <p:ext uri="{BB962C8B-B14F-4D97-AF65-F5344CB8AC3E}">
        <p14:creationId xmlns:p14="http://schemas.microsoft.com/office/powerpoint/2010/main" val="1563720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EB92B27-BE90-480B-A4D3-5B40A217AEB5}" type="slidenum">
              <a:rPr lang="en-US" altLang="en-US" sz="1300"/>
              <a:pPr/>
              <a:t>46</a:t>
            </a:fld>
            <a:endParaRPr lang="en-US" altLang="en-US" sz="1300"/>
          </a:p>
        </p:txBody>
      </p:sp>
    </p:spTree>
    <p:extLst>
      <p:ext uri="{BB962C8B-B14F-4D97-AF65-F5344CB8AC3E}">
        <p14:creationId xmlns:p14="http://schemas.microsoft.com/office/powerpoint/2010/main" val="769017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198282A-072B-4FDB-ABCB-AF2F479CCCC8}" type="slidenum">
              <a:rPr lang="en-US" altLang="en-US" sz="1300"/>
              <a:pPr/>
              <a:t>47</a:t>
            </a:fld>
            <a:endParaRPr lang="en-US" altLang="en-US" sz="1300"/>
          </a:p>
        </p:txBody>
      </p:sp>
    </p:spTree>
    <p:extLst>
      <p:ext uri="{BB962C8B-B14F-4D97-AF65-F5344CB8AC3E}">
        <p14:creationId xmlns:p14="http://schemas.microsoft.com/office/powerpoint/2010/main" val="328874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26ACD6F-1FD3-4945-9A00-24883F689D79}" type="slidenum">
              <a:rPr lang="en-US" altLang="en-US" sz="1300"/>
              <a:pPr/>
              <a:t>48</a:t>
            </a:fld>
            <a:endParaRPr lang="en-US" altLang="en-US" sz="1300"/>
          </a:p>
        </p:txBody>
      </p:sp>
    </p:spTree>
    <p:extLst>
      <p:ext uri="{BB962C8B-B14F-4D97-AF65-F5344CB8AC3E}">
        <p14:creationId xmlns:p14="http://schemas.microsoft.com/office/powerpoint/2010/main" val="3385481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B584BBC-9457-43E3-B7FF-9D7D9D171FE5}" type="slidenum">
              <a:rPr lang="en-US" altLang="en-US" sz="1300"/>
              <a:pPr/>
              <a:t>49</a:t>
            </a:fld>
            <a:endParaRPr lang="en-US" altLang="en-US" sz="1300"/>
          </a:p>
        </p:txBody>
      </p:sp>
    </p:spTree>
    <p:extLst>
      <p:ext uri="{BB962C8B-B14F-4D97-AF65-F5344CB8AC3E}">
        <p14:creationId xmlns:p14="http://schemas.microsoft.com/office/powerpoint/2010/main" val="2003026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F46D746-5045-4F41-BE54-B4FA3BA300B5}" type="slidenum">
              <a:rPr lang="en-US" altLang="en-US" sz="1300"/>
              <a:pPr/>
              <a:t>50</a:t>
            </a:fld>
            <a:endParaRPr lang="en-US" altLang="en-US" sz="1300"/>
          </a:p>
        </p:txBody>
      </p:sp>
    </p:spTree>
    <p:extLst>
      <p:ext uri="{BB962C8B-B14F-4D97-AF65-F5344CB8AC3E}">
        <p14:creationId xmlns:p14="http://schemas.microsoft.com/office/powerpoint/2010/main" val="1227075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BAEFA5B-DAA0-4D13-8065-0F4D8B2F0007}" type="slidenum">
              <a:rPr lang="en-US" altLang="en-US" sz="1300"/>
              <a:pPr/>
              <a:t>51</a:t>
            </a:fld>
            <a:endParaRPr lang="en-US" altLang="en-US" sz="1300"/>
          </a:p>
        </p:txBody>
      </p:sp>
    </p:spTree>
    <p:extLst>
      <p:ext uri="{BB962C8B-B14F-4D97-AF65-F5344CB8AC3E}">
        <p14:creationId xmlns:p14="http://schemas.microsoft.com/office/powerpoint/2010/main" val="713643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D8E9D5F-C882-4EF6-836E-3E38D6E1922D}" type="slidenum">
              <a:rPr lang="en-US" altLang="en-US" sz="1300"/>
              <a:pPr/>
              <a:t>52</a:t>
            </a:fld>
            <a:endParaRPr lang="en-US" altLang="en-US" sz="1300"/>
          </a:p>
        </p:txBody>
      </p:sp>
    </p:spTree>
    <p:extLst>
      <p:ext uri="{BB962C8B-B14F-4D97-AF65-F5344CB8AC3E}">
        <p14:creationId xmlns:p14="http://schemas.microsoft.com/office/powerpoint/2010/main" val="4269961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786A04E-0B67-4E20-91C4-F490C85ABC6B}" type="slidenum">
              <a:rPr lang="en-US" altLang="en-US" sz="1300"/>
              <a:pPr/>
              <a:t>53</a:t>
            </a:fld>
            <a:endParaRPr lang="en-US" altLang="en-US" sz="1300"/>
          </a:p>
        </p:txBody>
      </p:sp>
    </p:spTree>
    <p:extLst>
      <p:ext uri="{BB962C8B-B14F-4D97-AF65-F5344CB8AC3E}">
        <p14:creationId xmlns:p14="http://schemas.microsoft.com/office/powerpoint/2010/main" val="14372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381D778-CA4B-4FA6-A5CC-61382D6E7B2C}" type="slidenum">
              <a:rPr lang="en-US" altLang="en-US" sz="1300"/>
              <a:pPr/>
              <a:t>7</a:t>
            </a:fld>
            <a:endParaRPr lang="en-US" altLang="en-US" sz="1300"/>
          </a:p>
        </p:txBody>
      </p:sp>
    </p:spTree>
    <p:extLst>
      <p:ext uri="{BB962C8B-B14F-4D97-AF65-F5344CB8AC3E}">
        <p14:creationId xmlns:p14="http://schemas.microsoft.com/office/powerpoint/2010/main" val="3773374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C8ED0F1-5841-4CD0-B299-B7A092FD2C8F}" type="slidenum">
              <a:rPr lang="en-US" altLang="en-US" sz="1300"/>
              <a:pPr/>
              <a:t>54</a:t>
            </a:fld>
            <a:endParaRPr lang="en-US" altLang="en-US" sz="1300"/>
          </a:p>
        </p:txBody>
      </p:sp>
    </p:spTree>
    <p:extLst>
      <p:ext uri="{BB962C8B-B14F-4D97-AF65-F5344CB8AC3E}">
        <p14:creationId xmlns:p14="http://schemas.microsoft.com/office/powerpoint/2010/main" val="1529897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70169B3-4B60-4E5C-96CF-E5D4226A694B}" type="slidenum">
              <a:rPr lang="en-US" altLang="en-US" sz="1300"/>
              <a:pPr/>
              <a:t>55</a:t>
            </a:fld>
            <a:endParaRPr lang="en-US" altLang="en-US" sz="1300"/>
          </a:p>
        </p:txBody>
      </p:sp>
    </p:spTree>
    <p:extLst>
      <p:ext uri="{BB962C8B-B14F-4D97-AF65-F5344CB8AC3E}">
        <p14:creationId xmlns:p14="http://schemas.microsoft.com/office/powerpoint/2010/main" val="5388915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7117A6A-09C6-41BD-9E18-1602C8AA6C99}" type="slidenum">
              <a:rPr lang="en-US" altLang="en-US" sz="1300"/>
              <a:pPr/>
              <a:t>56</a:t>
            </a:fld>
            <a:endParaRPr lang="en-US" altLang="en-US" sz="1300"/>
          </a:p>
        </p:txBody>
      </p:sp>
    </p:spTree>
    <p:extLst>
      <p:ext uri="{BB962C8B-B14F-4D97-AF65-F5344CB8AC3E}">
        <p14:creationId xmlns:p14="http://schemas.microsoft.com/office/powerpoint/2010/main" val="285947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91F0071-6597-485B-956B-D19CC480A209}" type="slidenum">
              <a:rPr lang="en-US" altLang="en-US" sz="1300"/>
              <a:pPr/>
              <a:t>57</a:t>
            </a:fld>
            <a:endParaRPr lang="en-US" altLang="en-US" sz="1300"/>
          </a:p>
        </p:txBody>
      </p:sp>
    </p:spTree>
    <p:extLst>
      <p:ext uri="{BB962C8B-B14F-4D97-AF65-F5344CB8AC3E}">
        <p14:creationId xmlns:p14="http://schemas.microsoft.com/office/powerpoint/2010/main" val="3322252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291E373-912B-4D0F-8BD0-34D6BD244DF4}" type="slidenum">
              <a:rPr lang="en-US" altLang="en-US" sz="1300"/>
              <a:pPr/>
              <a:t>58</a:t>
            </a:fld>
            <a:endParaRPr lang="en-US" altLang="en-US" sz="1300"/>
          </a:p>
        </p:txBody>
      </p:sp>
    </p:spTree>
    <p:extLst>
      <p:ext uri="{BB962C8B-B14F-4D97-AF65-F5344CB8AC3E}">
        <p14:creationId xmlns:p14="http://schemas.microsoft.com/office/powerpoint/2010/main" val="28110023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4A662B8-D24A-4A5E-BED0-6E0A4DA0EFDF}" type="slidenum">
              <a:rPr lang="en-US" altLang="en-US" sz="1300"/>
              <a:pPr/>
              <a:t>59</a:t>
            </a:fld>
            <a:endParaRPr lang="en-US" altLang="en-US" sz="1300"/>
          </a:p>
        </p:txBody>
      </p:sp>
    </p:spTree>
    <p:extLst>
      <p:ext uri="{BB962C8B-B14F-4D97-AF65-F5344CB8AC3E}">
        <p14:creationId xmlns:p14="http://schemas.microsoft.com/office/powerpoint/2010/main" val="37947779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34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4534C51-E48C-47AC-AB7B-475FEAD5D98A}" type="slidenum">
              <a:rPr lang="en-US" altLang="en-US" sz="1300"/>
              <a:pPr/>
              <a:t>60</a:t>
            </a:fld>
            <a:endParaRPr lang="en-US" altLang="en-US" sz="1300"/>
          </a:p>
        </p:txBody>
      </p:sp>
    </p:spTree>
    <p:extLst>
      <p:ext uri="{BB962C8B-B14F-4D97-AF65-F5344CB8AC3E}">
        <p14:creationId xmlns:p14="http://schemas.microsoft.com/office/powerpoint/2010/main" val="1923831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F19CC1D-DA3A-4003-9161-238CF5862365}" type="slidenum">
              <a:rPr lang="en-US" altLang="en-US" sz="1300"/>
              <a:pPr/>
              <a:t>61</a:t>
            </a:fld>
            <a:endParaRPr lang="en-US" altLang="en-US" sz="1300"/>
          </a:p>
        </p:txBody>
      </p:sp>
    </p:spTree>
    <p:extLst>
      <p:ext uri="{BB962C8B-B14F-4D97-AF65-F5344CB8AC3E}">
        <p14:creationId xmlns:p14="http://schemas.microsoft.com/office/powerpoint/2010/main" val="33630344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8C77323-70CC-46EA-9E7C-02100998E2DC}" type="slidenum">
              <a:rPr lang="en-US" altLang="en-US" sz="1300"/>
              <a:pPr/>
              <a:t>62</a:t>
            </a:fld>
            <a:endParaRPr lang="en-US" altLang="en-US" sz="1300"/>
          </a:p>
        </p:txBody>
      </p:sp>
    </p:spTree>
    <p:extLst>
      <p:ext uri="{BB962C8B-B14F-4D97-AF65-F5344CB8AC3E}">
        <p14:creationId xmlns:p14="http://schemas.microsoft.com/office/powerpoint/2010/main" val="10395824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0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A9DEB01-A5F0-4B1B-8817-682EF07DEF65}" type="slidenum">
              <a:rPr lang="en-US" altLang="en-US" sz="1300"/>
              <a:pPr/>
              <a:t>63</a:t>
            </a:fld>
            <a:endParaRPr lang="en-US" altLang="en-US" sz="1300"/>
          </a:p>
        </p:txBody>
      </p:sp>
    </p:spTree>
    <p:extLst>
      <p:ext uri="{BB962C8B-B14F-4D97-AF65-F5344CB8AC3E}">
        <p14:creationId xmlns:p14="http://schemas.microsoft.com/office/powerpoint/2010/main" val="91214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0279075-87BF-4057-8598-F08C6FC2D423}" type="slidenum">
              <a:rPr lang="en-US" altLang="en-US" sz="1300"/>
              <a:pPr/>
              <a:t>8</a:t>
            </a:fld>
            <a:endParaRPr lang="en-US" altLang="en-US" sz="1300"/>
          </a:p>
        </p:txBody>
      </p:sp>
    </p:spTree>
    <p:extLst>
      <p:ext uri="{BB962C8B-B14F-4D97-AF65-F5344CB8AC3E}">
        <p14:creationId xmlns:p14="http://schemas.microsoft.com/office/powerpoint/2010/main" val="34661291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269A26A-708B-42A5-A1B6-914764CFDAB3}" type="slidenum">
              <a:rPr lang="en-US" altLang="en-US" sz="1300"/>
              <a:pPr/>
              <a:t>65</a:t>
            </a:fld>
            <a:endParaRPr lang="en-US" altLang="en-US" sz="1300"/>
          </a:p>
        </p:txBody>
      </p:sp>
    </p:spTree>
    <p:extLst>
      <p:ext uri="{BB962C8B-B14F-4D97-AF65-F5344CB8AC3E}">
        <p14:creationId xmlns:p14="http://schemas.microsoft.com/office/powerpoint/2010/main" val="11951616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7DBE3F3-2135-4032-A4B9-C66622AA401A}" type="slidenum">
              <a:rPr lang="en-US" altLang="en-US" sz="1300"/>
              <a:pPr/>
              <a:t>66</a:t>
            </a:fld>
            <a:endParaRPr lang="en-US" altLang="en-US" sz="1300"/>
          </a:p>
        </p:txBody>
      </p:sp>
    </p:spTree>
    <p:extLst>
      <p:ext uri="{BB962C8B-B14F-4D97-AF65-F5344CB8AC3E}">
        <p14:creationId xmlns:p14="http://schemas.microsoft.com/office/powerpoint/2010/main" val="19758821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7728860-6212-4B0D-A2E1-075C4705FD8D}" type="slidenum">
              <a:rPr lang="en-US" altLang="en-US" sz="1300"/>
              <a:pPr/>
              <a:t>67</a:t>
            </a:fld>
            <a:endParaRPr lang="en-US" altLang="en-US" sz="1300"/>
          </a:p>
        </p:txBody>
      </p:sp>
    </p:spTree>
    <p:extLst>
      <p:ext uri="{BB962C8B-B14F-4D97-AF65-F5344CB8AC3E}">
        <p14:creationId xmlns:p14="http://schemas.microsoft.com/office/powerpoint/2010/main" val="14754497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9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B71DA28-A0A1-4E96-A76E-BF1C45C014D9}" type="slidenum">
              <a:rPr lang="en-US" altLang="en-US" sz="1300"/>
              <a:pPr/>
              <a:t>68</a:t>
            </a:fld>
            <a:endParaRPr lang="en-US" altLang="en-US" sz="1300"/>
          </a:p>
        </p:txBody>
      </p:sp>
    </p:spTree>
    <p:extLst>
      <p:ext uri="{BB962C8B-B14F-4D97-AF65-F5344CB8AC3E}">
        <p14:creationId xmlns:p14="http://schemas.microsoft.com/office/powerpoint/2010/main" val="927492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1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1B7B760-5D5F-4380-9BF7-D83DDA805D44}" type="slidenum">
              <a:rPr lang="en-US" altLang="en-US" sz="1300"/>
              <a:pPr/>
              <a:t>69</a:t>
            </a:fld>
            <a:endParaRPr lang="en-US" altLang="en-US" sz="1300"/>
          </a:p>
        </p:txBody>
      </p:sp>
    </p:spTree>
    <p:extLst>
      <p:ext uri="{BB962C8B-B14F-4D97-AF65-F5344CB8AC3E}">
        <p14:creationId xmlns:p14="http://schemas.microsoft.com/office/powerpoint/2010/main" val="7764540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15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27B244F-6B7E-4DEE-9CAF-88F46B40C51D}" type="slidenum">
              <a:rPr lang="en-US" altLang="en-US" sz="1300"/>
              <a:pPr/>
              <a:t>70</a:t>
            </a:fld>
            <a:endParaRPr lang="en-US" altLang="en-US" sz="1300"/>
          </a:p>
        </p:txBody>
      </p:sp>
    </p:spTree>
    <p:extLst>
      <p:ext uri="{BB962C8B-B14F-4D97-AF65-F5344CB8AC3E}">
        <p14:creationId xmlns:p14="http://schemas.microsoft.com/office/powerpoint/2010/main" val="25075068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5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7A60DE1-0D28-4F42-B2CC-E470CF41DC15}" type="slidenum">
              <a:rPr lang="en-US" altLang="en-US" sz="1300"/>
              <a:pPr/>
              <a:t>71</a:t>
            </a:fld>
            <a:endParaRPr lang="en-US" altLang="en-US" sz="1300"/>
          </a:p>
        </p:txBody>
      </p:sp>
    </p:spTree>
    <p:extLst>
      <p:ext uri="{BB962C8B-B14F-4D97-AF65-F5344CB8AC3E}">
        <p14:creationId xmlns:p14="http://schemas.microsoft.com/office/powerpoint/2010/main" val="8108287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8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6DD021E-7B36-4E16-960C-D75C85FBB89C}" type="slidenum">
              <a:rPr lang="en-US" altLang="en-US" sz="1300"/>
              <a:pPr/>
              <a:t>73</a:t>
            </a:fld>
            <a:endParaRPr lang="en-US" altLang="en-US" sz="1300"/>
          </a:p>
        </p:txBody>
      </p:sp>
    </p:spTree>
    <p:extLst>
      <p:ext uri="{BB962C8B-B14F-4D97-AF65-F5344CB8AC3E}">
        <p14:creationId xmlns:p14="http://schemas.microsoft.com/office/powerpoint/2010/main" val="32657339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160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169A1AC-6E49-4682-897E-1694AC525A91}" type="slidenum">
              <a:rPr lang="en-US" altLang="en-US" sz="1300"/>
              <a:pPr/>
              <a:t>74</a:t>
            </a:fld>
            <a:endParaRPr lang="en-US" altLang="en-US" sz="1300"/>
          </a:p>
        </p:txBody>
      </p:sp>
    </p:spTree>
    <p:extLst>
      <p:ext uri="{BB962C8B-B14F-4D97-AF65-F5344CB8AC3E}">
        <p14:creationId xmlns:p14="http://schemas.microsoft.com/office/powerpoint/2010/main" val="29460316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2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9DCD81D-FE64-469D-8155-2E2EE8954796}" type="slidenum">
              <a:rPr lang="en-US" altLang="en-US" sz="1300"/>
              <a:pPr/>
              <a:t>75</a:t>
            </a:fld>
            <a:endParaRPr lang="en-US" altLang="en-US" sz="1300"/>
          </a:p>
        </p:txBody>
      </p:sp>
    </p:spTree>
    <p:extLst>
      <p:ext uri="{BB962C8B-B14F-4D97-AF65-F5344CB8AC3E}">
        <p14:creationId xmlns:p14="http://schemas.microsoft.com/office/powerpoint/2010/main" val="55347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388A73A-457B-4364-A34B-8A4096002082}" type="slidenum">
              <a:rPr lang="en-US" altLang="en-US" sz="1300"/>
              <a:pPr/>
              <a:t>9</a:t>
            </a:fld>
            <a:endParaRPr lang="en-US" altLang="en-US" sz="1300"/>
          </a:p>
        </p:txBody>
      </p:sp>
    </p:spTree>
    <p:extLst>
      <p:ext uri="{BB962C8B-B14F-4D97-AF65-F5344CB8AC3E}">
        <p14:creationId xmlns:p14="http://schemas.microsoft.com/office/powerpoint/2010/main" val="11623314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5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D970E82-001C-4106-8188-3391C61C649D}" type="slidenum">
              <a:rPr lang="en-US" altLang="en-US" sz="1300"/>
              <a:pPr/>
              <a:t>77</a:t>
            </a:fld>
            <a:endParaRPr lang="en-US" altLang="en-US" sz="1300"/>
          </a:p>
        </p:txBody>
      </p:sp>
    </p:spTree>
    <p:extLst>
      <p:ext uri="{BB962C8B-B14F-4D97-AF65-F5344CB8AC3E}">
        <p14:creationId xmlns:p14="http://schemas.microsoft.com/office/powerpoint/2010/main" val="24299194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8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4953C45-9FA0-4A5D-9A8D-8B50EF775122}" type="slidenum">
              <a:rPr lang="en-US" altLang="en-US" sz="1300"/>
              <a:pPr/>
              <a:t>79</a:t>
            </a:fld>
            <a:endParaRPr lang="en-US" altLang="en-US" sz="1300"/>
          </a:p>
        </p:txBody>
      </p:sp>
    </p:spTree>
    <p:extLst>
      <p:ext uri="{BB962C8B-B14F-4D97-AF65-F5344CB8AC3E}">
        <p14:creationId xmlns:p14="http://schemas.microsoft.com/office/powerpoint/2010/main" val="42339668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u="sng" smtClean="0"/>
          </a:p>
        </p:txBody>
      </p:sp>
      <p:sp>
        <p:nvSpPr>
          <p:cNvPr id="172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2D0652E-59F5-4D60-938E-9165437DA791}" type="slidenum">
              <a:rPr lang="en-US" altLang="en-US" sz="1300"/>
              <a:pPr/>
              <a:t>81</a:t>
            </a:fld>
            <a:endParaRPr lang="en-US" altLang="en-US" sz="1300"/>
          </a:p>
        </p:txBody>
      </p:sp>
    </p:spTree>
    <p:extLst>
      <p:ext uri="{BB962C8B-B14F-4D97-AF65-F5344CB8AC3E}">
        <p14:creationId xmlns:p14="http://schemas.microsoft.com/office/powerpoint/2010/main" val="24940509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4CC4992-BE5B-45CE-A934-46B8651F0FA9}" type="slidenum">
              <a:rPr lang="en-US" altLang="en-US" sz="1300"/>
              <a:pPr/>
              <a:t>82</a:t>
            </a:fld>
            <a:endParaRPr lang="en-US" altLang="en-US" sz="1300"/>
          </a:p>
        </p:txBody>
      </p:sp>
    </p:spTree>
    <p:extLst>
      <p:ext uri="{BB962C8B-B14F-4D97-AF65-F5344CB8AC3E}">
        <p14:creationId xmlns:p14="http://schemas.microsoft.com/office/powerpoint/2010/main" val="3986659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6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ADFBC4B-5A62-40C7-8A6A-19252BF99D32}" type="slidenum">
              <a:rPr lang="en-US" altLang="en-US" sz="1300"/>
              <a:pPr/>
              <a:t>83</a:t>
            </a:fld>
            <a:endParaRPr lang="en-US" altLang="en-US" sz="1300"/>
          </a:p>
        </p:txBody>
      </p:sp>
    </p:spTree>
    <p:extLst>
      <p:ext uri="{BB962C8B-B14F-4D97-AF65-F5344CB8AC3E}">
        <p14:creationId xmlns:p14="http://schemas.microsoft.com/office/powerpoint/2010/main" val="16672169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8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5C35777-8578-4040-AE72-A2E17EFFAF4B}" type="slidenum">
              <a:rPr lang="en-US" altLang="en-US" sz="1300"/>
              <a:pPr/>
              <a:t>84</a:t>
            </a:fld>
            <a:endParaRPr lang="en-US" altLang="en-US" sz="1300"/>
          </a:p>
        </p:txBody>
      </p:sp>
    </p:spTree>
    <p:extLst>
      <p:ext uri="{BB962C8B-B14F-4D97-AF65-F5344CB8AC3E}">
        <p14:creationId xmlns:p14="http://schemas.microsoft.com/office/powerpoint/2010/main" val="25396045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0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BB13B81-A67D-4D27-90E9-AF83277A6BDE}" type="slidenum">
              <a:rPr lang="en-US" altLang="en-US" sz="1300"/>
              <a:pPr/>
              <a:t>85</a:t>
            </a:fld>
            <a:endParaRPr lang="en-US" altLang="en-US" sz="1300"/>
          </a:p>
        </p:txBody>
      </p:sp>
    </p:spTree>
    <p:extLst>
      <p:ext uri="{BB962C8B-B14F-4D97-AF65-F5344CB8AC3E}">
        <p14:creationId xmlns:p14="http://schemas.microsoft.com/office/powerpoint/2010/main" val="1092058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3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005CA78-2EFF-4921-95BC-21097B6EFEB1}" type="slidenum">
              <a:rPr lang="en-US" altLang="en-US" sz="1300"/>
              <a:pPr/>
              <a:t>87</a:t>
            </a:fld>
            <a:endParaRPr lang="en-US" altLang="en-US" sz="1300"/>
          </a:p>
        </p:txBody>
      </p:sp>
    </p:spTree>
    <p:extLst>
      <p:ext uri="{BB962C8B-B14F-4D97-AF65-F5344CB8AC3E}">
        <p14:creationId xmlns:p14="http://schemas.microsoft.com/office/powerpoint/2010/main" val="34249941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185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E8086D4-D8B8-4B7E-8932-969917A60B0D}" type="slidenum">
              <a:rPr lang="en-US" altLang="en-US" sz="1300"/>
              <a:pPr/>
              <a:t>88</a:t>
            </a:fld>
            <a:endParaRPr lang="en-US" altLang="en-US" sz="1300"/>
          </a:p>
        </p:txBody>
      </p:sp>
    </p:spTree>
    <p:extLst>
      <p:ext uri="{BB962C8B-B14F-4D97-AF65-F5344CB8AC3E}">
        <p14:creationId xmlns:p14="http://schemas.microsoft.com/office/powerpoint/2010/main" val="8546446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7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FBD7912-B5C4-46D0-B5EA-4D3F9609BA12}" type="slidenum">
              <a:rPr lang="en-US" altLang="en-US" sz="1300"/>
              <a:pPr/>
              <a:t>89</a:t>
            </a:fld>
            <a:endParaRPr lang="en-US" altLang="en-US" sz="1300"/>
          </a:p>
        </p:txBody>
      </p:sp>
    </p:spTree>
    <p:extLst>
      <p:ext uri="{BB962C8B-B14F-4D97-AF65-F5344CB8AC3E}">
        <p14:creationId xmlns:p14="http://schemas.microsoft.com/office/powerpoint/2010/main" val="322219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F90B8BB-D5B9-48DE-848C-1673A6824965}" type="slidenum">
              <a:rPr lang="en-US" altLang="en-US" sz="1300"/>
              <a:pPr/>
              <a:t>10</a:t>
            </a:fld>
            <a:endParaRPr lang="en-US" altLang="en-US" sz="1300"/>
          </a:p>
        </p:txBody>
      </p:sp>
    </p:spTree>
    <p:extLst>
      <p:ext uri="{BB962C8B-B14F-4D97-AF65-F5344CB8AC3E}">
        <p14:creationId xmlns:p14="http://schemas.microsoft.com/office/powerpoint/2010/main" val="9793570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9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B1E1E4C-9CC8-4CC7-87B2-8AF9E2D4BDFC}" type="slidenum">
              <a:rPr lang="en-US" altLang="en-US" sz="1300"/>
              <a:pPr/>
              <a:t>90</a:t>
            </a:fld>
            <a:endParaRPr lang="en-US" altLang="en-US" sz="1300"/>
          </a:p>
        </p:txBody>
      </p:sp>
    </p:spTree>
    <p:extLst>
      <p:ext uri="{BB962C8B-B14F-4D97-AF65-F5344CB8AC3E}">
        <p14:creationId xmlns:p14="http://schemas.microsoft.com/office/powerpoint/2010/main" val="8220858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1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654B928-4966-46F5-BF7F-7E4C2088E2FE}" type="slidenum">
              <a:rPr lang="en-US" altLang="en-US" sz="1300"/>
              <a:pPr/>
              <a:t>91</a:t>
            </a:fld>
            <a:endParaRPr lang="en-US" altLang="en-US" sz="1300"/>
          </a:p>
        </p:txBody>
      </p:sp>
    </p:spTree>
    <p:extLst>
      <p:ext uri="{BB962C8B-B14F-4D97-AF65-F5344CB8AC3E}">
        <p14:creationId xmlns:p14="http://schemas.microsoft.com/office/powerpoint/2010/main" val="30037261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93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D069EEF-1055-4808-8CA5-9E884B28B88C}" type="slidenum">
              <a:rPr lang="en-US" altLang="en-US" sz="1300"/>
              <a:pPr/>
              <a:t>92</a:t>
            </a:fld>
            <a:endParaRPr lang="en-US" altLang="en-US" sz="1300"/>
          </a:p>
        </p:txBody>
      </p:sp>
    </p:spTree>
    <p:extLst>
      <p:ext uri="{BB962C8B-B14F-4D97-AF65-F5344CB8AC3E}">
        <p14:creationId xmlns:p14="http://schemas.microsoft.com/office/powerpoint/2010/main" val="4722445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5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DC11DD1-3BC3-46CA-B61D-308EF52C9E74}" type="slidenum">
              <a:rPr lang="en-US" altLang="en-US" sz="1300"/>
              <a:pPr/>
              <a:t>93</a:t>
            </a:fld>
            <a:endParaRPr lang="en-US" altLang="en-US" sz="1300"/>
          </a:p>
        </p:txBody>
      </p:sp>
    </p:spTree>
    <p:extLst>
      <p:ext uri="{BB962C8B-B14F-4D97-AF65-F5344CB8AC3E}">
        <p14:creationId xmlns:p14="http://schemas.microsoft.com/office/powerpoint/2010/main" val="24027021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97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9A4013C-C559-4FF2-8031-B24395F24603}" type="slidenum">
              <a:rPr lang="en-US" altLang="en-US" sz="1300"/>
              <a:pPr/>
              <a:t>94</a:t>
            </a:fld>
            <a:endParaRPr lang="en-US" altLang="en-US" sz="1300"/>
          </a:p>
        </p:txBody>
      </p:sp>
    </p:spTree>
    <p:extLst>
      <p:ext uri="{BB962C8B-B14F-4D97-AF65-F5344CB8AC3E}">
        <p14:creationId xmlns:p14="http://schemas.microsoft.com/office/powerpoint/2010/main" val="26164173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9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7E21FDA-C6E6-4B1C-A508-20C4AC623B56}" type="slidenum">
              <a:rPr lang="en-US" altLang="en-US" sz="1300"/>
              <a:pPr/>
              <a:t>95</a:t>
            </a:fld>
            <a:endParaRPr lang="en-US" altLang="en-US" sz="1300"/>
          </a:p>
        </p:txBody>
      </p:sp>
    </p:spTree>
    <p:extLst>
      <p:ext uri="{BB962C8B-B14F-4D97-AF65-F5344CB8AC3E}">
        <p14:creationId xmlns:p14="http://schemas.microsoft.com/office/powerpoint/2010/main" val="16869164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01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14CF49E-2669-4273-B8D0-D63B5CF715D4}" type="slidenum">
              <a:rPr lang="en-US" altLang="en-US" sz="1300"/>
              <a:pPr/>
              <a:t>96</a:t>
            </a:fld>
            <a:endParaRPr lang="en-US" altLang="en-US" sz="1300"/>
          </a:p>
        </p:txBody>
      </p:sp>
    </p:spTree>
    <p:extLst>
      <p:ext uri="{BB962C8B-B14F-4D97-AF65-F5344CB8AC3E}">
        <p14:creationId xmlns:p14="http://schemas.microsoft.com/office/powerpoint/2010/main" val="34999730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3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800AB06-D13E-42E6-9685-CA8E8AED5CE1}" type="slidenum">
              <a:rPr lang="en-US" altLang="en-US" sz="1300"/>
              <a:pPr/>
              <a:t>97</a:t>
            </a:fld>
            <a:endParaRPr lang="en-US" altLang="en-US" sz="1300"/>
          </a:p>
        </p:txBody>
      </p:sp>
    </p:spTree>
    <p:extLst>
      <p:ext uri="{BB962C8B-B14F-4D97-AF65-F5344CB8AC3E}">
        <p14:creationId xmlns:p14="http://schemas.microsoft.com/office/powerpoint/2010/main" val="6362549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Compounded? Annually? </a:t>
            </a:r>
          </a:p>
        </p:txBody>
      </p:sp>
      <p:sp>
        <p:nvSpPr>
          <p:cNvPr id="205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0D396FB-021C-41D5-9916-2D30AD9406B3}" type="slidenum">
              <a:rPr lang="en-US" altLang="en-US" sz="1300"/>
              <a:pPr/>
              <a:t>98</a:t>
            </a:fld>
            <a:endParaRPr lang="en-US" altLang="en-US" sz="1300"/>
          </a:p>
        </p:txBody>
      </p:sp>
    </p:spTree>
    <p:extLst>
      <p:ext uri="{BB962C8B-B14F-4D97-AF65-F5344CB8AC3E}">
        <p14:creationId xmlns:p14="http://schemas.microsoft.com/office/powerpoint/2010/main" val="35685563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7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B77D6E8-5E20-4C8E-8C5C-C6FEEB29F9F6}" type="slidenum">
              <a:rPr lang="en-US" altLang="en-US" sz="1300"/>
              <a:pPr/>
              <a:t>99</a:t>
            </a:fld>
            <a:endParaRPr lang="en-US" altLang="en-US" sz="1300"/>
          </a:p>
        </p:txBody>
      </p:sp>
    </p:spTree>
    <p:extLst>
      <p:ext uri="{BB962C8B-B14F-4D97-AF65-F5344CB8AC3E}">
        <p14:creationId xmlns:p14="http://schemas.microsoft.com/office/powerpoint/2010/main" val="354443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51E3B8B-6396-454A-A8B6-E601A2D610A7}" type="slidenum">
              <a:rPr lang="en-US" altLang="en-US" sz="1300"/>
              <a:pPr/>
              <a:t>11</a:t>
            </a:fld>
            <a:endParaRPr lang="en-US" altLang="en-US" sz="1300"/>
          </a:p>
        </p:txBody>
      </p:sp>
    </p:spTree>
    <p:extLst>
      <p:ext uri="{BB962C8B-B14F-4D97-AF65-F5344CB8AC3E}">
        <p14:creationId xmlns:p14="http://schemas.microsoft.com/office/powerpoint/2010/main" val="27414232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9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F17BE92-2AFB-42C8-88A7-78D903079608}" type="slidenum">
              <a:rPr lang="en-US" altLang="en-US" sz="1300"/>
              <a:pPr/>
              <a:t>100</a:t>
            </a:fld>
            <a:endParaRPr lang="en-US" altLang="en-US" sz="1300"/>
          </a:p>
        </p:txBody>
      </p:sp>
    </p:spTree>
    <p:extLst>
      <p:ext uri="{BB962C8B-B14F-4D97-AF65-F5344CB8AC3E}">
        <p14:creationId xmlns:p14="http://schemas.microsoft.com/office/powerpoint/2010/main" val="31194249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Come back and change this to ensure that loans from converted capital accounts have third priority</a:t>
            </a:r>
          </a:p>
        </p:txBody>
      </p:sp>
      <p:sp>
        <p:nvSpPr>
          <p:cNvPr id="211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A92A7EC-B2B2-419A-A062-3BE79763DCD6}" type="slidenum">
              <a:rPr lang="en-US" altLang="en-US" sz="1300"/>
              <a:pPr/>
              <a:t>101</a:t>
            </a:fld>
            <a:endParaRPr lang="en-US" altLang="en-US" sz="1300"/>
          </a:p>
        </p:txBody>
      </p:sp>
    </p:spTree>
    <p:extLst>
      <p:ext uri="{BB962C8B-B14F-4D97-AF65-F5344CB8AC3E}">
        <p14:creationId xmlns:p14="http://schemas.microsoft.com/office/powerpoint/2010/main" val="433696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4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5655929-F2C4-4BCC-9133-62A79CFD91F3}" type="slidenum">
              <a:rPr lang="en-US" altLang="en-US" sz="1300"/>
              <a:pPr/>
              <a:t>102</a:t>
            </a:fld>
            <a:endParaRPr lang="en-US" altLang="en-US" sz="1300"/>
          </a:p>
        </p:txBody>
      </p:sp>
    </p:spTree>
    <p:extLst>
      <p:ext uri="{BB962C8B-B14F-4D97-AF65-F5344CB8AC3E}">
        <p14:creationId xmlns:p14="http://schemas.microsoft.com/office/powerpoint/2010/main" val="10437598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216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E2FB9AD-E404-4309-82E4-D98E04D310ED}" type="slidenum">
              <a:rPr lang="en-US" altLang="en-US" sz="1300"/>
              <a:pPr/>
              <a:t>103</a:t>
            </a:fld>
            <a:endParaRPr lang="en-US" altLang="en-US" sz="1300"/>
          </a:p>
        </p:txBody>
      </p:sp>
    </p:spTree>
    <p:extLst>
      <p:ext uri="{BB962C8B-B14F-4D97-AF65-F5344CB8AC3E}">
        <p14:creationId xmlns:p14="http://schemas.microsoft.com/office/powerpoint/2010/main" val="28986450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8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EBA0253-9D7A-409A-B941-55A6271CEC13}" type="slidenum">
              <a:rPr lang="en-US" altLang="en-US" sz="1300"/>
              <a:pPr/>
              <a:t>104</a:t>
            </a:fld>
            <a:endParaRPr lang="en-US" altLang="en-US" sz="1300"/>
          </a:p>
        </p:txBody>
      </p:sp>
    </p:spTree>
    <p:extLst>
      <p:ext uri="{BB962C8B-B14F-4D97-AF65-F5344CB8AC3E}">
        <p14:creationId xmlns:p14="http://schemas.microsoft.com/office/powerpoint/2010/main" val="24587303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0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704E109-5A00-4DBE-89C4-8850EA6FE44D}" type="slidenum">
              <a:rPr lang="en-US" altLang="en-US" sz="1300"/>
              <a:pPr/>
              <a:t>105</a:t>
            </a:fld>
            <a:endParaRPr lang="en-US" altLang="en-US" sz="1300"/>
          </a:p>
        </p:txBody>
      </p:sp>
    </p:spTree>
    <p:extLst>
      <p:ext uri="{BB962C8B-B14F-4D97-AF65-F5344CB8AC3E}">
        <p14:creationId xmlns:p14="http://schemas.microsoft.com/office/powerpoint/2010/main" val="28549881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2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8EE6245-DE76-4256-B260-D8F9A792BD6B}" type="slidenum">
              <a:rPr lang="en-US" altLang="en-US" sz="1300"/>
              <a:pPr/>
              <a:t>106</a:t>
            </a:fld>
            <a:endParaRPr lang="en-US" altLang="en-US" sz="1300"/>
          </a:p>
        </p:txBody>
      </p:sp>
    </p:spTree>
    <p:extLst>
      <p:ext uri="{BB962C8B-B14F-4D97-AF65-F5344CB8AC3E}">
        <p14:creationId xmlns:p14="http://schemas.microsoft.com/office/powerpoint/2010/main" val="40629856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224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458EE6A-A55B-4FC1-A759-7C2C3D4B6B74}" type="slidenum">
              <a:rPr lang="en-US" altLang="en-US" sz="1300"/>
              <a:pPr/>
              <a:t>107</a:t>
            </a:fld>
            <a:endParaRPr lang="en-US" altLang="en-US" sz="1300"/>
          </a:p>
        </p:txBody>
      </p:sp>
    </p:spTree>
    <p:extLst>
      <p:ext uri="{BB962C8B-B14F-4D97-AF65-F5344CB8AC3E}">
        <p14:creationId xmlns:p14="http://schemas.microsoft.com/office/powerpoint/2010/main" val="20390771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6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68D4602-AB05-499B-86B4-A3D3D60A2EDC}" type="slidenum">
              <a:rPr lang="en-US" altLang="en-US" sz="1300"/>
              <a:pPr/>
              <a:t>108</a:t>
            </a:fld>
            <a:endParaRPr lang="en-US" altLang="en-US" sz="1300"/>
          </a:p>
        </p:txBody>
      </p:sp>
    </p:spTree>
    <p:extLst>
      <p:ext uri="{BB962C8B-B14F-4D97-AF65-F5344CB8AC3E}">
        <p14:creationId xmlns:p14="http://schemas.microsoft.com/office/powerpoint/2010/main" val="25189211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8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CBD6A9A-19EE-4D9D-8DB6-3D34E9BDC763}" type="slidenum">
              <a:rPr lang="en-US" altLang="en-US" sz="1300"/>
              <a:pPr/>
              <a:t>109</a:t>
            </a:fld>
            <a:endParaRPr lang="en-US" altLang="en-US" sz="1300"/>
          </a:p>
        </p:txBody>
      </p:sp>
    </p:spTree>
    <p:extLst>
      <p:ext uri="{BB962C8B-B14F-4D97-AF65-F5344CB8AC3E}">
        <p14:creationId xmlns:p14="http://schemas.microsoft.com/office/powerpoint/2010/main" val="333139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BDB44ECE-5273-424F-BACC-CCCC53125192}" type="datetime1">
              <a:rPr lang="en-US" altLang="en-US"/>
              <a:pPr/>
              <a:t>9/9/2016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704F72-F7F7-4830-8F70-7AAF2819B3D1}" type="slidenum">
              <a:rPr lang="en-US" altLang="en-US"/>
              <a:pPr/>
              <a:t>‹#›</a:t>
            </a:fld>
            <a:endParaRPr lang="en-US" altLang="en-US"/>
          </a:p>
        </p:txBody>
      </p:sp>
    </p:spTree>
    <p:extLst>
      <p:ext uri="{BB962C8B-B14F-4D97-AF65-F5344CB8AC3E}">
        <p14:creationId xmlns:p14="http://schemas.microsoft.com/office/powerpoint/2010/main" val="341608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25B0ED8-F1A2-469D-9599-8035D8324D13}" type="datetime1">
              <a:rPr lang="en-US" altLang="en-US"/>
              <a:pPr/>
              <a:t>9/9/2016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E594F8-0C91-4DF6-B510-20D720EAF05C}" type="slidenum">
              <a:rPr lang="en-US" altLang="en-US"/>
              <a:pPr/>
              <a:t>‹#›</a:t>
            </a:fld>
            <a:endParaRPr lang="en-US" altLang="en-US"/>
          </a:p>
        </p:txBody>
      </p:sp>
    </p:spTree>
    <p:extLst>
      <p:ext uri="{BB962C8B-B14F-4D97-AF65-F5344CB8AC3E}">
        <p14:creationId xmlns:p14="http://schemas.microsoft.com/office/powerpoint/2010/main" val="428287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8137F877-AD38-4B55-815F-CDBD31BA08B6}" type="datetime1">
              <a:rPr lang="en-US" altLang="en-US"/>
              <a:pPr/>
              <a:t>9/9/2016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052AB6-5A1D-43C4-8EEF-8ABEFAB3B493}" type="slidenum">
              <a:rPr lang="en-US" altLang="en-US"/>
              <a:pPr/>
              <a:t>‹#›</a:t>
            </a:fld>
            <a:endParaRPr lang="en-US" altLang="en-US"/>
          </a:p>
        </p:txBody>
      </p:sp>
    </p:spTree>
    <p:extLst>
      <p:ext uri="{BB962C8B-B14F-4D97-AF65-F5344CB8AC3E}">
        <p14:creationId xmlns:p14="http://schemas.microsoft.com/office/powerpoint/2010/main" val="185610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sz="3200" b="1">
                <a:latin typeface="+mn-l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A77931BF-5359-4F0F-AD83-E29F68730F59}" type="datetime1">
              <a:rPr lang="en-US" altLang="en-US"/>
              <a:pPr/>
              <a:t>9/9/2016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96113" y="6365875"/>
            <a:ext cx="2057400" cy="365125"/>
          </a:xfrm>
        </p:spPr>
        <p:txBody>
          <a:bodyPr/>
          <a:lstStyle>
            <a:lvl1pPr>
              <a:defRPr/>
            </a:lvl1pPr>
          </a:lstStyle>
          <a:p>
            <a:fld id="{2E20A5B3-47D4-40B2-8C70-82FFD4F6A9A5}" type="slidenum">
              <a:rPr lang="en-US" altLang="en-US"/>
              <a:pPr/>
              <a:t>‹#›</a:t>
            </a:fld>
            <a:endParaRPr lang="en-US" altLang="en-US"/>
          </a:p>
        </p:txBody>
      </p:sp>
    </p:spTree>
    <p:extLst>
      <p:ext uri="{BB962C8B-B14F-4D97-AF65-F5344CB8AC3E}">
        <p14:creationId xmlns:p14="http://schemas.microsoft.com/office/powerpoint/2010/main" val="157039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D37B8F5-7F7D-422D-9425-C6B9B302F612}" type="datetime1">
              <a:rPr lang="en-US" altLang="en-US"/>
              <a:pPr/>
              <a:t>9/9/2016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EE5A56-2E93-4006-A783-351061D3B8AA}" type="slidenum">
              <a:rPr lang="en-US" altLang="en-US"/>
              <a:pPr/>
              <a:t>‹#›</a:t>
            </a:fld>
            <a:endParaRPr lang="en-US" altLang="en-US"/>
          </a:p>
        </p:txBody>
      </p:sp>
    </p:spTree>
    <p:extLst>
      <p:ext uri="{BB962C8B-B14F-4D97-AF65-F5344CB8AC3E}">
        <p14:creationId xmlns:p14="http://schemas.microsoft.com/office/powerpoint/2010/main" val="1506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8DCB8E4-B706-463E-8CB2-EE5635551734}" type="datetime1">
              <a:rPr lang="en-US" altLang="en-US"/>
              <a:pPr/>
              <a:t>9/9/2016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ABF12A-6281-4895-BA52-C70D1BF1CB7B}" type="slidenum">
              <a:rPr lang="en-US" altLang="en-US"/>
              <a:pPr/>
              <a:t>‹#›</a:t>
            </a:fld>
            <a:endParaRPr lang="en-US" altLang="en-US"/>
          </a:p>
        </p:txBody>
      </p:sp>
    </p:spTree>
    <p:extLst>
      <p:ext uri="{BB962C8B-B14F-4D97-AF65-F5344CB8AC3E}">
        <p14:creationId xmlns:p14="http://schemas.microsoft.com/office/powerpoint/2010/main" val="286651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C2CAB129-A529-4F72-BDE9-B8CE6F27043C}" type="datetime1">
              <a:rPr lang="en-US" altLang="en-US"/>
              <a:pPr/>
              <a:t>9/9/2016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DA02513-F04A-4181-A9EE-B35A5592A590}" type="slidenum">
              <a:rPr lang="en-US" altLang="en-US"/>
              <a:pPr/>
              <a:t>‹#›</a:t>
            </a:fld>
            <a:endParaRPr lang="en-US" altLang="en-US"/>
          </a:p>
        </p:txBody>
      </p:sp>
    </p:spTree>
    <p:extLst>
      <p:ext uri="{BB962C8B-B14F-4D97-AF65-F5344CB8AC3E}">
        <p14:creationId xmlns:p14="http://schemas.microsoft.com/office/powerpoint/2010/main" val="239591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A7EFBC6E-A5BC-4C74-AFD2-888369521332}" type="datetime1">
              <a:rPr lang="en-US" altLang="en-US"/>
              <a:pPr/>
              <a:t>9/9/2016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29DCA59-E973-4C1C-B841-8F758A9FF9CE}" type="slidenum">
              <a:rPr lang="en-US" altLang="en-US"/>
              <a:pPr/>
              <a:t>‹#›</a:t>
            </a:fld>
            <a:endParaRPr lang="en-US" altLang="en-US"/>
          </a:p>
        </p:txBody>
      </p:sp>
    </p:spTree>
    <p:extLst>
      <p:ext uri="{BB962C8B-B14F-4D97-AF65-F5344CB8AC3E}">
        <p14:creationId xmlns:p14="http://schemas.microsoft.com/office/powerpoint/2010/main" val="210254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D8693DE8-02FC-49F2-94F3-CAE5395A78C2}" type="datetime1">
              <a:rPr lang="en-US" altLang="en-US"/>
              <a:pPr/>
              <a:t>9/9/2016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0E3B682-8359-44CB-86BB-7BFF8BD51D6C}" type="slidenum">
              <a:rPr lang="en-US" altLang="en-US"/>
              <a:pPr/>
              <a:t>‹#›</a:t>
            </a:fld>
            <a:endParaRPr lang="en-US" altLang="en-US"/>
          </a:p>
        </p:txBody>
      </p:sp>
    </p:spTree>
    <p:extLst>
      <p:ext uri="{BB962C8B-B14F-4D97-AF65-F5344CB8AC3E}">
        <p14:creationId xmlns:p14="http://schemas.microsoft.com/office/powerpoint/2010/main" val="13241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sz="3200" b="1">
                <a:latin typeface="+mn-l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DD6A12AF-A156-4681-BE17-D0810E237EC1}" type="datetime1">
              <a:rPr lang="en-US" altLang="en-US"/>
              <a:pPr/>
              <a:t>9/9/2016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96113" y="6365875"/>
            <a:ext cx="2057400" cy="365125"/>
          </a:xfrm>
        </p:spPr>
        <p:txBody>
          <a:bodyPr/>
          <a:lstStyle>
            <a:lvl1pPr>
              <a:defRPr/>
            </a:lvl1pPr>
          </a:lstStyle>
          <a:p>
            <a:fld id="{40DDAF07-34EE-40CE-AD87-D36B3AE8278F}" type="slidenum">
              <a:rPr lang="en-US" altLang="en-US"/>
              <a:pPr/>
              <a:t>‹#›</a:t>
            </a:fld>
            <a:endParaRPr lang="en-US" altLang="en-US"/>
          </a:p>
        </p:txBody>
      </p:sp>
    </p:spTree>
    <p:extLst>
      <p:ext uri="{BB962C8B-B14F-4D97-AF65-F5344CB8AC3E}">
        <p14:creationId xmlns:p14="http://schemas.microsoft.com/office/powerpoint/2010/main" val="148671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7277FE5-4814-49F4-BE75-D6E66D881034}" type="datetime1">
              <a:rPr lang="en-US" altLang="en-US"/>
              <a:pPr/>
              <a:t>9/9/2016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EC66A1C-A21C-418D-B5A2-418EFE9F05CB}" type="slidenum">
              <a:rPr lang="en-US" altLang="en-US"/>
              <a:pPr/>
              <a:t>‹#›</a:t>
            </a:fld>
            <a:endParaRPr lang="en-US" altLang="en-US"/>
          </a:p>
        </p:txBody>
      </p:sp>
    </p:spTree>
    <p:extLst>
      <p:ext uri="{BB962C8B-B14F-4D97-AF65-F5344CB8AC3E}">
        <p14:creationId xmlns:p14="http://schemas.microsoft.com/office/powerpoint/2010/main" val="81744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91CCB6-5C60-44E8-931D-83157EE0E277}" type="datetime1">
              <a:rPr lang="en-US" altLang="en-US"/>
              <a:pPr/>
              <a:t>9/9/2016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CA11194-E4BC-496A-97F3-9353896D3912}" type="slidenum">
              <a:rPr lang="en-US" altLang="en-US"/>
              <a:pPr/>
              <a:t>‹#›</a:t>
            </a:fld>
            <a:endParaRPr lang="en-US" altLang="en-US"/>
          </a:p>
        </p:txBody>
      </p:sp>
    </p:spTree>
    <p:extLst>
      <p:ext uri="{BB962C8B-B14F-4D97-AF65-F5344CB8AC3E}">
        <p14:creationId xmlns:p14="http://schemas.microsoft.com/office/powerpoint/2010/main" val="147649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7F480E67-FC13-48F0-B084-B2AE754D070F}" type="datetime1">
              <a:rPr lang="en-US" altLang="en-US"/>
              <a:pPr/>
              <a:t>9/9/2016</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243B85E-77BB-4BA5-B4DD-DC3F6AFE65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63" r:id="rId7"/>
    <p:sldLayoutId id="2147484159" r:id="rId8"/>
    <p:sldLayoutId id="2147484160" r:id="rId9"/>
    <p:sldLayoutId id="2147484161" r:id="rId10"/>
    <p:sldLayoutId id="2147484162" r:id="rId11"/>
    <p:sldLayoutId id="2147484164" r:id="rId12"/>
  </p:sldLayoutIdLst>
  <p:hf hdr="0" ftr="0" dt="0"/>
  <p:txStyles>
    <p:titleStyle>
      <a:lvl1pPr algn="l" rtl="0" eaLnBrk="0" fontAlgn="base" hangingPunct="0">
        <a:lnSpc>
          <a:spcPct val="90000"/>
        </a:lnSpc>
        <a:spcBef>
          <a:spcPct val="0"/>
        </a:spcBef>
        <a:spcAft>
          <a:spcPct val="0"/>
        </a:spcAft>
        <a:defRPr sz="4400" b="0" i="0" u="none"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u="none"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114.jpeg"/><Relationship Id="rId3" Type="http://schemas.openxmlformats.org/officeDocument/2006/relationships/notesSlide" Target="../notesSlides/notesSlide90.xml"/><Relationship Id="rId7" Type="http://schemas.openxmlformats.org/officeDocument/2006/relationships/oleObject" Target="../embeddings/oleObject118.bin"/><Relationship Id="rId12" Type="http://schemas.openxmlformats.org/officeDocument/2006/relationships/image" Target="../media/image113.jpeg"/><Relationship Id="rId2" Type="http://schemas.openxmlformats.org/officeDocument/2006/relationships/slideLayout" Target="../slideLayouts/slideLayout7.xml"/><Relationship Id="rId16" Type="http://schemas.openxmlformats.org/officeDocument/2006/relationships/oleObject" Target="../embeddings/oleObject123.bin"/><Relationship Id="rId1" Type="http://schemas.openxmlformats.org/officeDocument/2006/relationships/vmlDrawing" Target="../drawings/vmlDrawing45.vml"/><Relationship Id="rId6" Type="http://schemas.openxmlformats.org/officeDocument/2006/relationships/image" Target="../media/image110.png"/><Relationship Id="rId11" Type="http://schemas.openxmlformats.org/officeDocument/2006/relationships/image" Target="../media/image112.jpeg"/><Relationship Id="rId5" Type="http://schemas.openxmlformats.org/officeDocument/2006/relationships/oleObject" Target="../embeddings/oleObject117.bin"/><Relationship Id="rId15" Type="http://schemas.openxmlformats.org/officeDocument/2006/relationships/oleObject" Target="../embeddings/oleObject122.bin"/><Relationship Id="rId10" Type="http://schemas.openxmlformats.org/officeDocument/2006/relationships/oleObject" Target="../embeddings/oleObject121.bin"/><Relationship Id="rId4" Type="http://schemas.openxmlformats.org/officeDocument/2006/relationships/image" Target="../media/image111.jpeg"/><Relationship Id="rId9" Type="http://schemas.openxmlformats.org/officeDocument/2006/relationships/oleObject" Target="../embeddings/oleObject120.bin"/><Relationship Id="rId14" Type="http://schemas.openxmlformats.org/officeDocument/2006/relationships/image" Target="../media/image115.jpeg"/></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image" Target="../media/image114.jpeg"/><Relationship Id="rId3" Type="http://schemas.openxmlformats.org/officeDocument/2006/relationships/notesSlide" Target="../notesSlides/notesSlide91.xml"/><Relationship Id="rId7" Type="http://schemas.openxmlformats.org/officeDocument/2006/relationships/oleObject" Target="../embeddings/oleObject125.bin"/><Relationship Id="rId12" Type="http://schemas.openxmlformats.org/officeDocument/2006/relationships/image" Target="../media/image113.jpeg"/><Relationship Id="rId2" Type="http://schemas.openxmlformats.org/officeDocument/2006/relationships/slideLayout" Target="../slideLayouts/slideLayout7.xml"/><Relationship Id="rId16" Type="http://schemas.openxmlformats.org/officeDocument/2006/relationships/oleObject" Target="../embeddings/oleObject130.bin"/><Relationship Id="rId1" Type="http://schemas.openxmlformats.org/officeDocument/2006/relationships/vmlDrawing" Target="../drawings/vmlDrawing46.vml"/><Relationship Id="rId6" Type="http://schemas.openxmlformats.org/officeDocument/2006/relationships/image" Target="../media/image110.png"/><Relationship Id="rId11" Type="http://schemas.openxmlformats.org/officeDocument/2006/relationships/image" Target="../media/image112.jpeg"/><Relationship Id="rId5" Type="http://schemas.openxmlformats.org/officeDocument/2006/relationships/oleObject" Target="../embeddings/oleObject124.bin"/><Relationship Id="rId15" Type="http://schemas.openxmlformats.org/officeDocument/2006/relationships/oleObject" Target="../embeddings/oleObject129.bin"/><Relationship Id="rId10" Type="http://schemas.openxmlformats.org/officeDocument/2006/relationships/oleObject" Target="../embeddings/oleObject128.bin"/><Relationship Id="rId4" Type="http://schemas.openxmlformats.org/officeDocument/2006/relationships/image" Target="../media/image111.jpeg"/><Relationship Id="rId9" Type="http://schemas.openxmlformats.org/officeDocument/2006/relationships/oleObject" Target="../embeddings/oleObject127.bin"/><Relationship Id="rId14" Type="http://schemas.openxmlformats.org/officeDocument/2006/relationships/image" Target="../media/image115.jpeg"/></Relationships>
</file>

<file path=ppt/slides/_rels/slide10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10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oleObject" Target="../embeddings/oleObject7.bin"/><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9.png"/><Relationship Id="rId5" Type="http://schemas.openxmlformats.org/officeDocument/2006/relationships/oleObject" Target="../embeddings/oleObject8.bin"/><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3.png"/><Relationship Id="rId5" Type="http://schemas.openxmlformats.org/officeDocument/2006/relationships/oleObject" Target="../embeddings/oleObject9.bin"/><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3.png"/><Relationship Id="rId5" Type="http://schemas.openxmlformats.org/officeDocument/2006/relationships/oleObject" Target="../embeddings/oleObject10.bin"/><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9.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30.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31.xml"/><Relationship Id="rId7"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oleObject" Target="../embeddings/oleObject17.bin"/><Relationship Id="rId9" Type="http://schemas.openxmlformats.org/officeDocument/2006/relationships/image" Target="../media/image49.jpeg"/></Relationships>
</file>

<file path=ppt/slides/_rels/slide3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32.xml"/><Relationship Id="rId7"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oleObject" Target="../embeddings/oleObject18.bin"/><Relationship Id="rId9"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50.png"/><Relationship Id="rId4"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50.png"/><Relationship Id="rId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21.jpeg"/><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21.jpeg"/><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68.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2.bin"/><Relationship Id="rId5" Type="http://schemas.openxmlformats.org/officeDocument/2006/relationships/image" Target="../media/image67.png"/><Relationship Id="rId4" Type="http://schemas.openxmlformats.org/officeDocument/2006/relationships/oleObject" Target="../embeddings/oleObject2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68.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4.bin"/><Relationship Id="rId5" Type="http://schemas.openxmlformats.org/officeDocument/2006/relationships/image" Target="../media/image67.png"/><Relationship Id="rId4" Type="http://schemas.openxmlformats.org/officeDocument/2006/relationships/oleObject" Target="../embeddings/oleObject2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69.png"/><Relationship Id="rId4" Type="http://schemas.openxmlformats.org/officeDocument/2006/relationships/oleObject" Target="../embeddings/oleObject2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69.png"/><Relationship Id="rId4" Type="http://schemas.openxmlformats.org/officeDocument/2006/relationships/oleObject" Target="../embeddings/oleObject26.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oleObject" Target="../embeddings/oleObject27.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oleObject" Target="../embeddings/oleObject28.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oleObject" Target="../embeddings/oleObject29.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oleObject" Target="../embeddings/oleObject30.bin"/></Relationships>
</file>

<file path=ppt/slides/_rels/slide6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jpeg"/></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6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68.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6.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77.jpeg"/></Relationships>
</file>

<file path=ppt/slides/_rels/slide69.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6.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7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88.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77.jpeg"/><Relationship Id="rId4" Type="http://schemas.openxmlformats.org/officeDocument/2006/relationships/image" Target="../media/image86.png"/></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88.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77.jpeg"/><Relationship Id="rId4" Type="http://schemas.openxmlformats.org/officeDocument/2006/relationships/image" Target="../media/image86.png"/></Relationships>
</file>

<file path=ppt/slides/_rels/slide72.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oleObject" Target="../embeddings/oleObject38.bin"/><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oleObject" Target="../embeddings/oleObject37.bin"/><Relationship Id="rId17" Type="http://schemas.openxmlformats.org/officeDocument/2006/relationships/image" Target="../media/image77.jpeg"/><Relationship Id="rId2" Type="http://schemas.openxmlformats.org/officeDocument/2006/relationships/slideLayout" Target="../slideLayouts/slideLayout7.xml"/><Relationship Id="rId16" Type="http://schemas.openxmlformats.org/officeDocument/2006/relationships/image" Target="../media/image76.jpeg"/><Relationship Id="rId1" Type="http://schemas.openxmlformats.org/officeDocument/2006/relationships/vmlDrawing" Target="../drawings/vmlDrawing25.vml"/><Relationship Id="rId6" Type="http://schemas.openxmlformats.org/officeDocument/2006/relationships/image" Target="../media/image89.png"/><Relationship Id="rId11" Type="http://schemas.openxmlformats.org/officeDocument/2006/relationships/oleObject" Target="../embeddings/oleObject36.bin"/><Relationship Id="rId5" Type="http://schemas.openxmlformats.org/officeDocument/2006/relationships/oleObject" Target="../embeddings/oleObject32.bin"/><Relationship Id="rId15" Type="http://schemas.openxmlformats.org/officeDocument/2006/relationships/image" Target="../media/image75.jpeg"/><Relationship Id="rId10" Type="http://schemas.openxmlformats.org/officeDocument/2006/relationships/oleObject" Target="../embeddings/oleObject35.bin"/><Relationship Id="rId4" Type="http://schemas.openxmlformats.org/officeDocument/2006/relationships/image" Target="../media/image73.png"/><Relationship Id="rId9" Type="http://schemas.openxmlformats.org/officeDocument/2006/relationships/oleObject" Target="../embeddings/oleObject34.bin"/><Relationship Id="rId14" Type="http://schemas.openxmlformats.org/officeDocument/2006/relationships/oleObject" Target="../embeddings/oleObject39.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oleObject" Target="../embeddings/oleObject46.bin"/><Relationship Id="rId18" Type="http://schemas.openxmlformats.org/officeDocument/2006/relationships/image" Target="../media/image77.jpeg"/><Relationship Id="rId3" Type="http://schemas.openxmlformats.org/officeDocument/2006/relationships/notesSlide" Target="../notesSlides/notesSlide67.xml"/><Relationship Id="rId7" Type="http://schemas.openxmlformats.org/officeDocument/2006/relationships/image" Target="../media/image89.png"/><Relationship Id="rId12" Type="http://schemas.openxmlformats.org/officeDocument/2006/relationships/oleObject" Target="../embeddings/oleObject45.bin"/><Relationship Id="rId17" Type="http://schemas.openxmlformats.org/officeDocument/2006/relationships/image" Target="../media/image76.jpeg"/><Relationship Id="rId2" Type="http://schemas.openxmlformats.org/officeDocument/2006/relationships/slideLayout" Target="../slideLayouts/slideLayout7.xml"/><Relationship Id="rId16" Type="http://schemas.openxmlformats.org/officeDocument/2006/relationships/image" Target="../media/image75.jpeg"/><Relationship Id="rId1" Type="http://schemas.openxmlformats.org/officeDocument/2006/relationships/vmlDrawing" Target="../drawings/vmlDrawing26.vml"/><Relationship Id="rId6" Type="http://schemas.openxmlformats.org/officeDocument/2006/relationships/oleObject" Target="../embeddings/oleObject41.bin"/><Relationship Id="rId11" Type="http://schemas.openxmlformats.org/officeDocument/2006/relationships/oleObject" Target="../embeddings/oleObject44.bin"/><Relationship Id="rId5" Type="http://schemas.openxmlformats.org/officeDocument/2006/relationships/image" Target="../media/image73.png"/><Relationship Id="rId15" Type="http://schemas.openxmlformats.org/officeDocument/2006/relationships/oleObject" Target="../embeddings/oleObject48.bin"/><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90.png"/><Relationship Id="rId14" Type="http://schemas.openxmlformats.org/officeDocument/2006/relationships/oleObject" Target="../embeddings/oleObject47.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68.xml"/><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50.bin"/><Relationship Id="rId11" Type="http://schemas.openxmlformats.org/officeDocument/2006/relationships/image" Target="../media/image9.png"/><Relationship Id="rId5" Type="http://schemas.openxmlformats.org/officeDocument/2006/relationships/image" Target="../media/image73.png"/><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90.png"/></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69.xml"/><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54.bin"/><Relationship Id="rId11" Type="http://schemas.openxmlformats.org/officeDocument/2006/relationships/image" Target="../media/image9.png"/><Relationship Id="rId5" Type="http://schemas.openxmlformats.org/officeDocument/2006/relationships/image" Target="../media/image73.png"/><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90.png"/></Relationships>
</file>

<file path=ppt/slides/_rels/slide7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90.png"/><Relationship Id="rId11" Type="http://schemas.openxmlformats.org/officeDocument/2006/relationships/image" Target="../media/image77.jpeg"/><Relationship Id="rId5" Type="http://schemas.openxmlformats.org/officeDocument/2006/relationships/oleObject" Target="../embeddings/oleObject58.bin"/><Relationship Id="rId10" Type="http://schemas.openxmlformats.org/officeDocument/2006/relationships/image" Target="../media/image76.jpeg"/><Relationship Id="rId4" Type="http://schemas.openxmlformats.org/officeDocument/2006/relationships/image" Target="../media/image73.png"/><Relationship Id="rId9" Type="http://schemas.openxmlformats.org/officeDocument/2006/relationships/image" Target="../media/image75.jpeg"/></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70.xml"/><Relationship Id="rId7" Type="http://schemas.openxmlformats.org/officeDocument/2006/relationships/image" Target="../media/image90.png"/><Relationship Id="rId12" Type="http://schemas.openxmlformats.org/officeDocument/2006/relationships/image" Target="../media/image77.jpeg"/><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61.bin"/><Relationship Id="rId11" Type="http://schemas.openxmlformats.org/officeDocument/2006/relationships/image" Target="../media/image76.jpeg"/><Relationship Id="rId5" Type="http://schemas.openxmlformats.org/officeDocument/2006/relationships/image" Target="../media/image73.png"/><Relationship Id="rId10" Type="http://schemas.openxmlformats.org/officeDocument/2006/relationships/image" Target="../media/image75.jpeg"/><Relationship Id="rId4" Type="http://schemas.openxmlformats.org/officeDocument/2006/relationships/oleObject" Target="../embeddings/oleObject60.bin"/><Relationship Id="rId9" Type="http://schemas.openxmlformats.org/officeDocument/2006/relationships/image" Target="../media/image89.png"/></Relationships>
</file>

<file path=ppt/slides/_rels/slide7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90.png"/><Relationship Id="rId11" Type="http://schemas.openxmlformats.org/officeDocument/2006/relationships/image" Target="../media/image77.jpeg"/><Relationship Id="rId5" Type="http://schemas.openxmlformats.org/officeDocument/2006/relationships/oleObject" Target="../embeddings/oleObject64.bin"/><Relationship Id="rId10" Type="http://schemas.openxmlformats.org/officeDocument/2006/relationships/image" Target="../media/image76.jpeg"/><Relationship Id="rId4" Type="http://schemas.openxmlformats.org/officeDocument/2006/relationships/image" Target="../media/image73.png"/><Relationship Id="rId9" Type="http://schemas.openxmlformats.org/officeDocument/2006/relationships/image" Target="../media/image75.jpeg"/></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71.xml"/><Relationship Id="rId7" Type="http://schemas.openxmlformats.org/officeDocument/2006/relationships/image" Target="../media/image90.png"/><Relationship Id="rId12" Type="http://schemas.openxmlformats.org/officeDocument/2006/relationships/image" Target="../media/image77.jpeg"/><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67.bin"/><Relationship Id="rId11" Type="http://schemas.openxmlformats.org/officeDocument/2006/relationships/image" Target="../media/image76.jpeg"/><Relationship Id="rId5" Type="http://schemas.openxmlformats.org/officeDocument/2006/relationships/image" Target="../media/image73.png"/><Relationship Id="rId10" Type="http://schemas.openxmlformats.org/officeDocument/2006/relationships/image" Target="../media/image75.jpeg"/><Relationship Id="rId4" Type="http://schemas.openxmlformats.org/officeDocument/2006/relationships/oleObject" Target="../embeddings/oleObject66.bin"/><Relationship Id="rId9" Type="http://schemas.openxmlformats.org/officeDocument/2006/relationships/image" Target="../media/image89.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1.png"/><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90.png"/><Relationship Id="rId11" Type="http://schemas.openxmlformats.org/officeDocument/2006/relationships/image" Target="../media/image93.jpeg"/><Relationship Id="rId5" Type="http://schemas.openxmlformats.org/officeDocument/2006/relationships/oleObject" Target="../embeddings/oleObject70.bin"/><Relationship Id="rId10" Type="http://schemas.openxmlformats.org/officeDocument/2006/relationships/image" Target="../media/image92.jpeg"/><Relationship Id="rId4" Type="http://schemas.openxmlformats.org/officeDocument/2006/relationships/image" Target="../media/image73.png"/><Relationship Id="rId9" Type="http://schemas.openxmlformats.org/officeDocument/2006/relationships/image" Target="../media/image91.jpeg"/></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72.xml"/><Relationship Id="rId7" Type="http://schemas.openxmlformats.org/officeDocument/2006/relationships/image" Target="../media/image90.png"/><Relationship Id="rId12" Type="http://schemas.openxmlformats.org/officeDocument/2006/relationships/image" Target="../media/image93.jpeg"/><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73.bin"/><Relationship Id="rId11" Type="http://schemas.openxmlformats.org/officeDocument/2006/relationships/image" Target="../media/image92.jpeg"/><Relationship Id="rId5" Type="http://schemas.openxmlformats.org/officeDocument/2006/relationships/image" Target="../media/image73.png"/><Relationship Id="rId10" Type="http://schemas.openxmlformats.org/officeDocument/2006/relationships/image" Target="../media/image91.jpeg"/><Relationship Id="rId4" Type="http://schemas.openxmlformats.org/officeDocument/2006/relationships/oleObject" Target="../embeddings/oleObject72.bin"/><Relationship Id="rId9" Type="http://schemas.openxmlformats.org/officeDocument/2006/relationships/image" Target="../media/image89.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oleObject" Target="../embeddings/oleObject79.bin"/><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96.png"/><Relationship Id="rId2" Type="http://schemas.openxmlformats.org/officeDocument/2006/relationships/slideLayout" Target="../slideLayouts/slideLayout7.xml"/><Relationship Id="rId16" Type="http://schemas.openxmlformats.org/officeDocument/2006/relationships/image" Target="../media/image99.png"/><Relationship Id="rId1" Type="http://schemas.openxmlformats.org/officeDocument/2006/relationships/vmlDrawing" Target="../drawings/vmlDrawing35.vml"/><Relationship Id="rId6" Type="http://schemas.openxmlformats.org/officeDocument/2006/relationships/image" Target="../media/image94.png"/><Relationship Id="rId11" Type="http://schemas.openxmlformats.org/officeDocument/2006/relationships/oleObject" Target="../embeddings/oleObject78.bin"/><Relationship Id="rId5" Type="http://schemas.openxmlformats.org/officeDocument/2006/relationships/oleObject" Target="../embeddings/oleObject76.bin"/><Relationship Id="rId15" Type="http://schemas.openxmlformats.org/officeDocument/2006/relationships/oleObject" Target="../embeddings/oleObject80.bin"/><Relationship Id="rId10" Type="http://schemas.openxmlformats.org/officeDocument/2006/relationships/image" Target="../media/image98.png"/><Relationship Id="rId4" Type="http://schemas.openxmlformats.org/officeDocument/2006/relationships/image" Target="../media/image73.png"/><Relationship Id="rId9" Type="http://schemas.openxmlformats.org/officeDocument/2006/relationships/image" Target="../media/image97.png"/><Relationship Id="rId14" Type="http://schemas.openxmlformats.org/officeDocument/2006/relationships/image" Target="../media/image90.png"/></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96.png"/><Relationship Id="rId3" Type="http://schemas.openxmlformats.org/officeDocument/2006/relationships/notesSlide" Target="../notesSlides/notesSlide77.xml"/><Relationship Id="rId7" Type="http://schemas.openxmlformats.org/officeDocument/2006/relationships/image" Target="../media/image94.png"/><Relationship Id="rId12" Type="http://schemas.openxmlformats.org/officeDocument/2006/relationships/oleObject" Target="../embeddings/oleObject84.bin"/><Relationship Id="rId17" Type="http://schemas.openxmlformats.org/officeDocument/2006/relationships/image" Target="../media/image99.png"/><Relationship Id="rId2" Type="http://schemas.openxmlformats.org/officeDocument/2006/relationships/slideLayout" Target="../slideLayouts/slideLayout7.xml"/><Relationship Id="rId16" Type="http://schemas.openxmlformats.org/officeDocument/2006/relationships/oleObject" Target="../embeddings/oleObject86.bin"/><Relationship Id="rId1" Type="http://schemas.openxmlformats.org/officeDocument/2006/relationships/vmlDrawing" Target="../drawings/vmlDrawing36.vml"/><Relationship Id="rId6" Type="http://schemas.openxmlformats.org/officeDocument/2006/relationships/oleObject" Target="../embeddings/oleObject82.bin"/><Relationship Id="rId11" Type="http://schemas.openxmlformats.org/officeDocument/2006/relationships/image" Target="../media/image98.png"/><Relationship Id="rId5" Type="http://schemas.openxmlformats.org/officeDocument/2006/relationships/image" Target="../media/image73.png"/><Relationship Id="rId15" Type="http://schemas.openxmlformats.org/officeDocument/2006/relationships/image" Target="../media/image90.png"/><Relationship Id="rId10" Type="http://schemas.openxmlformats.org/officeDocument/2006/relationships/image" Target="../media/image97.png"/><Relationship Id="rId4" Type="http://schemas.openxmlformats.org/officeDocument/2006/relationships/oleObject" Target="../embeddings/oleObject81.bin"/><Relationship Id="rId9" Type="http://schemas.openxmlformats.org/officeDocument/2006/relationships/image" Target="../media/image95.png"/><Relationship Id="rId14" Type="http://schemas.openxmlformats.org/officeDocument/2006/relationships/oleObject" Target="../embeddings/oleObject85.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101.jpeg"/><Relationship Id="rId3" Type="http://schemas.openxmlformats.org/officeDocument/2006/relationships/notesSlide" Target="../notesSlides/notesSlide78.xml"/><Relationship Id="rId7" Type="http://schemas.openxmlformats.org/officeDocument/2006/relationships/oleObject" Target="../embeddings/oleObject89.bin"/><Relationship Id="rId12" Type="http://schemas.openxmlformats.org/officeDocument/2006/relationships/image" Target="../media/image100.png"/><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88.bin"/><Relationship Id="rId11" Type="http://schemas.openxmlformats.org/officeDocument/2006/relationships/oleObject" Target="../embeddings/oleObject93.bin"/><Relationship Id="rId5" Type="http://schemas.openxmlformats.org/officeDocument/2006/relationships/image" Target="../media/image89.png"/><Relationship Id="rId10" Type="http://schemas.openxmlformats.org/officeDocument/2006/relationships/oleObject" Target="../embeddings/oleObject92.bin"/><Relationship Id="rId4" Type="http://schemas.openxmlformats.org/officeDocument/2006/relationships/oleObject" Target="../embeddings/oleObject87.bin"/><Relationship Id="rId9" Type="http://schemas.openxmlformats.org/officeDocument/2006/relationships/oleObject" Target="../embeddings/oleObject91.bin"/></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01.jpeg"/><Relationship Id="rId3" Type="http://schemas.openxmlformats.org/officeDocument/2006/relationships/notesSlide" Target="../notesSlides/notesSlide79.xml"/><Relationship Id="rId7" Type="http://schemas.openxmlformats.org/officeDocument/2006/relationships/oleObject" Target="../embeddings/oleObject96.bin"/><Relationship Id="rId12" Type="http://schemas.openxmlformats.org/officeDocument/2006/relationships/image" Target="../media/image100.png"/><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95.bin"/><Relationship Id="rId11" Type="http://schemas.openxmlformats.org/officeDocument/2006/relationships/oleObject" Target="../embeddings/oleObject100.bin"/><Relationship Id="rId5" Type="http://schemas.openxmlformats.org/officeDocument/2006/relationships/image" Target="../media/image89.png"/><Relationship Id="rId10" Type="http://schemas.openxmlformats.org/officeDocument/2006/relationships/oleObject" Target="../embeddings/oleObject99.bin"/><Relationship Id="rId4" Type="http://schemas.openxmlformats.org/officeDocument/2006/relationships/oleObject" Target="../embeddings/oleObject94.bin"/><Relationship Id="rId9" Type="http://schemas.openxmlformats.org/officeDocument/2006/relationships/oleObject" Target="../embeddings/oleObject98.bin"/></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1.png"/><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notesSlide" Target="../notesSlides/notesSlide80.xml"/><Relationship Id="rId7" Type="http://schemas.openxmlformats.org/officeDocument/2006/relationships/image" Target="../media/image103.png"/><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102.bin"/><Relationship Id="rId11" Type="http://schemas.openxmlformats.org/officeDocument/2006/relationships/image" Target="../media/image104.png"/><Relationship Id="rId5" Type="http://schemas.openxmlformats.org/officeDocument/2006/relationships/image" Target="../media/image102.png"/><Relationship Id="rId10" Type="http://schemas.openxmlformats.org/officeDocument/2006/relationships/oleObject" Target="../embeddings/oleObject104.bin"/><Relationship Id="rId4" Type="http://schemas.openxmlformats.org/officeDocument/2006/relationships/oleObject" Target="../embeddings/oleObject101.bin"/><Relationship Id="rId9" Type="http://schemas.openxmlformats.org/officeDocument/2006/relationships/image" Target="../media/image100.png"/></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notesSlide" Target="../notesSlides/notesSlide81.xml"/><Relationship Id="rId7" Type="http://schemas.openxmlformats.org/officeDocument/2006/relationships/image" Target="../media/image103.png"/><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106.bin"/><Relationship Id="rId11" Type="http://schemas.openxmlformats.org/officeDocument/2006/relationships/image" Target="../media/image104.png"/><Relationship Id="rId5" Type="http://schemas.openxmlformats.org/officeDocument/2006/relationships/image" Target="../media/image102.png"/><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100.png"/></Relationships>
</file>

<file path=ppt/slides/_rels/slide9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notesSlide" Target="../notesSlides/notesSlide84.xml"/><Relationship Id="rId7" Type="http://schemas.openxmlformats.org/officeDocument/2006/relationships/image" Target="../media/image66.jpeg"/><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9.png"/><Relationship Id="rId5" Type="http://schemas.openxmlformats.org/officeDocument/2006/relationships/oleObject" Target="../embeddings/oleObject109.bin"/><Relationship Id="rId4" Type="http://schemas.openxmlformats.org/officeDocument/2006/relationships/image" Target="../media/image106.png"/><Relationship Id="rId9" Type="http://schemas.openxmlformats.org/officeDocument/2006/relationships/image" Target="../media/image108.jpeg"/></Relationships>
</file>

<file path=ppt/slides/_rels/slide9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notesSlide" Target="../notesSlides/notesSlide85.xml"/><Relationship Id="rId7" Type="http://schemas.openxmlformats.org/officeDocument/2006/relationships/image" Target="../media/image66.jpeg"/><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9.png"/><Relationship Id="rId5" Type="http://schemas.openxmlformats.org/officeDocument/2006/relationships/oleObject" Target="../embeddings/oleObject110.bin"/><Relationship Id="rId4" Type="http://schemas.openxmlformats.org/officeDocument/2006/relationships/image" Target="../media/image106.png"/><Relationship Id="rId9" Type="http://schemas.openxmlformats.org/officeDocument/2006/relationships/image" Target="../media/image108.jpeg"/></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notesSlide" Target="../notesSlides/notesSlide86.xml"/><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112.bin"/><Relationship Id="rId5" Type="http://schemas.openxmlformats.org/officeDocument/2006/relationships/image" Target="../media/image109.png"/><Relationship Id="rId4" Type="http://schemas.openxmlformats.org/officeDocument/2006/relationships/oleObject" Target="../embeddings/oleObject111.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notesSlide" Target="../notesSlides/notesSlide87.xml"/><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115.bin"/><Relationship Id="rId5" Type="http://schemas.openxmlformats.org/officeDocument/2006/relationships/image" Target="../media/image109.png"/><Relationship Id="rId4" Type="http://schemas.openxmlformats.org/officeDocument/2006/relationships/oleObject" Target="../embeddings/oleObject114.bin"/></Relationships>
</file>

<file path=ppt/slides/_rels/slide9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ctr"/>
            <a:r>
              <a:rPr lang="en-US" altLang="en-US" sz="4000" b="1" smtClean="0">
                <a:latin typeface="Calibri" panose="020F0502020204030204" pitchFamily="34" charset="0"/>
              </a:rPr>
              <a:t>It’s a Cooperative LLC Operating Agreement Written with Cartoons!</a:t>
            </a:r>
          </a:p>
        </p:txBody>
      </p:sp>
      <p:sp>
        <p:nvSpPr>
          <p:cNvPr id="16386" name="Content Placeholder 2"/>
          <p:cNvSpPr>
            <a:spLocks noGrp="1"/>
          </p:cNvSpPr>
          <p:nvPr>
            <p:ph idx="1"/>
          </p:nvPr>
        </p:nvSpPr>
        <p:spPr>
          <a:xfrm>
            <a:off x="447675" y="1690688"/>
            <a:ext cx="8248650" cy="4351337"/>
          </a:xfrm>
        </p:spPr>
        <p:txBody>
          <a:bodyPr/>
          <a:lstStyle/>
          <a:p>
            <a:pPr marL="0" indent="0">
              <a:buFont typeface="Arial" panose="020B0604020202020204" pitchFamily="34" charset="0"/>
              <a:buNone/>
            </a:pPr>
            <a:r>
              <a:rPr lang="en-US" altLang="en-US" sz="1700" smtClean="0"/>
              <a:t>This is an Operating Agreement created by the Sustainable Economies Law Center for a worker-owned cooperative popsicle company (hence, the popsicle-shaped people). We are sharing it with their permission. Please note that it was written to conform with California law and with the particular preferences and needs of that cooperative. Thus, it may not be readily applicable to other cooperatives or LLCs. It’s quirky in both good ways and not, in our opinion. Also note that it was written originally in Spanish, then translated into English, and we’ve been told that there is room for improvement in the Spanish. In other words, this thing isn’t perfect, so use it with caution. But enjoy!</a:t>
            </a:r>
          </a:p>
        </p:txBody>
      </p:sp>
      <p:pic>
        <p:nvPicPr>
          <p:cNvPr id="16387" name="Picture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5588" y="3617913"/>
            <a:ext cx="19653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7513" y="3700463"/>
            <a:ext cx="134937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3679825"/>
            <a:ext cx="12954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6850" y="5754688"/>
            <a:ext cx="9509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0"/>
          <p:cNvSpPr txBox="1">
            <a:spLocks noChangeArrowheads="1"/>
          </p:cNvSpPr>
          <p:nvPr/>
        </p:nvSpPr>
        <p:spPr bwMode="auto">
          <a:xfrm>
            <a:off x="412750" y="3867150"/>
            <a:ext cx="370998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500"/>
              <a:t>That said, feel free to use any parts of this document in your own documents or presentations. Just be sure to share any published document of your own with others the way we have shared with you. We share it under a Creative Commons Attribution-ShareAlike 4.0 International Public License:</a:t>
            </a:r>
          </a:p>
        </p:txBody>
      </p:sp>
      <p:sp>
        <p:nvSpPr>
          <p:cNvPr id="16392" name="TextBox 11"/>
          <p:cNvSpPr txBox="1">
            <a:spLocks noChangeArrowheads="1"/>
          </p:cNvSpPr>
          <p:nvPr/>
        </p:nvSpPr>
        <p:spPr bwMode="auto">
          <a:xfrm>
            <a:off x="98425" y="6269038"/>
            <a:ext cx="5233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400"/>
              <a:t>https://creativecommons.org/licenses/by-sa/4.0/legalcode</a:t>
            </a:r>
          </a:p>
          <a:p>
            <a:endParaRPr lang="en-US" altLang="en-US"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814513" y="6122988"/>
            <a:ext cx="5181600" cy="608012"/>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0" name="Title 1"/>
          <p:cNvSpPr>
            <a:spLocks noGrp="1"/>
          </p:cNvSpPr>
          <p:nvPr>
            <p:ph type="title"/>
          </p:nvPr>
        </p:nvSpPr>
        <p:spPr>
          <a:xfrm>
            <a:off x="1012825" y="260350"/>
            <a:ext cx="7002463" cy="627063"/>
          </a:xfrm>
        </p:spPr>
        <p:txBody>
          <a:bodyPr/>
          <a:lstStyle/>
          <a:p>
            <a:pPr algn="ctr"/>
            <a:r>
              <a:rPr lang="es-ES_tradnl" altLang="en-US" sz="2800" smtClean="0"/>
              <a:t>En este acuerdo, una dueña de la Compañía se puede llamar:</a:t>
            </a:r>
            <a:endParaRPr lang="en-US" altLang="en-US" sz="2800" smtClean="0"/>
          </a:p>
        </p:txBody>
      </p:sp>
      <p:sp>
        <p:nvSpPr>
          <p:cNvPr id="3277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2E8CEAD-A265-4795-84C2-DC5F362109F7}" type="slidenum">
              <a:rPr lang="en-US" altLang="en-US" sz="1200">
                <a:solidFill>
                  <a:srgbClr val="898989"/>
                </a:solidFill>
              </a:rPr>
              <a:pPr/>
              <a:t>10</a:t>
            </a:fld>
            <a:endParaRPr lang="en-US" altLang="en-US" sz="1200">
              <a:solidFill>
                <a:srgbClr val="898989"/>
              </a:solidFill>
            </a:endParaRPr>
          </a:p>
        </p:txBody>
      </p:sp>
      <p:pic>
        <p:nvPicPr>
          <p:cNvPr id="327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1662113"/>
            <a:ext cx="2897187"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0563" y="1749425"/>
            <a:ext cx="1990725"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4625" y="1870075"/>
            <a:ext cx="1860550"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5837238" y="1082675"/>
            <a:ext cx="1485900" cy="666750"/>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6" name="TextBox 7"/>
          <p:cNvSpPr txBox="1">
            <a:spLocks noChangeArrowheads="1"/>
          </p:cNvSpPr>
          <p:nvPr/>
        </p:nvSpPr>
        <p:spPr bwMode="auto">
          <a:xfrm>
            <a:off x="6083300" y="1190625"/>
            <a:ext cx="1173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a:t>Dueña</a:t>
            </a:r>
          </a:p>
          <a:p>
            <a:endParaRPr lang="en-US" altLang="en-US" sz="1800"/>
          </a:p>
        </p:txBody>
      </p:sp>
      <p:sp>
        <p:nvSpPr>
          <p:cNvPr id="32777" name="Rectangle 9"/>
          <p:cNvSpPr>
            <a:spLocks noChangeArrowheads="1"/>
          </p:cNvSpPr>
          <p:nvPr/>
        </p:nvSpPr>
        <p:spPr bwMode="auto">
          <a:xfrm>
            <a:off x="2144713" y="61245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1800"/>
              <a:t>Las Socias iniciales de la Cooperativa también se llaman “</a:t>
            </a:r>
            <a:r>
              <a:rPr lang="es-ES_tradnl" altLang="ja-JP" sz="1800" b="1"/>
              <a:t>Socias Fundadoras</a:t>
            </a:r>
            <a:r>
              <a:rPr lang="es-ES_tradnl" altLang="ja-JP" sz="1800"/>
              <a:t>.</a:t>
            </a:r>
            <a:r>
              <a:rPr lang="es-ES_tradnl" altLang="en-US" sz="1800"/>
              <a:t>”</a:t>
            </a:r>
            <a:r>
              <a:rPr lang="es-ES_tradnl" altLang="ja-JP" sz="1800"/>
              <a:t> </a:t>
            </a:r>
            <a:endParaRPr lang="es-ES_tradnl" altLang="en-US" sz="1800" b="1"/>
          </a:p>
        </p:txBody>
      </p:sp>
      <p:sp>
        <p:nvSpPr>
          <p:cNvPr id="11" name="Freeform 10"/>
          <p:cNvSpPr/>
          <p:nvPr/>
        </p:nvSpPr>
        <p:spPr>
          <a:xfrm>
            <a:off x="3560763" y="1101725"/>
            <a:ext cx="1284287" cy="661988"/>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3808413" y="1190625"/>
            <a:ext cx="1173162" cy="738188"/>
          </a:xfrm>
          <a:prstGeom prst="rect">
            <a:avLst/>
          </a:prstGeom>
          <a:noFill/>
        </p:spPr>
        <p:txBody>
          <a:bodyPr>
            <a:spAutoFit/>
          </a:bodyPr>
          <a:lstStyle/>
          <a:p>
            <a:pPr>
              <a:defRPr/>
            </a:pPr>
            <a:r>
              <a:rPr lang="es-ES_tradnl" sz="2400" dirty="0">
                <a:latin typeface="+mn-lt"/>
              </a:rPr>
              <a:t>Socia,</a:t>
            </a:r>
          </a:p>
          <a:p>
            <a:pPr>
              <a:defRPr/>
            </a:pPr>
            <a:endParaRPr lang="en-US" dirty="0">
              <a:latin typeface="+mj-lt"/>
            </a:endParaRPr>
          </a:p>
        </p:txBody>
      </p:sp>
      <p:sp>
        <p:nvSpPr>
          <p:cNvPr id="13" name="Freeform 12"/>
          <p:cNvSpPr/>
          <p:nvPr/>
        </p:nvSpPr>
        <p:spPr>
          <a:xfrm>
            <a:off x="1814513" y="1085850"/>
            <a:ext cx="1285875" cy="723900"/>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1855788" y="1252538"/>
            <a:ext cx="1466850" cy="676275"/>
          </a:xfrm>
          <a:prstGeom prst="rect">
            <a:avLst/>
          </a:prstGeom>
          <a:noFill/>
        </p:spPr>
        <p:txBody>
          <a:bodyPr>
            <a:spAutoFit/>
          </a:bodyPr>
          <a:lstStyle/>
          <a:p>
            <a:pPr>
              <a:defRPr/>
            </a:pPr>
            <a:r>
              <a:rPr lang="es-ES_tradnl" sz="2000" dirty="0" err="1">
                <a:latin typeface="+mn-lt"/>
              </a:rPr>
              <a:t>Miembra</a:t>
            </a:r>
            <a:r>
              <a:rPr lang="es-ES_tradnl" sz="2000" dirty="0">
                <a:latin typeface="+mn-lt"/>
              </a:rPr>
              <a:t>,</a:t>
            </a:r>
          </a:p>
          <a:p>
            <a:pPr>
              <a:defRPr/>
            </a:pPr>
            <a:endParaRPr lang="en-US" dirty="0">
              <a:latin typeface="+mj-lt"/>
            </a:endParaRPr>
          </a:p>
        </p:txBody>
      </p:sp>
      <p:sp>
        <p:nvSpPr>
          <p:cNvPr id="15" name="TextBox 14"/>
          <p:cNvSpPr txBox="1"/>
          <p:nvPr/>
        </p:nvSpPr>
        <p:spPr>
          <a:xfrm>
            <a:off x="5189538" y="1101725"/>
            <a:ext cx="1173162" cy="739775"/>
          </a:xfrm>
          <a:prstGeom prst="rect">
            <a:avLst/>
          </a:prstGeom>
          <a:noFill/>
        </p:spPr>
        <p:txBody>
          <a:bodyPr>
            <a:spAutoFit/>
          </a:bodyPr>
          <a:lstStyle/>
          <a:p>
            <a:pPr>
              <a:defRPr/>
            </a:pPr>
            <a:r>
              <a:rPr lang="es-ES_tradnl" sz="2400" b="1" dirty="0">
                <a:latin typeface="+mn-lt"/>
              </a:rPr>
              <a:t>o</a:t>
            </a:r>
          </a:p>
          <a:p>
            <a:pPr>
              <a:defRPr/>
            </a:pPr>
            <a:endParaRPr lang="en-US" dirty="0">
              <a:latin typeface="+mn-lt"/>
            </a:endParaRPr>
          </a:p>
        </p:txBody>
      </p:sp>
      <p:sp>
        <p:nvSpPr>
          <p:cNvPr id="17" name="TextBox 16"/>
          <p:cNvSpPr txBox="1"/>
          <p:nvPr/>
        </p:nvSpPr>
        <p:spPr>
          <a:xfrm>
            <a:off x="7494588" y="4486275"/>
            <a:ext cx="2243137" cy="1939925"/>
          </a:xfrm>
          <a:prstGeom prst="rect">
            <a:avLst/>
          </a:prstGeom>
          <a:noFill/>
        </p:spPr>
        <p:txBody>
          <a:bodyPr>
            <a:spAutoFit/>
          </a:bodyPr>
          <a:lstStyle/>
          <a:p>
            <a:pPr>
              <a:defRPr/>
            </a:pPr>
            <a:r>
              <a:rPr lang="es-ES" sz="1200" b="1" dirty="0">
                <a:latin typeface="+mn-lt"/>
              </a:rPr>
              <a:t>Escriba sus iniciales </a:t>
            </a:r>
          </a:p>
          <a:p>
            <a:pPr>
              <a:defRPr/>
            </a:pPr>
            <a:r>
              <a:rPr lang="es-ES" sz="1200" b="1" dirty="0">
                <a:latin typeface="+mn-lt"/>
              </a:rPr>
              <a:t>para aprobar:</a:t>
            </a:r>
            <a:endParaRPr lang="en-US" sz="1200" b="1" dirty="0">
              <a:latin typeface="+mn-lt"/>
            </a:endParaRPr>
          </a:p>
          <a:p>
            <a:pPr>
              <a:defRPr/>
            </a:pPr>
            <a:r>
              <a:rPr lang="en-US" sz="1200" dirty="0" err="1">
                <a:latin typeface="+mn-lt"/>
              </a:rPr>
              <a:t>Socia</a:t>
            </a:r>
            <a:r>
              <a:rPr lang="en-US" sz="1200" dirty="0">
                <a:latin typeface="+mn-lt"/>
              </a:rPr>
              <a:t> 1: ____</a:t>
            </a:r>
          </a:p>
          <a:p>
            <a:pPr>
              <a:defRPr/>
            </a:pPr>
            <a:r>
              <a:rPr lang="en-US" sz="1200" dirty="0" err="1">
                <a:latin typeface="+mn-lt"/>
              </a:rPr>
              <a:t>Socia</a:t>
            </a:r>
            <a:r>
              <a:rPr lang="en-US" sz="1200" dirty="0">
                <a:latin typeface="+mn-lt"/>
              </a:rPr>
              <a:t> 2: ____</a:t>
            </a:r>
          </a:p>
          <a:p>
            <a:pPr>
              <a:defRPr/>
            </a:pPr>
            <a:r>
              <a:rPr lang="en-US" sz="1200" dirty="0" err="1">
                <a:latin typeface="+mn-lt"/>
              </a:rPr>
              <a:t>Socia</a:t>
            </a:r>
            <a:r>
              <a:rPr lang="en-US" sz="1200" dirty="0">
                <a:latin typeface="+mn-lt"/>
              </a:rPr>
              <a:t> 3:  ____</a:t>
            </a:r>
          </a:p>
          <a:p>
            <a:pPr>
              <a:defRPr/>
            </a:pPr>
            <a:r>
              <a:rPr lang="en-US" sz="1200" dirty="0" err="1">
                <a:latin typeface="+mn-lt"/>
              </a:rPr>
              <a:t>Socia</a:t>
            </a:r>
            <a:r>
              <a:rPr lang="en-US" sz="1200" dirty="0">
                <a:latin typeface="+mn-lt"/>
              </a:rPr>
              <a:t> 4: ____</a:t>
            </a:r>
          </a:p>
          <a:p>
            <a:pPr>
              <a:defRPr/>
            </a:pPr>
            <a:r>
              <a:rPr lang="en-US" sz="1200" dirty="0" err="1">
                <a:latin typeface="+mn-lt"/>
              </a:rPr>
              <a:t>Socia</a:t>
            </a:r>
            <a:r>
              <a:rPr lang="en-US" sz="1200" dirty="0">
                <a:latin typeface="+mn-lt"/>
              </a:rPr>
              <a:t> 5: ____</a:t>
            </a:r>
          </a:p>
          <a:p>
            <a:pPr>
              <a:defRPr/>
            </a:pPr>
            <a:r>
              <a:rPr lang="en-US" sz="1200" dirty="0" err="1">
                <a:latin typeface="+mn-lt"/>
              </a:rPr>
              <a:t>Socia</a:t>
            </a:r>
            <a:r>
              <a:rPr lang="en-US" sz="1200" dirty="0">
                <a:latin typeface="+mn-lt"/>
              </a:rPr>
              <a:t> 6: ____</a:t>
            </a:r>
          </a:p>
          <a:p>
            <a:pPr>
              <a:defRPr/>
            </a:pPr>
            <a:r>
              <a:rPr lang="en-US" sz="1200" dirty="0" err="1">
                <a:latin typeface="+mn-lt"/>
              </a:rPr>
              <a:t>Socia</a:t>
            </a:r>
            <a:r>
              <a:rPr lang="en-US" sz="1200" dirty="0">
                <a:latin typeface="+mn-lt"/>
              </a:rPr>
              <a:t> 7: ____</a:t>
            </a:r>
          </a:p>
          <a:p>
            <a:pPr>
              <a:defRPr/>
            </a:pPr>
            <a:endParaRPr lang="en-US" sz="1200" dirty="0">
              <a:latin typeface="+mn-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3038" y="3244850"/>
            <a:ext cx="59213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8" name="TextBox 1"/>
          <p:cNvSpPr txBox="1">
            <a:spLocks noChangeArrowheads="1"/>
          </p:cNvSpPr>
          <p:nvPr/>
        </p:nvSpPr>
        <p:spPr bwMode="auto">
          <a:xfrm>
            <a:off x="114300" y="42863"/>
            <a:ext cx="8755063"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3200" b="1"/>
              <a:t>Venta o disolución de la Compañía:</a:t>
            </a:r>
          </a:p>
          <a:p>
            <a:pPr>
              <a:buFont typeface="Arial" panose="020B0604020202020204" pitchFamily="34" charset="0"/>
              <a:buNone/>
            </a:pPr>
            <a:r>
              <a:rPr lang="es-ES" altLang="en-US" sz="1500"/>
              <a:t>La Compañía puede ser vendida o disuelta </a:t>
            </a:r>
            <a:r>
              <a:rPr lang="es-ES" altLang="en-US" sz="1500" b="1" u="sng"/>
              <a:t>con la aprobación del 75% de la Socias</a:t>
            </a:r>
            <a:r>
              <a:rPr lang="es-ES" altLang="en-US" sz="1500"/>
              <a:t>. </a:t>
            </a:r>
            <a:r>
              <a:rPr lang="es-MX" altLang="en-US" sz="1500"/>
              <a:t>Si se disuelve o se vende la empresa, la Cooperativa hará pagos en la siguiente orden de prioridad:</a:t>
            </a:r>
            <a:endParaRPr lang="en-US" altLang="en-US" sz="1500"/>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8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p:txBody>
      </p:sp>
      <p:sp>
        <p:nvSpPr>
          <p:cNvPr id="8" name="Rounded Rectangle 7"/>
          <p:cNvSpPr/>
          <p:nvPr/>
        </p:nvSpPr>
        <p:spPr>
          <a:xfrm>
            <a:off x="290513" y="1136650"/>
            <a:ext cx="1355725" cy="423545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900" name="Slide Number Placeholder 3"/>
          <p:cNvSpPr>
            <a:spLocks noGrp="1"/>
          </p:cNvSpPr>
          <p:nvPr>
            <p:ph type="sldNum" sz="quarter" idx="12"/>
          </p:nvPr>
        </p:nvSpPr>
        <p:spPr bwMode="auto">
          <a:xfrm>
            <a:off x="6996113" y="64579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C927E74-4503-4F99-B379-723D394B28BC}" type="slidenum">
              <a:rPr lang="en-US" altLang="en-US" sz="1200">
                <a:solidFill>
                  <a:srgbClr val="898989"/>
                </a:solidFill>
              </a:rPr>
              <a:pPr/>
              <a:t>100</a:t>
            </a:fld>
            <a:endParaRPr lang="en-US" altLang="en-US" sz="1200">
              <a:solidFill>
                <a:srgbClr val="898989"/>
              </a:solidFill>
            </a:endParaRPr>
          </a:p>
        </p:txBody>
      </p:sp>
      <p:sp>
        <p:nvSpPr>
          <p:cNvPr id="6" name="TextBox 5"/>
          <p:cNvSpPr txBox="1"/>
          <p:nvPr/>
        </p:nvSpPr>
        <p:spPr>
          <a:xfrm>
            <a:off x="214466" y="5609033"/>
            <a:ext cx="4105847" cy="1938338"/>
          </a:xfrm>
          <a:prstGeom prst="rect">
            <a:avLst/>
          </a:prstGeom>
          <a:noFill/>
        </p:spPr>
        <p:txBody>
          <a:bodyPr numCol="2">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208902" name="TextBox 2"/>
          <p:cNvSpPr txBox="1">
            <a:spLocks noChangeArrowheads="1"/>
          </p:cNvSpPr>
          <p:nvPr/>
        </p:nvSpPr>
        <p:spPr bwMode="auto">
          <a:xfrm>
            <a:off x="968375" y="33607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graphicFrame>
        <p:nvGraphicFramePr>
          <p:cNvPr id="208903" name="Object 28"/>
          <p:cNvGraphicFramePr>
            <a:graphicFrameLocks noChangeAspect="1"/>
          </p:cNvGraphicFramePr>
          <p:nvPr/>
        </p:nvGraphicFramePr>
        <p:xfrm>
          <a:off x="371475" y="2940050"/>
          <a:ext cx="1193800" cy="534988"/>
        </p:xfrm>
        <a:graphic>
          <a:graphicData uri="http://schemas.openxmlformats.org/presentationml/2006/ole">
            <mc:AlternateContent xmlns:mc="http://schemas.openxmlformats.org/markup-compatibility/2006">
              <mc:Choice xmlns:v="urn:schemas-microsoft-com:vml" Requires="v">
                <p:oleObj spid="_x0000_s208924" name="Bitmap Image" r:id="rId5" imgW="0" imgH="0" progId="Paint.Picture">
                  <p:embed/>
                </p:oleObj>
              </mc:Choice>
              <mc:Fallback>
                <p:oleObj name="Bitmap Image" r:id="rId5"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 y="2940050"/>
                        <a:ext cx="1193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8904" name="Object 28"/>
          <p:cNvGraphicFramePr>
            <a:graphicFrameLocks noChangeAspect="1"/>
          </p:cNvGraphicFramePr>
          <p:nvPr/>
        </p:nvGraphicFramePr>
        <p:xfrm>
          <a:off x="357188" y="1855788"/>
          <a:ext cx="1193800" cy="534987"/>
        </p:xfrm>
        <a:graphic>
          <a:graphicData uri="http://schemas.openxmlformats.org/presentationml/2006/ole">
            <mc:AlternateContent xmlns:mc="http://schemas.openxmlformats.org/markup-compatibility/2006">
              <mc:Choice xmlns:v="urn:schemas-microsoft-com:vml" Requires="v">
                <p:oleObj spid="_x0000_s208925" name="Bitmap Image" r:id="rId7" imgW="0" imgH="0" progId="Paint.Picture">
                  <p:embed/>
                </p:oleObj>
              </mc:Choice>
              <mc:Fallback>
                <p:oleObj name="Bitmap Image" r:id="rId7"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1855788"/>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8905" name="Object 28"/>
          <p:cNvGraphicFramePr>
            <a:graphicFrameLocks noChangeAspect="1"/>
          </p:cNvGraphicFramePr>
          <p:nvPr/>
        </p:nvGraphicFramePr>
        <p:xfrm>
          <a:off x="357188" y="2387600"/>
          <a:ext cx="1193800" cy="534988"/>
        </p:xfrm>
        <a:graphic>
          <a:graphicData uri="http://schemas.openxmlformats.org/presentationml/2006/ole">
            <mc:AlternateContent xmlns:mc="http://schemas.openxmlformats.org/markup-compatibility/2006">
              <mc:Choice xmlns:v="urn:schemas-microsoft-com:vml" Requires="v">
                <p:oleObj spid="_x0000_s208926" name="Bitmap Image" r:id="rId8" imgW="0" imgH="0" progId="Paint.Picture">
                  <p:embed/>
                </p:oleObj>
              </mc:Choice>
              <mc:Fallback>
                <p:oleObj name="Bitmap Image" r:id="rId8"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2387600"/>
                        <a:ext cx="1193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8906" name="Object 28"/>
          <p:cNvGraphicFramePr>
            <a:graphicFrameLocks noChangeAspect="1"/>
          </p:cNvGraphicFramePr>
          <p:nvPr/>
        </p:nvGraphicFramePr>
        <p:xfrm>
          <a:off x="365125" y="3471863"/>
          <a:ext cx="1193800" cy="534987"/>
        </p:xfrm>
        <a:graphic>
          <a:graphicData uri="http://schemas.openxmlformats.org/presentationml/2006/ole">
            <mc:AlternateContent xmlns:mc="http://schemas.openxmlformats.org/markup-compatibility/2006">
              <mc:Choice xmlns:v="urn:schemas-microsoft-com:vml" Requires="v">
                <p:oleObj spid="_x0000_s208927" name="Bitmap Image" r:id="rId9" imgW="0" imgH="0" progId="Paint.Picture">
                  <p:embed/>
                </p:oleObj>
              </mc:Choice>
              <mc:Fallback>
                <p:oleObj name="Bitmap Image" r:id="rId9"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5" y="3471863"/>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8907" name="Object 28"/>
          <p:cNvGraphicFramePr>
            <a:graphicFrameLocks noChangeAspect="1"/>
          </p:cNvGraphicFramePr>
          <p:nvPr/>
        </p:nvGraphicFramePr>
        <p:xfrm>
          <a:off x="354013" y="1346200"/>
          <a:ext cx="1193800" cy="534988"/>
        </p:xfrm>
        <a:graphic>
          <a:graphicData uri="http://schemas.openxmlformats.org/presentationml/2006/ole">
            <mc:AlternateContent xmlns:mc="http://schemas.openxmlformats.org/markup-compatibility/2006">
              <mc:Choice xmlns:v="urn:schemas-microsoft-com:vml" Requires="v">
                <p:oleObj spid="_x0000_s208928" name="Bitmap Image" r:id="rId10" imgW="0" imgH="0" progId="Paint.Picture">
                  <p:embed/>
                </p:oleObj>
              </mc:Choice>
              <mc:Fallback>
                <p:oleObj name="Bitmap Image" r:id="rId10"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3" y="1346200"/>
                        <a:ext cx="1193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ight Arrow 1"/>
          <p:cNvSpPr/>
          <p:nvPr/>
        </p:nvSpPr>
        <p:spPr>
          <a:xfrm>
            <a:off x="1647825" y="1103313"/>
            <a:ext cx="1239838" cy="64135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Primero,</a:t>
            </a:r>
          </a:p>
        </p:txBody>
      </p:sp>
      <p:sp>
        <p:nvSpPr>
          <p:cNvPr id="3" name="Smiley Face 2"/>
          <p:cNvSpPr/>
          <p:nvPr/>
        </p:nvSpPr>
        <p:spPr>
          <a:xfrm>
            <a:off x="2954338" y="1019175"/>
            <a:ext cx="758825" cy="744538"/>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910" name="TextBox 3"/>
          <p:cNvSpPr txBox="1">
            <a:spLocks noChangeArrowheads="1"/>
          </p:cNvSpPr>
          <p:nvPr/>
        </p:nvSpPr>
        <p:spPr bwMode="auto">
          <a:xfrm>
            <a:off x="3711575" y="1185863"/>
            <a:ext cx="4924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600"/>
              <a:t>la Cooperativa debe pagar sus </a:t>
            </a:r>
            <a:r>
              <a:rPr lang="es-MX" altLang="en-US" sz="1600" b="1"/>
              <a:t>deudas a las no Socias.</a:t>
            </a:r>
            <a:endParaRPr lang="en-US" altLang="en-US" sz="1600" b="1"/>
          </a:p>
        </p:txBody>
      </p:sp>
      <p:sp>
        <p:nvSpPr>
          <p:cNvPr id="15" name="Right Arrow 14"/>
          <p:cNvSpPr/>
          <p:nvPr/>
        </p:nvSpPr>
        <p:spPr>
          <a:xfrm>
            <a:off x="1658938" y="2073275"/>
            <a:ext cx="1868487" cy="782638"/>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Segundo,</a:t>
            </a:r>
          </a:p>
        </p:txBody>
      </p:sp>
      <p:sp>
        <p:nvSpPr>
          <p:cNvPr id="208912" name="TextBox 15"/>
          <p:cNvSpPr txBox="1">
            <a:spLocks noChangeArrowheads="1"/>
          </p:cNvSpPr>
          <p:nvPr/>
        </p:nvSpPr>
        <p:spPr bwMode="auto">
          <a:xfrm>
            <a:off x="4732338" y="1893888"/>
            <a:ext cx="3997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600"/>
              <a:t>la Cooperativa debe pagar sus </a:t>
            </a:r>
            <a:r>
              <a:rPr lang="es-MX" altLang="en-US" sz="1600" b="1"/>
              <a:t>deudas a las Socias</a:t>
            </a:r>
            <a:r>
              <a:rPr lang="es-MX" altLang="en-US" sz="1600"/>
              <a:t>, incluyendo prestamos, y pagos guarantizados.</a:t>
            </a:r>
            <a:endParaRPr lang="en-US" altLang="en-US" sz="1600"/>
          </a:p>
        </p:txBody>
      </p:sp>
      <p:pic>
        <p:nvPicPr>
          <p:cNvPr id="208913"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67175" y="1825625"/>
            <a:ext cx="5254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14"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76638" y="1825625"/>
            <a:ext cx="490537"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ight Arrow 18"/>
          <p:cNvSpPr/>
          <p:nvPr/>
        </p:nvSpPr>
        <p:spPr>
          <a:xfrm>
            <a:off x="1646238" y="3306763"/>
            <a:ext cx="2519362" cy="801687"/>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Tercero</a:t>
            </a:r>
            <a:r>
              <a:rPr lang="en-US" dirty="0">
                <a:solidFill>
                  <a:schemeClr val="tx1"/>
                </a:solidFill>
              </a:rPr>
              <a:t>,</a:t>
            </a:r>
          </a:p>
        </p:txBody>
      </p:sp>
      <p:sp>
        <p:nvSpPr>
          <p:cNvPr id="208916" name="TextBox 19"/>
          <p:cNvSpPr txBox="1">
            <a:spLocks noChangeArrowheads="1"/>
          </p:cNvSpPr>
          <p:nvPr/>
        </p:nvSpPr>
        <p:spPr bwMode="auto">
          <a:xfrm>
            <a:off x="5508625" y="3084513"/>
            <a:ext cx="3486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600"/>
              <a:t>la cooperativa debe pagarle a cada Socia la cantidad que queda en su </a:t>
            </a:r>
            <a:r>
              <a:rPr lang="es-ES" altLang="en-US" sz="1600" b="1"/>
              <a:t>cuenta de capital </a:t>
            </a:r>
            <a:r>
              <a:rPr lang="es-ES" altLang="en-US" sz="1600"/>
              <a:t>derivado de las actividades normales de la cooperativa, sin incluir los ingresos de la venta de la empresa.</a:t>
            </a:r>
            <a:endParaRPr lang="en-US" altLang="en-US" sz="1600"/>
          </a:p>
        </p:txBody>
      </p:sp>
      <p:pic>
        <p:nvPicPr>
          <p:cNvPr id="208917" name="Picture 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46663" y="3249613"/>
            <a:ext cx="3810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18" name="Picture 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92638" y="3279775"/>
            <a:ext cx="4079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8919" name="Object 28"/>
          <p:cNvGraphicFramePr>
            <a:graphicFrameLocks noChangeAspect="1"/>
          </p:cNvGraphicFramePr>
          <p:nvPr/>
        </p:nvGraphicFramePr>
        <p:xfrm>
          <a:off x="377825" y="4579938"/>
          <a:ext cx="1193800" cy="534987"/>
        </p:xfrm>
        <a:graphic>
          <a:graphicData uri="http://schemas.openxmlformats.org/presentationml/2006/ole">
            <mc:AlternateContent xmlns:mc="http://schemas.openxmlformats.org/markup-compatibility/2006">
              <mc:Choice xmlns:v="urn:schemas-microsoft-com:vml" Requires="v">
                <p:oleObj spid="_x0000_s208929" name="Bitmap Image" r:id="rId15" imgW="0" imgH="0" progId="Paint.Picture">
                  <p:embed/>
                </p:oleObj>
              </mc:Choice>
              <mc:Fallback>
                <p:oleObj name="Bitmap Image" r:id="rId15"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25" y="4579938"/>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8920" name="Object 28"/>
          <p:cNvGraphicFramePr>
            <a:graphicFrameLocks noChangeAspect="1"/>
          </p:cNvGraphicFramePr>
          <p:nvPr/>
        </p:nvGraphicFramePr>
        <p:xfrm>
          <a:off x="363538" y="4029075"/>
          <a:ext cx="1193800" cy="534988"/>
        </p:xfrm>
        <a:graphic>
          <a:graphicData uri="http://schemas.openxmlformats.org/presentationml/2006/ole">
            <mc:AlternateContent xmlns:mc="http://schemas.openxmlformats.org/markup-compatibility/2006">
              <mc:Choice xmlns:v="urn:schemas-microsoft-com:vml" Requires="v">
                <p:oleObj spid="_x0000_s208930" name="Bitmap Image" r:id="rId16" imgW="0" imgH="0" progId="Paint.Picture">
                  <p:embed/>
                </p:oleObj>
              </mc:Choice>
              <mc:Fallback>
                <p:oleObj name="Bitmap Image" r:id="rId16"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8" y="4029075"/>
                        <a:ext cx="1193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Bent Arrow 4"/>
          <p:cNvSpPr/>
          <p:nvPr/>
        </p:nvSpPr>
        <p:spPr>
          <a:xfrm rot="5400000">
            <a:off x="2337594" y="3875882"/>
            <a:ext cx="1849437" cy="3206750"/>
          </a:xfrm>
          <a:prstGeom prst="bentArrow">
            <a:avLst>
              <a:gd name="adj1" fmla="val 25000"/>
              <a:gd name="adj2" fmla="val 16239"/>
              <a:gd name="adj3" fmla="val 25000"/>
              <a:gd name="adj4" fmla="val 43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08922" name="TextBox 12"/>
          <p:cNvSpPr txBox="1">
            <a:spLocks noChangeArrowheads="1"/>
          </p:cNvSpPr>
          <p:nvPr/>
        </p:nvSpPr>
        <p:spPr bwMode="auto">
          <a:xfrm>
            <a:off x="2752725" y="4600575"/>
            <a:ext cx="191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Finalmente…</a:t>
            </a:r>
          </a:p>
        </p:txBody>
      </p:sp>
      <p:sp>
        <p:nvSpPr>
          <p:cNvPr id="208923" name="Rectangle 13"/>
          <p:cNvSpPr>
            <a:spLocks noChangeArrowheads="1"/>
          </p:cNvSpPr>
          <p:nvPr/>
        </p:nvSpPr>
        <p:spPr bwMode="auto">
          <a:xfrm>
            <a:off x="3711575" y="6443663"/>
            <a:ext cx="4886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¿Y? ¿Y? ¿Qué sucede, entonces? </a:t>
            </a:r>
            <a:r>
              <a:rPr lang="en-US" altLang="en-US" sz="1800"/>
              <a:t>Proxima pagina…</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E65DB9A-727D-481F-A453-8FD31E2B230D}" type="slidenum">
              <a:rPr lang="en-US" altLang="en-US" sz="1200">
                <a:solidFill>
                  <a:srgbClr val="898989"/>
                </a:solidFill>
              </a:rPr>
              <a:pPr/>
              <a:t>101</a:t>
            </a:fld>
            <a:endParaRPr lang="en-US" altLang="en-US" sz="1200">
              <a:solidFill>
                <a:srgbClr val="898989"/>
              </a:solidFill>
            </a:endParaRPr>
          </a:p>
        </p:txBody>
      </p:sp>
      <p:pic>
        <p:nvPicPr>
          <p:cNvPr id="21094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3038" y="3244850"/>
            <a:ext cx="59213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TextBox 1"/>
          <p:cNvSpPr txBox="1">
            <a:spLocks noChangeArrowheads="1"/>
          </p:cNvSpPr>
          <p:nvPr/>
        </p:nvSpPr>
        <p:spPr bwMode="auto">
          <a:xfrm>
            <a:off x="114300" y="42863"/>
            <a:ext cx="8755063"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3200" b="1"/>
              <a:t>Sale or dissolution of the Company:</a:t>
            </a:r>
          </a:p>
          <a:p>
            <a:r>
              <a:rPr lang="en-US" altLang="en-US" sz="1500"/>
              <a:t>The Company can be sold or dissolved </a:t>
            </a:r>
            <a:r>
              <a:rPr lang="en-US" altLang="en-US" sz="1500" b="1" u="sng"/>
              <a:t>with the approval of 75% of the Partners.</a:t>
            </a:r>
            <a:r>
              <a:rPr lang="en-US" altLang="en-US" sz="1500" b="1"/>
              <a:t> </a:t>
            </a:r>
            <a:r>
              <a:rPr lang="en-US" altLang="en-US" sz="1500"/>
              <a:t>If the company is sold or dissolved, the Cooperative will make payments in the following priority order: </a:t>
            </a:r>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8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a:p>
            <a:pPr>
              <a:buFont typeface="Arial" panose="020B0604020202020204" pitchFamily="34" charset="0"/>
              <a:buNone/>
            </a:pPr>
            <a:endParaRPr lang="es-MX" altLang="en-US" sz="1500" b="1"/>
          </a:p>
        </p:txBody>
      </p:sp>
      <p:sp>
        <p:nvSpPr>
          <p:cNvPr id="6" name="Rounded Rectangle 5"/>
          <p:cNvSpPr/>
          <p:nvPr/>
        </p:nvSpPr>
        <p:spPr>
          <a:xfrm>
            <a:off x="290513" y="1136650"/>
            <a:ext cx="1355725" cy="423545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214466" y="5609033"/>
            <a:ext cx="4105847" cy="1938338"/>
          </a:xfrm>
          <a:prstGeom prst="rect">
            <a:avLst/>
          </a:prstGeom>
          <a:noFill/>
        </p:spPr>
        <p:txBody>
          <a:bodyPr numCol="2">
            <a:spAutoFit/>
          </a:bodyPr>
          <a:lstStyle/>
          <a:p>
            <a:pPr eaLnBrk="1" fontAlgn="auto" hangingPunct="1">
              <a:spcBef>
                <a:spcPts val="0"/>
              </a:spcBef>
              <a:spcAft>
                <a:spcPts val="0"/>
              </a:spcAft>
              <a:defRPr/>
            </a:pPr>
            <a:r>
              <a:rPr lang="es-ES" sz="1200" b="1" dirty="0" err="1">
                <a:latin typeface="+mn-lt"/>
                <a:ea typeface="+mn-ea"/>
              </a:rPr>
              <a:t>Write</a:t>
            </a:r>
            <a:r>
              <a:rPr lang="es-ES" sz="1200" b="1" dirty="0">
                <a:latin typeface="+mn-lt"/>
                <a:ea typeface="+mn-ea"/>
              </a:rPr>
              <a:t> </a:t>
            </a:r>
            <a:r>
              <a:rPr lang="es-ES" sz="1200" b="1" dirty="0" err="1">
                <a:latin typeface="+mn-lt"/>
                <a:ea typeface="+mn-ea"/>
              </a:rPr>
              <a:t>your</a:t>
            </a:r>
            <a:r>
              <a:rPr lang="es-ES" sz="1200" b="1" dirty="0">
                <a:latin typeface="+mn-lt"/>
                <a:ea typeface="+mn-ea"/>
              </a:rPr>
              <a:t> </a:t>
            </a:r>
            <a:r>
              <a:rPr lang="es-ES" sz="1200" b="1" dirty="0" err="1">
                <a:latin typeface="+mn-lt"/>
                <a:ea typeface="+mn-ea"/>
              </a:rPr>
              <a:t>initials</a:t>
            </a:r>
            <a:endParaRPr lang="es-ES" sz="1200" b="1" dirty="0">
              <a:latin typeface="+mn-lt"/>
              <a:ea typeface="+mn-ea"/>
            </a:endParaRPr>
          </a:p>
          <a:p>
            <a:pPr eaLnBrk="1" fontAlgn="auto" hangingPunct="1">
              <a:spcBef>
                <a:spcPts val="0"/>
              </a:spcBef>
              <a:spcAft>
                <a:spcPts val="0"/>
              </a:spcAft>
              <a:defRPr/>
            </a:pPr>
            <a:r>
              <a:rPr lang="es-ES" sz="1200" b="1" dirty="0" err="1">
                <a:latin typeface="+mn-lt"/>
                <a:ea typeface="+mn-ea"/>
              </a:rPr>
              <a:t>to</a:t>
            </a:r>
            <a:r>
              <a:rPr lang="es-ES" sz="1200" b="1" dirty="0">
                <a:latin typeface="+mn-lt"/>
                <a:ea typeface="+mn-ea"/>
              </a:rPr>
              <a:t> </a:t>
            </a:r>
            <a:r>
              <a:rPr lang="es-ES" sz="1200" b="1" dirty="0" err="1">
                <a:latin typeface="+mn-lt"/>
                <a:ea typeface="+mn-ea"/>
              </a:rPr>
              <a:t>approve</a:t>
            </a:r>
            <a:r>
              <a:rPr lang="es-ES" sz="1200" b="1" dirty="0">
                <a:latin typeface="+mn-lt"/>
                <a:ea typeface="+mn-ea"/>
              </a:rPr>
              <a:t>:</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endParaRPr lang="en-US" sz="1200"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210950" name="TextBox 2"/>
          <p:cNvSpPr txBox="1">
            <a:spLocks noChangeArrowheads="1"/>
          </p:cNvSpPr>
          <p:nvPr/>
        </p:nvSpPr>
        <p:spPr bwMode="auto">
          <a:xfrm>
            <a:off x="968375" y="33607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graphicFrame>
        <p:nvGraphicFramePr>
          <p:cNvPr id="210951" name="Object 28"/>
          <p:cNvGraphicFramePr>
            <a:graphicFrameLocks noChangeAspect="1"/>
          </p:cNvGraphicFramePr>
          <p:nvPr/>
        </p:nvGraphicFramePr>
        <p:xfrm>
          <a:off x="371475" y="2940050"/>
          <a:ext cx="1193800" cy="534988"/>
        </p:xfrm>
        <a:graphic>
          <a:graphicData uri="http://schemas.openxmlformats.org/presentationml/2006/ole">
            <mc:AlternateContent xmlns:mc="http://schemas.openxmlformats.org/markup-compatibility/2006">
              <mc:Choice xmlns:v="urn:schemas-microsoft-com:vml" Requires="v">
                <p:oleObj spid="_x0000_s210972" name="Bitmap Image" r:id="rId5" imgW="0" imgH="0" progId="Paint.Picture">
                  <p:embed/>
                </p:oleObj>
              </mc:Choice>
              <mc:Fallback>
                <p:oleObj name="Bitmap Image" r:id="rId5"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 y="2940050"/>
                        <a:ext cx="1193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0952" name="Object 28"/>
          <p:cNvGraphicFramePr>
            <a:graphicFrameLocks noChangeAspect="1"/>
          </p:cNvGraphicFramePr>
          <p:nvPr/>
        </p:nvGraphicFramePr>
        <p:xfrm>
          <a:off x="357188" y="1855788"/>
          <a:ext cx="1193800" cy="534987"/>
        </p:xfrm>
        <a:graphic>
          <a:graphicData uri="http://schemas.openxmlformats.org/presentationml/2006/ole">
            <mc:AlternateContent xmlns:mc="http://schemas.openxmlformats.org/markup-compatibility/2006">
              <mc:Choice xmlns:v="urn:schemas-microsoft-com:vml" Requires="v">
                <p:oleObj spid="_x0000_s210973" name="Bitmap Image" r:id="rId7" imgW="0" imgH="0" progId="Paint.Picture">
                  <p:embed/>
                </p:oleObj>
              </mc:Choice>
              <mc:Fallback>
                <p:oleObj name="Bitmap Image" r:id="rId7"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1855788"/>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0953" name="Object 28"/>
          <p:cNvGraphicFramePr>
            <a:graphicFrameLocks noChangeAspect="1"/>
          </p:cNvGraphicFramePr>
          <p:nvPr/>
        </p:nvGraphicFramePr>
        <p:xfrm>
          <a:off x="357188" y="2387600"/>
          <a:ext cx="1193800" cy="534988"/>
        </p:xfrm>
        <a:graphic>
          <a:graphicData uri="http://schemas.openxmlformats.org/presentationml/2006/ole">
            <mc:AlternateContent xmlns:mc="http://schemas.openxmlformats.org/markup-compatibility/2006">
              <mc:Choice xmlns:v="urn:schemas-microsoft-com:vml" Requires="v">
                <p:oleObj spid="_x0000_s210974" name="Bitmap Image" r:id="rId8" imgW="0" imgH="0" progId="Paint.Picture">
                  <p:embed/>
                </p:oleObj>
              </mc:Choice>
              <mc:Fallback>
                <p:oleObj name="Bitmap Image" r:id="rId8"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2387600"/>
                        <a:ext cx="1193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0954" name="Object 28"/>
          <p:cNvGraphicFramePr>
            <a:graphicFrameLocks noChangeAspect="1"/>
          </p:cNvGraphicFramePr>
          <p:nvPr/>
        </p:nvGraphicFramePr>
        <p:xfrm>
          <a:off x="365125" y="3471863"/>
          <a:ext cx="1193800" cy="534987"/>
        </p:xfrm>
        <a:graphic>
          <a:graphicData uri="http://schemas.openxmlformats.org/presentationml/2006/ole">
            <mc:AlternateContent xmlns:mc="http://schemas.openxmlformats.org/markup-compatibility/2006">
              <mc:Choice xmlns:v="urn:schemas-microsoft-com:vml" Requires="v">
                <p:oleObj spid="_x0000_s210975" name="Bitmap Image" r:id="rId9" imgW="0" imgH="0" progId="Paint.Picture">
                  <p:embed/>
                </p:oleObj>
              </mc:Choice>
              <mc:Fallback>
                <p:oleObj name="Bitmap Image" r:id="rId9"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5" y="3471863"/>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0955" name="Object 28"/>
          <p:cNvGraphicFramePr>
            <a:graphicFrameLocks noChangeAspect="1"/>
          </p:cNvGraphicFramePr>
          <p:nvPr/>
        </p:nvGraphicFramePr>
        <p:xfrm>
          <a:off x="354013" y="1346200"/>
          <a:ext cx="1193800" cy="534988"/>
        </p:xfrm>
        <a:graphic>
          <a:graphicData uri="http://schemas.openxmlformats.org/presentationml/2006/ole">
            <mc:AlternateContent xmlns:mc="http://schemas.openxmlformats.org/markup-compatibility/2006">
              <mc:Choice xmlns:v="urn:schemas-microsoft-com:vml" Requires="v">
                <p:oleObj spid="_x0000_s210976" name="Bitmap Image" r:id="rId10" imgW="0" imgH="0" progId="Paint.Picture">
                  <p:embed/>
                </p:oleObj>
              </mc:Choice>
              <mc:Fallback>
                <p:oleObj name="Bitmap Image" r:id="rId10"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3" y="1346200"/>
                        <a:ext cx="1193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ight Arrow 14"/>
          <p:cNvSpPr/>
          <p:nvPr/>
        </p:nvSpPr>
        <p:spPr>
          <a:xfrm>
            <a:off x="1647825" y="1103313"/>
            <a:ext cx="1239838" cy="64135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First,</a:t>
            </a:r>
          </a:p>
        </p:txBody>
      </p:sp>
      <p:sp>
        <p:nvSpPr>
          <p:cNvPr id="16" name="Smiley Face 15"/>
          <p:cNvSpPr/>
          <p:nvPr/>
        </p:nvSpPr>
        <p:spPr>
          <a:xfrm>
            <a:off x="2954338" y="1019175"/>
            <a:ext cx="758825" cy="744538"/>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958" name="TextBox 3"/>
          <p:cNvSpPr txBox="1">
            <a:spLocks noChangeArrowheads="1"/>
          </p:cNvSpPr>
          <p:nvPr/>
        </p:nvSpPr>
        <p:spPr bwMode="auto">
          <a:xfrm>
            <a:off x="3711575" y="1185863"/>
            <a:ext cx="4924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600"/>
              <a:t>the Cooperative must pay its </a:t>
            </a:r>
            <a:r>
              <a:rPr lang="es-MX" altLang="en-US" sz="1600" b="1"/>
              <a:t>debts to non-Partners.</a:t>
            </a:r>
            <a:endParaRPr lang="en-US" altLang="en-US" sz="1600" b="1"/>
          </a:p>
        </p:txBody>
      </p:sp>
      <p:sp>
        <p:nvSpPr>
          <p:cNvPr id="18" name="Right Arrow 17"/>
          <p:cNvSpPr/>
          <p:nvPr/>
        </p:nvSpPr>
        <p:spPr>
          <a:xfrm>
            <a:off x="1658938" y="2073275"/>
            <a:ext cx="1868487" cy="782638"/>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Second,</a:t>
            </a:r>
          </a:p>
        </p:txBody>
      </p:sp>
      <p:sp>
        <p:nvSpPr>
          <p:cNvPr id="210960" name="TextBox 15"/>
          <p:cNvSpPr txBox="1">
            <a:spLocks noChangeArrowheads="1"/>
          </p:cNvSpPr>
          <p:nvPr/>
        </p:nvSpPr>
        <p:spPr bwMode="auto">
          <a:xfrm>
            <a:off x="4732338" y="1893888"/>
            <a:ext cx="3997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t>the Cooperative must pay its’ </a:t>
            </a:r>
            <a:r>
              <a:rPr lang="en-US" altLang="en-US" sz="1600" b="1"/>
              <a:t>debts to the Partners</a:t>
            </a:r>
            <a:r>
              <a:rPr lang="en-US" altLang="en-US" sz="1600"/>
              <a:t>, including loans, and guaranteed payments. </a:t>
            </a:r>
          </a:p>
        </p:txBody>
      </p:sp>
      <p:pic>
        <p:nvPicPr>
          <p:cNvPr id="210961"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67175" y="1825625"/>
            <a:ext cx="5254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2"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76638" y="1825625"/>
            <a:ext cx="490537"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a:off x="1646238" y="3306763"/>
            <a:ext cx="2519362" cy="801687"/>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Third,</a:t>
            </a:r>
          </a:p>
        </p:txBody>
      </p:sp>
      <p:sp>
        <p:nvSpPr>
          <p:cNvPr id="210964" name="TextBox 19"/>
          <p:cNvSpPr txBox="1">
            <a:spLocks noChangeArrowheads="1"/>
          </p:cNvSpPr>
          <p:nvPr/>
        </p:nvSpPr>
        <p:spPr bwMode="auto">
          <a:xfrm>
            <a:off x="5508625" y="3084513"/>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t>the Cooperative must pay each Partner the amount that remains in her</a:t>
            </a:r>
            <a:r>
              <a:rPr lang="en-US" altLang="en-US" sz="1600" b="1"/>
              <a:t> capital account </a:t>
            </a:r>
            <a:r>
              <a:rPr lang="en-US" altLang="en-US" sz="1600"/>
              <a:t>derived from the cooperative’s normal activities, not including proceeds from the sale of the company. </a:t>
            </a:r>
          </a:p>
        </p:txBody>
      </p:sp>
      <p:pic>
        <p:nvPicPr>
          <p:cNvPr id="210965" name="Picture 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46663" y="3249613"/>
            <a:ext cx="3810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6" name="Picture 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92638" y="3279775"/>
            <a:ext cx="4079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0967" name="Object 28"/>
          <p:cNvGraphicFramePr>
            <a:graphicFrameLocks noChangeAspect="1"/>
          </p:cNvGraphicFramePr>
          <p:nvPr/>
        </p:nvGraphicFramePr>
        <p:xfrm>
          <a:off x="377825" y="4579938"/>
          <a:ext cx="1193800" cy="534987"/>
        </p:xfrm>
        <a:graphic>
          <a:graphicData uri="http://schemas.openxmlformats.org/presentationml/2006/ole">
            <mc:AlternateContent xmlns:mc="http://schemas.openxmlformats.org/markup-compatibility/2006">
              <mc:Choice xmlns:v="urn:schemas-microsoft-com:vml" Requires="v">
                <p:oleObj spid="_x0000_s210977" name="Bitmap Image" r:id="rId15" imgW="0" imgH="0" progId="Paint.Picture">
                  <p:embed/>
                </p:oleObj>
              </mc:Choice>
              <mc:Fallback>
                <p:oleObj name="Bitmap Image" r:id="rId15"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25" y="4579938"/>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0968" name="Object 28"/>
          <p:cNvGraphicFramePr>
            <a:graphicFrameLocks noChangeAspect="1"/>
          </p:cNvGraphicFramePr>
          <p:nvPr/>
        </p:nvGraphicFramePr>
        <p:xfrm>
          <a:off x="363538" y="4029075"/>
          <a:ext cx="1193800" cy="534988"/>
        </p:xfrm>
        <a:graphic>
          <a:graphicData uri="http://schemas.openxmlformats.org/presentationml/2006/ole">
            <mc:AlternateContent xmlns:mc="http://schemas.openxmlformats.org/markup-compatibility/2006">
              <mc:Choice xmlns:v="urn:schemas-microsoft-com:vml" Requires="v">
                <p:oleObj spid="_x0000_s210978" name="Bitmap Image" r:id="rId16" imgW="0" imgH="0" progId="Paint.Picture">
                  <p:embed/>
                </p:oleObj>
              </mc:Choice>
              <mc:Fallback>
                <p:oleObj name="Bitmap Image" r:id="rId16" imgW="0" imgH="0" progId="Paint.Picture">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8" y="4029075"/>
                        <a:ext cx="1193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Bent Arrow 27"/>
          <p:cNvSpPr/>
          <p:nvPr/>
        </p:nvSpPr>
        <p:spPr>
          <a:xfrm rot="5400000">
            <a:off x="2337594" y="3875882"/>
            <a:ext cx="1849437" cy="3206750"/>
          </a:xfrm>
          <a:prstGeom prst="bentArrow">
            <a:avLst>
              <a:gd name="adj1" fmla="val 25000"/>
              <a:gd name="adj2" fmla="val 16239"/>
              <a:gd name="adj3" fmla="val 25000"/>
              <a:gd name="adj4" fmla="val 43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10970" name="TextBox 12"/>
          <p:cNvSpPr txBox="1">
            <a:spLocks noChangeArrowheads="1"/>
          </p:cNvSpPr>
          <p:nvPr/>
        </p:nvSpPr>
        <p:spPr bwMode="auto">
          <a:xfrm>
            <a:off x="2752725" y="4600575"/>
            <a:ext cx="191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Finally…</a:t>
            </a:r>
          </a:p>
        </p:txBody>
      </p:sp>
      <p:sp>
        <p:nvSpPr>
          <p:cNvPr id="210971" name="Rectangle 13"/>
          <p:cNvSpPr>
            <a:spLocks noChangeArrowheads="1"/>
          </p:cNvSpPr>
          <p:nvPr/>
        </p:nvSpPr>
        <p:spPr bwMode="auto">
          <a:xfrm>
            <a:off x="3711575" y="6443663"/>
            <a:ext cx="4497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And? And? Then what happens? </a:t>
            </a:r>
            <a:r>
              <a:rPr lang="en-US" altLang="en-US" sz="1800"/>
              <a:t>Next page…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2E972B0-CECC-4CAE-8A47-12E5A81C1231}" type="slidenum">
              <a:rPr lang="en-US" altLang="en-US" sz="1200">
                <a:solidFill>
                  <a:srgbClr val="898989"/>
                </a:solidFill>
              </a:rPr>
              <a:pPr/>
              <a:t>102</a:t>
            </a:fld>
            <a:endParaRPr lang="en-US" altLang="en-US" sz="1200">
              <a:solidFill>
                <a:srgbClr val="898989"/>
              </a:solidFill>
            </a:endParaRPr>
          </a:p>
        </p:txBody>
      </p:sp>
      <p:sp>
        <p:nvSpPr>
          <p:cNvPr id="6" name="TextBox 5"/>
          <p:cNvSpPr txBox="1"/>
          <p:nvPr/>
        </p:nvSpPr>
        <p:spPr>
          <a:xfrm>
            <a:off x="7778750" y="4600575"/>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212995"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12996" name="TextBox 1"/>
          <p:cNvSpPr txBox="1">
            <a:spLocks noChangeArrowheads="1"/>
          </p:cNvSpPr>
          <p:nvPr/>
        </p:nvSpPr>
        <p:spPr bwMode="auto">
          <a:xfrm>
            <a:off x="114300" y="17463"/>
            <a:ext cx="7664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3200" b="1"/>
              <a:t>Distribución de los fondos restantes </a:t>
            </a:r>
          </a:p>
        </p:txBody>
      </p:sp>
      <p:sp>
        <p:nvSpPr>
          <p:cNvPr id="8" name="Freeform 7"/>
          <p:cNvSpPr/>
          <p:nvPr/>
        </p:nvSpPr>
        <p:spPr>
          <a:xfrm>
            <a:off x="6497638" y="1325563"/>
            <a:ext cx="2562225" cy="3275012"/>
          </a:xfrm>
          <a:custGeom>
            <a:avLst/>
            <a:gdLst>
              <a:gd name="connsiteX0" fmla="*/ 3555 w 2369383"/>
              <a:gd name="connsiteY0" fmla="*/ 566057 h 1538515"/>
              <a:gd name="connsiteX1" fmla="*/ 119669 w 2369383"/>
              <a:gd name="connsiteY1" fmla="*/ 290286 h 1538515"/>
              <a:gd name="connsiteX2" fmla="*/ 134183 w 2369383"/>
              <a:gd name="connsiteY2" fmla="*/ 188686 h 1538515"/>
              <a:gd name="connsiteX3" fmla="*/ 148698 w 2369383"/>
              <a:gd name="connsiteY3" fmla="*/ 72572 h 1538515"/>
              <a:gd name="connsiteX4" fmla="*/ 206755 w 2369383"/>
              <a:gd name="connsiteY4" fmla="*/ 43543 h 1538515"/>
              <a:gd name="connsiteX5" fmla="*/ 380926 w 2369383"/>
              <a:gd name="connsiteY5" fmla="*/ 0 h 1538515"/>
              <a:gd name="connsiteX6" fmla="*/ 1904926 w 2369383"/>
              <a:gd name="connsiteY6" fmla="*/ 29029 h 1538515"/>
              <a:gd name="connsiteX7" fmla="*/ 2006526 w 2369383"/>
              <a:gd name="connsiteY7" fmla="*/ 43543 h 1538515"/>
              <a:gd name="connsiteX8" fmla="*/ 2137155 w 2369383"/>
              <a:gd name="connsiteY8" fmla="*/ 145143 h 1538515"/>
              <a:gd name="connsiteX9" fmla="*/ 2166183 w 2369383"/>
              <a:gd name="connsiteY9" fmla="*/ 188686 h 1538515"/>
              <a:gd name="connsiteX10" fmla="*/ 2238755 w 2369383"/>
              <a:gd name="connsiteY10" fmla="*/ 275772 h 1538515"/>
              <a:gd name="connsiteX11" fmla="*/ 2267783 w 2369383"/>
              <a:gd name="connsiteY11" fmla="*/ 377372 h 1538515"/>
              <a:gd name="connsiteX12" fmla="*/ 2311326 w 2369383"/>
              <a:gd name="connsiteY12" fmla="*/ 435429 h 1538515"/>
              <a:gd name="connsiteX13" fmla="*/ 2340355 w 2369383"/>
              <a:gd name="connsiteY13" fmla="*/ 478972 h 1538515"/>
              <a:gd name="connsiteX14" fmla="*/ 2369383 w 2369383"/>
              <a:gd name="connsiteY14" fmla="*/ 682172 h 1538515"/>
              <a:gd name="connsiteX15" fmla="*/ 2354869 w 2369383"/>
              <a:gd name="connsiteY15" fmla="*/ 1001486 h 1538515"/>
              <a:gd name="connsiteX16" fmla="*/ 2282298 w 2369383"/>
              <a:gd name="connsiteY16" fmla="*/ 1132115 h 1538515"/>
              <a:gd name="connsiteX17" fmla="*/ 2238755 w 2369383"/>
              <a:gd name="connsiteY17" fmla="*/ 1219200 h 1538515"/>
              <a:gd name="connsiteX18" fmla="*/ 2195212 w 2369383"/>
              <a:gd name="connsiteY18" fmla="*/ 1233715 h 1538515"/>
              <a:gd name="connsiteX19" fmla="*/ 2108126 w 2369383"/>
              <a:gd name="connsiteY19" fmla="*/ 1291772 h 1538515"/>
              <a:gd name="connsiteX20" fmla="*/ 2006526 w 2369383"/>
              <a:gd name="connsiteY20" fmla="*/ 1378857 h 1538515"/>
              <a:gd name="connsiteX21" fmla="*/ 1933955 w 2369383"/>
              <a:gd name="connsiteY21" fmla="*/ 1393372 h 1538515"/>
              <a:gd name="connsiteX22" fmla="*/ 1875898 w 2369383"/>
              <a:gd name="connsiteY22" fmla="*/ 1407886 h 1538515"/>
              <a:gd name="connsiteX23" fmla="*/ 1832355 w 2369383"/>
              <a:gd name="connsiteY23" fmla="*/ 1436915 h 1538515"/>
              <a:gd name="connsiteX24" fmla="*/ 1571098 w 2369383"/>
              <a:gd name="connsiteY24" fmla="*/ 1494972 h 1538515"/>
              <a:gd name="connsiteX25" fmla="*/ 1440469 w 2369383"/>
              <a:gd name="connsiteY25" fmla="*/ 1509486 h 1538515"/>
              <a:gd name="connsiteX26" fmla="*/ 1266298 w 2369383"/>
              <a:gd name="connsiteY26" fmla="*/ 1538515 h 1538515"/>
              <a:gd name="connsiteX27" fmla="*/ 1092126 w 2369383"/>
              <a:gd name="connsiteY27" fmla="*/ 1509486 h 1538515"/>
              <a:gd name="connsiteX28" fmla="*/ 787326 w 2369383"/>
              <a:gd name="connsiteY28" fmla="*/ 1480457 h 1538515"/>
              <a:gd name="connsiteX29" fmla="*/ 700240 w 2369383"/>
              <a:gd name="connsiteY29" fmla="*/ 1465943 h 1538515"/>
              <a:gd name="connsiteX30" fmla="*/ 540583 w 2369383"/>
              <a:gd name="connsiteY30" fmla="*/ 1422400 h 1538515"/>
              <a:gd name="connsiteX31" fmla="*/ 293840 w 2369383"/>
              <a:gd name="connsiteY31" fmla="*/ 1378857 h 1538515"/>
              <a:gd name="connsiteX32" fmla="*/ 250298 w 2369383"/>
              <a:gd name="connsiteY32" fmla="*/ 1364343 h 1538515"/>
              <a:gd name="connsiteX33" fmla="*/ 163212 w 2369383"/>
              <a:gd name="connsiteY33" fmla="*/ 1291772 h 1538515"/>
              <a:gd name="connsiteX34" fmla="*/ 163212 w 2369383"/>
              <a:gd name="connsiteY34" fmla="*/ 1132115 h 1538515"/>
              <a:gd name="connsiteX35" fmla="*/ 192240 w 2369383"/>
              <a:gd name="connsiteY35" fmla="*/ 1088572 h 1538515"/>
              <a:gd name="connsiteX36" fmla="*/ 206755 w 2369383"/>
              <a:gd name="connsiteY36" fmla="*/ 1045029 h 1538515"/>
              <a:gd name="connsiteX37" fmla="*/ 177726 w 2369383"/>
              <a:gd name="connsiteY37" fmla="*/ 798286 h 1538515"/>
              <a:gd name="connsiteX38" fmla="*/ 148698 w 2369383"/>
              <a:gd name="connsiteY38" fmla="*/ 478972 h 1538515"/>
              <a:gd name="connsiteX39" fmla="*/ 32583 w 2369383"/>
              <a:gd name="connsiteY39" fmla="*/ 522515 h 1538515"/>
              <a:gd name="connsiteX40" fmla="*/ 3555 w 2369383"/>
              <a:gd name="connsiteY40" fmla="*/ 566057 h 153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9383" h="1538515">
                <a:moveTo>
                  <a:pt x="3555" y="566057"/>
                </a:moveTo>
                <a:cubicBezTo>
                  <a:pt x="18069" y="527352"/>
                  <a:pt x="87043" y="384539"/>
                  <a:pt x="119669" y="290286"/>
                </a:cubicBezTo>
                <a:cubicBezTo>
                  <a:pt x="130860" y="257958"/>
                  <a:pt x="129662" y="222596"/>
                  <a:pt x="134183" y="188686"/>
                </a:cubicBezTo>
                <a:cubicBezTo>
                  <a:pt x="139338" y="150022"/>
                  <a:pt x="131254" y="107460"/>
                  <a:pt x="148698" y="72572"/>
                </a:cubicBezTo>
                <a:cubicBezTo>
                  <a:pt x="158374" y="53220"/>
                  <a:pt x="186421" y="50937"/>
                  <a:pt x="206755" y="43543"/>
                </a:cubicBezTo>
                <a:cubicBezTo>
                  <a:pt x="272391" y="19675"/>
                  <a:pt x="315620" y="13062"/>
                  <a:pt x="380926" y="0"/>
                </a:cubicBezTo>
                <a:lnTo>
                  <a:pt x="1904926" y="29029"/>
                </a:lnTo>
                <a:cubicBezTo>
                  <a:pt x="1939124" y="29945"/>
                  <a:pt x="1974596" y="31262"/>
                  <a:pt x="2006526" y="43543"/>
                </a:cubicBezTo>
                <a:cubicBezTo>
                  <a:pt x="2046221" y="58810"/>
                  <a:pt x="2106873" y="108805"/>
                  <a:pt x="2137155" y="145143"/>
                </a:cubicBezTo>
                <a:cubicBezTo>
                  <a:pt x="2148322" y="158544"/>
                  <a:pt x="2155016" y="175285"/>
                  <a:pt x="2166183" y="188686"/>
                </a:cubicBezTo>
                <a:cubicBezTo>
                  <a:pt x="2259318" y="300449"/>
                  <a:pt x="2166677" y="167656"/>
                  <a:pt x="2238755" y="275772"/>
                </a:cubicBezTo>
                <a:cubicBezTo>
                  <a:pt x="2241897" y="288339"/>
                  <a:pt x="2258529" y="361178"/>
                  <a:pt x="2267783" y="377372"/>
                </a:cubicBezTo>
                <a:cubicBezTo>
                  <a:pt x="2279785" y="398375"/>
                  <a:pt x="2297266" y="415744"/>
                  <a:pt x="2311326" y="435429"/>
                </a:cubicBezTo>
                <a:cubicBezTo>
                  <a:pt x="2321465" y="449624"/>
                  <a:pt x="2330679" y="464458"/>
                  <a:pt x="2340355" y="478972"/>
                </a:cubicBezTo>
                <a:cubicBezTo>
                  <a:pt x="2347577" y="522307"/>
                  <a:pt x="2369383" y="645841"/>
                  <a:pt x="2369383" y="682172"/>
                </a:cubicBezTo>
                <a:cubicBezTo>
                  <a:pt x="2369383" y="788720"/>
                  <a:pt x="2363366" y="895277"/>
                  <a:pt x="2354869" y="1001486"/>
                </a:cubicBezTo>
                <a:cubicBezTo>
                  <a:pt x="2350262" y="1059080"/>
                  <a:pt x="2301093" y="1075732"/>
                  <a:pt x="2282298" y="1132115"/>
                </a:cubicBezTo>
                <a:cubicBezTo>
                  <a:pt x="2272737" y="1160797"/>
                  <a:pt x="2264331" y="1198738"/>
                  <a:pt x="2238755" y="1219200"/>
                </a:cubicBezTo>
                <a:cubicBezTo>
                  <a:pt x="2226808" y="1228758"/>
                  <a:pt x="2209726" y="1228877"/>
                  <a:pt x="2195212" y="1233715"/>
                </a:cubicBezTo>
                <a:cubicBezTo>
                  <a:pt x="2132420" y="1327900"/>
                  <a:pt x="2209062" y="1234094"/>
                  <a:pt x="2108126" y="1291772"/>
                </a:cubicBezTo>
                <a:cubicBezTo>
                  <a:pt x="1994860" y="1356496"/>
                  <a:pt x="2143014" y="1318195"/>
                  <a:pt x="2006526" y="1378857"/>
                </a:cubicBezTo>
                <a:cubicBezTo>
                  <a:pt x="1983983" y="1388876"/>
                  <a:pt x="1958037" y="1388020"/>
                  <a:pt x="1933955" y="1393372"/>
                </a:cubicBezTo>
                <a:cubicBezTo>
                  <a:pt x="1914482" y="1397699"/>
                  <a:pt x="1895250" y="1403048"/>
                  <a:pt x="1875898" y="1407886"/>
                </a:cubicBezTo>
                <a:cubicBezTo>
                  <a:pt x="1861384" y="1417562"/>
                  <a:pt x="1848904" y="1431399"/>
                  <a:pt x="1832355" y="1436915"/>
                </a:cubicBezTo>
                <a:cubicBezTo>
                  <a:pt x="1763639" y="1459820"/>
                  <a:pt x="1651314" y="1484276"/>
                  <a:pt x="1571098" y="1494972"/>
                </a:cubicBezTo>
                <a:cubicBezTo>
                  <a:pt x="1527671" y="1500762"/>
                  <a:pt x="1483840" y="1503290"/>
                  <a:pt x="1440469" y="1509486"/>
                </a:cubicBezTo>
                <a:cubicBezTo>
                  <a:pt x="1382203" y="1517810"/>
                  <a:pt x="1324355" y="1528839"/>
                  <a:pt x="1266298" y="1538515"/>
                </a:cubicBezTo>
                <a:cubicBezTo>
                  <a:pt x="1208241" y="1528839"/>
                  <a:pt x="1150556" y="1516569"/>
                  <a:pt x="1092126" y="1509486"/>
                </a:cubicBezTo>
                <a:cubicBezTo>
                  <a:pt x="990808" y="1497205"/>
                  <a:pt x="887997" y="1497235"/>
                  <a:pt x="787326" y="1480457"/>
                </a:cubicBezTo>
                <a:cubicBezTo>
                  <a:pt x="758297" y="1475619"/>
                  <a:pt x="728915" y="1472560"/>
                  <a:pt x="700240" y="1465943"/>
                </a:cubicBezTo>
                <a:cubicBezTo>
                  <a:pt x="661364" y="1456972"/>
                  <a:pt x="586423" y="1430995"/>
                  <a:pt x="540583" y="1422400"/>
                </a:cubicBezTo>
                <a:cubicBezTo>
                  <a:pt x="524541" y="1419392"/>
                  <a:pt x="347649" y="1392309"/>
                  <a:pt x="293840" y="1378857"/>
                </a:cubicBezTo>
                <a:cubicBezTo>
                  <a:pt x="278998" y="1375146"/>
                  <a:pt x="263982" y="1371185"/>
                  <a:pt x="250298" y="1364343"/>
                </a:cubicBezTo>
                <a:cubicBezTo>
                  <a:pt x="209882" y="1344135"/>
                  <a:pt x="195313" y="1323873"/>
                  <a:pt x="163212" y="1291772"/>
                </a:cubicBezTo>
                <a:cubicBezTo>
                  <a:pt x="140548" y="1223777"/>
                  <a:pt x="136133" y="1231407"/>
                  <a:pt x="163212" y="1132115"/>
                </a:cubicBezTo>
                <a:cubicBezTo>
                  <a:pt x="167802" y="1115286"/>
                  <a:pt x="184439" y="1104174"/>
                  <a:pt x="192240" y="1088572"/>
                </a:cubicBezTo>
                <a:cubicBezTo>
                  <a:pt x="199082" y="1074888"/>
                  <a:pt x="201917" y="1059543"/>
                  <a:pt x="206755" y="1045029"/>
                </a:cubicBezTo>
                <a:cubicBezTo>
                  <a:pt x="197079" y="962781"/>
                  <a:pt x="185224" y="880761"/>
                  <a:pt x="177726" y="798286"/>
                </a:cubicBezTo>
                <a:cubicBezTo>
                  <a:pt x="145025" y="438577"/>
                  <a:pt x="182167" y="679787"/>
                  <a:pt x="148698" y="478972"/>
                </a:cubicBezTo>
                <a:cubicBezTo>
                  <a:pt x="109357" y="486840"/>
                  <a:pt x="61059" y="486920"/>
                  <a:pt x="32583" y="522515"/>
                </a:cubicBezTo>
                <a:cubicBezTo>
                  <a:pt x="23026" y="534462"/>
                  <a:pt x="-10959" y="604762"/>
                  <a:pt x="3555" y="566057"/>
                </a:cubicBezTo>
                <a:close/>
              </a:path>
            </a:pathLst>
          </a:cu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12998" name="TextBox 8"/>
          <p:cNvSpPr txBox="1">
            <a:spLocks noChangeArrowheads="1"/>
          </p:cNvSpPr>
          <p:nvPr/>
        </p:nvSpPr>
        <p:spPr bwMode="auto">
          <a:xfrm>
            <a:off x="6753225" y="1479550"/>
            <a:ext cx="2174875"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500"/>
              <a:t>¡Cielos! Ustedes desean cambiar la parte del Acuerdo que dice que voy a recibir un parte del dinero si venden la empresa? Eh, por supuesto, no lo apruebo. A pesar de que estoy jubilada, ¡ayudé a crear esta empresa! Merezco una parte de los ingresos.</a:t>
            </a:r>
            <a:endParaRPr lang="en-US" altLang="en-US" sz="1500"/>
          </a:p>
        </p:txBody>
      </p:sp>
      <p:grpSp>
        <p:nvGrpSpPr>
          <p:cNvPr id="212999" name="Group 12"/>
          <p:cNvGrpSpPr>
            <a:grpSpLocks/>
          </p:cNvGrpSpPr>
          <p:nvPr/>
        </p:nvGrpSpPr>
        <p:grpSpPr bwMode="auto">
          <a:xfrm>
            <a:off x="5567363" y="2544763"/>
            <a:ext cx="1150937" cy="2798762"/>
            <a:chOff x="5401074" y="2804763"/>
            <a:chExt cx="1151673" cy="2799080"/>
          </a:xfrm>
        </p:grpSpPr>
        <p:pic>
          <p:nvPicPr>
            <p:cNvPr id="213004" name="Picture 10"/>
            <p:cNvPicPr>
              <a:picLocks noChangeAspect="1"/>
            </p:cNvPicPr>
            <p:nvPr/>
          </p:nvPicPr>
          <p:blipFill>
            <a:blip r:embed="rId3">
              <a:extLst>
                <a:ext uri="{28A0092B-C50C-407E-A947-70E740481C1C}">
                  <a14:useLocalDpi xmlns:a14="http://schemas.microsoft.com/office/drawing/2010/main" val="0"/>
                </a:ext>
              </a:extLst>
            </a:blip>
            <a:srcRect l="8005" r="37215"/>
            <a:stretch>
              <a:fillRect/>
            </a:stretch>
          </p:blipFill>
          <p:spPr bwMode="auto">
            <a:xfrm>
              <a:off x="5457060" y="2804763"/>
              <a:ext cx="974334" cy="279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5401074" y="3416019"/>
              <a:ext cx="195387" cy="1270144"/>
            </a:xfrm>
            <a:custGeom>
              <a:avLst/>
              <a:gdLst>
                <a:gd name="connsiteX0" fmla="*/ 471949 w 471949"/>
                <a:gd name="connsiteY0" fmla="*/ 0 h 1651820"/>
                <a:gd name="connsiteX1" fmla="*/ 132736 w 471949"/>
                <a:gd name="connsiteY1" fmla="*/ 1238865 h 1651820"/>
                <a:gd name="connsiteX2" fmla="*/ 117987 w 471949"/>
                <a:gd name="connsiteY2" fmla="*/ 1371600 h 1651820"/>
                <a:gd name="connsiteX3" fmla="*/ 88491 w 471949"/>
                <a:gd name="connsiteY3" fmla="*/ 1415846 h 1651820"/>
                <a:gd name="connsiteX4" fmla="*/ 73742 w 471949"/>
                <a:gd name="connsiteY4" fmla="*/ 1474839 h 1651820"/>
                <a:gd name="connsiteX5" fmla="*/ 44245 w 471949"/>
                <a:gd name="connsiteY5" fmla="*/ 1592826 h 1651820"/>
                <a:gd name="connsiteX6" fmla="*/ 0 w 471949"/>
                <a:gd name="connsiteY6" fmla="*/ 1651820 h 165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949" h="1651820">
                  <a:moveTo>
                    <a:pt x="471949" y="0"/>
                  </a:moveTo>
                  <a:cubicBezTo>
                    <a:pt x="154150" y="1180398"/>
                    <a:pt x="287812" y="773641"/>
                    <a:pt x="132736" y="1238865"/>
                  </a:cubicBezTo>
                  <a:cubicBezTo>
                    <a:pt x="127820" y="1283110"/>
                    <a:pt x="128784" y="1328412"/>
                    <a:pt x="117987" y="1371600"/>
                  </a:cubicBezTo>
                  <a:cubicBezTo>
                    <a:pt x="113688" y="1388796"/>
                    <a:pt x="95473" y="1399554"/>
                    <a:pt x="88491" y="1415846"/>
                  </a:cubicBezTo>
                  <a:cubicBezTo>
                    <a:pt x="80506" y="1434477"/>
                    <a:pt x="78139" y="1455052"/>
                    <a:pt x="73742" y="1474839"/>
                  </a:cubicBezTo>
                  <a:cubicBezTo>
                    <a:pt x="67009" y="1505139"/>
                    <a:pt x="60060" y="1561196"/>
                    <a:pt x="44245" y="1592826"/>
                  </a:cubicBezTo>
                  <a:cubicBezTo>
                    <a:pt x="27568" y="1626181"/>
                    <a:pt x="20742" y="1631078"/>
                    <a:pt x="0" y="165182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6246164" y="3384266"/>
              <a:ext cx="306583" cy="930381"/>
            </a:xfrm>
            <a:custGeom>
              <a:avLst/>
              <a:gdLst>
                <a:gd name="connsiteX0" fmla="*/ 0 w 738055"/>
                <a:gd name="connsiteY0" fmla="*/ 0 h 1209367"/>
                <a:gd name="connsiteX1" fmla="*/ 88490 w 738055"/>
                <a:gd name="connsiteY1" fmla="*/ 103238 h 1209367"/>
                <a:gd name="connsiteX2" fmla="*/ 176981 w 738055"/>
                <a:gd name="connsiteY2" fmla="*/ 191729 h 1209367"/>
                <a:gd name="connsiteX3" fmla="*/ 250722 w 738055"/>
                <a:gd name="connsiteY3" fmla="*/ 250722 h 1209367"/>
                <a:gd name="connsiteX4" fmla="*/ 294968 w 738055"/>
                <a:gd name="connsiteY4" fmla="*/ 294967 h 1209367"/>
                <a:gd name="connsiteX5" fmla="*/ 339213 w 738055"/>
                <a:gd name="connsiteY5" fmla="*/ 309716 h 1209367"/>
                <a:gd name="connsiteX6" fmla="*/ 412955 w 738055"/>
                <a:gd name="connsiteY6" fmla="*/ 368709 h 1209367"/>
                <a:gd name="connsiteX7" fmla="*/ 457200 w 738055"/>
                <a:gd name="connsiteY7" fmla="*/ 398206 h 1209367"/>
                <a:gd name="connsiteX8" fmla="*/ 545690 w 738055"/>
                <a:gd name="connsiteY8" fmla="*/ 471948 h 1209367"/>
                <a:gd name="connsiteX9" fmla="*/ 589935 w 738055"/>
                <a:gd name="connsiteY9" fmla="*/ 486697 h 1209367"/>
                <a:gd name="connsiteX10" fmla="*/ 604684 w 738055"/>
                <a:gd name="connsiteY10" fmla="*/ 530942 h 1209367"/>
                <a:gd name="connsiteX11" fmla="*/ 693174 w 738055"/>
                <a:gd name="connsiteY11" fmla="*/ 560438 h 1209367"/>
                <a:gd name="connsiteX12" fmla="*/ 737419 w 738055"/>
                <a:gd name="connsiteY12" fmla="*/ 604684 h 1209367"/>
                <a:gd name="connsiteX13" fmla="*/ 648929 w 738055"/>
                <a:gd name="connsiteY13" fmla="*/ 663677 h 1209367"/>
                <a:gd name="connsiteX14" fmla="*/ 575187 w 738055"/>
                <a:gd name="connsiteY14" fmla="*/ 693174 h 1209367"/>
                <a:gd name="connsiteX15" fmla="*/ 427703 w 738055"/>
                <a:gd name="connsiteY15" fmla="*/ 737419 h 1209367"/>
                <a:gd name="connsiteX16" fmla="*/ 398206 w 738055"/>
                <a:gd name="connsiteY16" fmla="*/ 781664 h 1209367"/>
                <a:gd name="connsiteX17" fmla="*/ 309716 w 738055"/>
                <a:gd name="connsiteY17" fmla="*/ 840658 h 1209367"/>
                <a:gd name="connsiteX18" fmla="*/ 221226 w 738055"/>
                <a:gd name="connsiteY18" fmla="*/ 914400 h 1209367"/>
                <a:gd name="connsiteX19" fmla="*/ 191729 w 738055"/>
                <a:gd name="connsiteY19" fmla="*/ 973393 h 1209367"/>
                <a:gd name="connsiteX20" fmla="*/ 132735 w 738055"/>
                <a:gd name="connsiteY20" fmla="*/ 1032387 h 1209367"/>
                <a:gd name="connsiteX21" fmla="*/ 162232 w 738055"/>
                <a:gd name="connsiteY21" fmla="*/ 1165122 h 1209367"/>
                <a:gd name="connsiteX22" fmla="*/ 162232 w 738055"/>
                <a:gd name="connsiteY22" fmla="*/ 1209367 h 12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8055" h="1209367">
                  <a:moveTo>
                    <a:pt x="0" y="0"/>
                  </a:moveTo>
                  <a:cubicBezTo>
                    <a:pt x="29497" y="34413"/>
                    <a:pt x="57747" y="69934"/>
                    <a:pt x="88490" y="103238"/>
                  </a:cubicBezTo>
                  <a:cubicBezTo>
                    <a:pt x="116785" y="133890"/>
                    <a:pt x="153842" y="157020"/>
                    <a:pt x="176981" y="191729"/>
                  </a:cubicBezTo>
                  <a:cubicBezTo>
                    <a:pt x="215100" y="248909"/>
                    <a:pt x="189661" y="230369"/>
                    <a:pt x="250722" y="250722"/>
                  </a:cubicBezTo>
                  <a:cubicBezTo>
                    <a:pt x="265471" y="265470"/>
                    <a:pt x="277613" y="283397"/>
                    <a:pt x="294968" y="294967"/>
                  </a:cubicBezTo>
                  <a:cubicBezTo>
                    <a:pt x="307903" y="303590"/>
                    <a:pt x="328220" y="298723"/>
                    <a:pt x="339213" y="309716"/>
                  </a:cubicBezTo>
                  <a:cubicBezTo>
                    <a:pt x="416791" y="387295"/>
                    <a:pt x="265315" y="331800"/>
                    <a:pt x="412955" y="368709"/>
                  </a:cubicBezTo>
                  <a:cubicBezTo>
                    <a:pt x="427703" y="378541"/>
                    <a:pt x="443583" y="386858"/>
                    <a:pt x="457200" y="398206"/>
                  </a:cubicBezTo>
                  <a:cubicBezTo>
                    <a:pt x="506126" y="438978"/>
                    <a:pt x="490764" y="444484"/>
                    <a:pt x="545690" y="471948"/>
                  </a:cubicBezTo>
                  <a:cubicBezTo>
                    <a:pt x="559595" y="478901"/>
                    <a:pt x="575187" y="481781"/>
                    <a:pt x="589935" y="486697"/>
                  </a:cubicBezTo>
                  <a:cubicBezTo>
                    <a:pt x="594851" y="501445"/>
                    <a:pt x="592033" y="521906"/>
                    <a:pt x="604684" y="530942"/>
                  </a:cubicBezTo>
                  <a:cubicBezTo>
                    <a:pt x="629985" y="549014"/>
                    <a:pt x="693174" y="560438"/>
                    <a:pt x="693174" y="560438"/>
                  </a:cubicBezTo>
                  <a:cubicBezTo>
                    <a:pt x="707922" y="575187"/>
                    <a:pt x="733990" y="584110"/>
                    <a:pt x="737419" y="604684"/>
                  </a:cubicBezTo>
                  <a:cubicBezTo>
                    <a:pt x="745800" y="654973"/>
                    <a:pt x="668946" y="657005"/>
                    <a:pt x="648929" y="663677"/>
                  </a:cubicBezTo>
                  <a:cubicBezTo>
                    <a:pt x="623813" y="672049"/>
                    <a:pt x="600067" y="684127"/>
                    <a:pt x="575187" y="693174"/>
                  </a:cubicBezTo>
                  <a:cubicBezTo>
                    <a:pt x="496189" y="721901"/>
                    <a:pt x="498136" y="719811"/>
                    <a:pt x="427703" y="737419"/>
                  </a:cubicBezTo>
                  <a:cubicBezTo>
                    <a:pt x="417871" y="752167"/>
                    <a:pt x="411546" y="769992"/>
                    <a:pt x="398206" y="781664"/>
                  </a:cubicBezTo>
                  <a:cubicBezTo>
                    <a:pt x="371527" y="805009"/>
                    <a:pt x="309716" y="840658"/>
                    <a:pt x="309716" y="840658"/>
                  </a:cubicBezTo>
                  <a:cubicBezTo>
                    <a:pt x="207679" y="993712"/>
                    <a:pt x="370921" y="764705"/>
                    <a:pt x="221226" y="914400"/>
                  </a:cubicBezTo>
                  <a:cubicBezTo>
                    <a:pt x="205680" y="929946"/>
                    <a:pt x="204920" y="955805"/>
                    <a:pt x="191729" y="973393"/>
                  </a:cubicBezTo>
                  <a:cubicBezTo>
                    <a:pt x="175043" y="995641"/>
                    <a:pt x="152400" y="1012722"/>
                    <a:pt x="132735" y="1032387"/>
                  </a:cubicBezTo>
                  <a:cubicBezTo>
                    <a:pt x="152443" y="1091508"/>
                    <a:pt x="153580" y="1087251"/>
                    <a:pt x="162232" y="1165122"/>
                  </a:cubicBezTo>
                  <a:cubicBezTo>
                    <a:pt x="163861" y="1179780"/>
                    <a:pt x="162232" y="1194619"/>
                    <a:pt x="162232" y="120936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3000" name="TextBox 2"/>
          <p:cNvSpPr txBox="1">
            <a:spLocks noChangeArrowheads="1"/>
          </p:cNvSpPr>
          <p:nvPr/>
        </p:nvSpPr>
        <p:spPr bwMode="auto">
          <a:xfrm>
            <a:off x="114300" y="4894263"/>
            <a:ext cx="7550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Información aburrida que sólo se necesita si hay </a:t>
            </a:r>
          </a:p>
          <a:p>
            <a:r>
              <a:rPr lang="es-ES" altLang="en-US" sz="1800" b="1"/>
              <a:t>dificultades al hacer pagos a una Socia anterior:</a:t>
            </a:r>
            <a:endParaRPr lang="es-MX" altLang="en-US" sz="1800" b="1"/>
          </a:p>
          <a:p>
            <a:r>
              <a:rPr lang="es-MX" altLang="en-US" sz="1000"/>
              <a:t>El pago que iría a una ex Socia que ha muerto, irá al Beneficiario Designado de la ex Socia, que aparece en el Formulario de Declaración de Información de Socias de esa Socia. Si una ex Socia ha fallecida antes del momento de la distribución, y si no ha nombrado a un Beneficiario Designado, o si la Cooperativa no puede encontrar a la ex Socia o Beneficiario Designado después de un esfuerzo razonable, la Cooperativa no tendrá ninguna obligación de hacer una distribución a esa ex Socia, su Beneficiario Designado, o a cualquier otro heredero o beneficiario de esa ex Socia. </a:t>
            </a:r>
          </a:p>
          <a:p>
            <a:r>
              <a:rPr lang="es-MX" altLang="en-US" sz="1400" b="1"/>
              <a:t>Será la obligación de las Socias anteriores de informar a la Cooperativa de su información de contacto actual y el nombre e información de contacto de su  Beneficiario Designado.</a:t>
            </a:r>
            <a:endParaRPr lang="en-US" altLang="en-US" sz="1400" b="1"/>
          </a:p>
          <a:p>
            <a:endParaRPr lang="en-US" altLang="en-US" sz="1000"/>
          </a:p>
        </p:txBody>
      </p:sp>
      <p:sp>
        <p:nvSpPr>
          <p:cNvPr id="213001" name="TextBox 3"/>
          <p:cNvSpPr txBox="1">
            <a:spLocks noChangeArrowheads="1"/>
          </p:cNvSpPr>
          <p:nvPr/>
        </p:nvSpPr>
        <p:spPr bwMode="auto">
          <a:xfrm>
            <a:off x="114300" y="631825"/>
            <a:ext cx="57896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600"/>
              <a:t>[…</a:t>
            </a:r>
            <a:r>
              <a:rPr lang="es-ES" altLang="en-US" sz="1600"/>
              <a:t>continuación de la página anterior.] </a:t>
            </a:r>
            <a:r>
              <a:rPr lang="es-MX" altLang="en-US" sz="1600"/>
              <a:t>Todo el dinero y bienes que resten, después del pago de deudas y Cuentas de Capital, se </a:t>
            </a:r>
            <a:r>
              <a:rPr lang="es-MX" altLang="en-US" sz="1600" b="1"/>
              <a:t>pagará a las Socias actuales y anteriores </a:t>
            </a:r>
            <a:r>
              <a:rPr lang="es-MX" altLang="en-US" sz="1600"/>
              <a:t>(de los últimos 30 años), </a:t>
            </a:r>
            <a:r>
              <a:rPr lang="es-MX" altLang="en-US" sz="1600" b="1"/>
              <a:t>en proporción al número de horas que cada Socia trabajó </a:t>
            </a:r>
            <a:r>
              <a:rPr lang="es-MX" altLang="en-US" sz="1600"/>
              <a:t>durante el tiempo que fue Socia de la Cooperativa. </a:t>
            </a:r>
          </a:p>
          <a:p>
            <a:endParaRPr lang="es-MX" altLang="en-US" sz="1600"/>
          </a:p>
          <a:p>
            <a:r>
              <a:rPr lang="es-ES" altLang="en-US" sz="1600" b="1"/>
              <a:t>A menos que no quede casi nada. </a:t>
            </a:r>
            <a:r>
              <a:rPr lang="es-ES" altLang="en-US" sz="1600"/>
              <a:t>Si el dinero y bienes restantes valen menos de $3,000, no será necesario hacer pagos a las ex-Socias, porque el trabajo administrativo no se justificaría con una cantidad tan pequeña.</a:t>
            </a:r>
            <a:endParaRPr lang="es-MX" altLang="en-US" sz="1600"/>
          </a:p>
        </p:txBody>
      </p:sp>
      <p:sp>
        <p:nvSpPr>
          <p:cNvPr id="213002" name="TextBox 4"/>
          <p:cNvSpPr txBox="1">
            <a:spLocks noChangeArrowheads="1"/>
          </p:cNvSpPr>
          <p:nvPr/>
        </p:nvSpPr>
        <p:spPr bwMode="auto">
          <a:xfrm>
            <a:off x="2146300" y="3589338"/>
            <a:ext cx="35115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600" b="1"/>
              <a:t>Esta página del Acuerdo no se puede cambiar </a:t>
            </a:r>
            <a:r>
              <a:rPr lang="es-MX" altLang="en-US" sz="1600"/>
              <a:t>sin el consentimiento de al menos el 51% de todas las Socias anteriores vivas…..personas como ella: </a:t>
            </a:r>
          </a:p>
          <a:p>
            <a:endParaRPr lang="en-US" altLang="en-US" sz="1600"/>
          </a:p>
        </p:txBody>
      </p:sp>
      <p:sp>
        <p:nvSpPr>
          <p:cNvPr id="213003" name="TextBox 13"/>
          <p:cNvSpPr txBox="1">
            <a:spLocks noChangeArrowheads="1"/>
          </p:cNvSpPr>
          <p:nvPr/>
        </p:nvSpPr>
        <p:spPr bwMode="auto">
          <a:xfrm>
            <a:off x="696913" y="3868738"/>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solidFill>
                  <a:srgbClr val="FF0000"/>
                </a:solidFill>
              </a:rPr>
              <a:t>Importante: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2375247-080E-4321-B087-3575A56C8E81}" type="slidenum">
              <a:rPr lang="en-US" altLang="en-US" sz="1200">
                <a:solidFill>
                  <a:srgbClr val="898989"/>
                </a:solidFill>
              </a:rPr>
              <a:pPr/>
              <a:t>103</a:t>
            </a:fld>
            <a:endParaRPr lang="en-US" altLang="en-US" sz="1200">
              <a:solidFill>
                <a:srgbClr val="898989"/>
              </a:solidFill>
            </a:endParaRPr>
          </a:p>
        </p:txBody>
      </p:sp>
      <p:sp>
        <p:nvSpPr>
          <p:cNvPr id="215042"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62D3F2E8-8AC0-4BB3-9E98-A325EEA463FA}" type="slidenum">
              <a:rPr lang="en-US" altLang="en-US" sz="1200">
                <a:solidFill>
                  <a:srgbClr val="898989"/>
                </a:solidFill>
              </a:rPr>
              <a:pPr algn="r" eaLnBrk="1" hangingPunct="1"/>
              <a:t>103</a:t>
            </a:fld>
            <a:endParaRPr lang="en-US" altLang="en-US" sz="1200">
              <a:solidFill>
                <a:srgbClr val="898989"/>
              </a:solidFill>
            </a:endParaRPr>
          </a:p>
        </p:txBody>
      </p:sp>
      <p:sp>
        <p:nvSpPr>
          <p:cNvPr id="215043" name="TextBox 4"/>
          <p:cNvSpPr txBox="1">
            <a:spLocks noChangeArrowheads="1"/>
          </p:cNvSpPr>
          <p:nvPr/>
        </p:nvSpPr>
        <p:spPr bwMode="auto">
          <a:xfrm>
            <a:off x="7778750" y="460057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215044"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15045" name="TextBox 1"/>
          <p:cNvSpPr txBox="1">
            <a:spLocks noChangeArrowheads="1"/>
          </p:cNvSpPr>
          <p:nvPr/>
        </p:nvSpPr>
        <p:spPr bwMode="auto">
          <a:xfrm>
            <a:off x="114300" y="17463"/>
            <a:ext cx="7664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3200" b="1"/>
              <a:t>Distribution of remaining funds </a:t>
            </a:r>
          </a:p>
        </p:txBody>
      </p:sp>
      <p:sp>
        <p:nvSpPr>
          <p:cNvPr id="8" name="Freeform 7"/>
          <p:cNvSpPr/>
          <p:nvPr/>
        </p:nvSpPr>
        <p:spPr>
          <a:xfrm>
            <a:off x="6497638" y="1325563"/>
            <a:ext cx="2562225" cy="3275012"/>
          </a:xfrm>
          <a:custGeom>
            <a:avLst/>
            <a:gdLst>
              <a:gd name="connsiteX0" fmla="*/ 3555 w 2369383"/>
              <a:gd name="connsiteY0" fmla="*/ 566057 h 1538515"/>
              <a:gd name="connsiteX1" fmla="*/ 119669 w 2369383"/>
              <a:gd name="connsiteY1" fmla="*/ 290286 h 1538515"/>
              <a:gd name="connsiteX2" fmla="*/ 134183 w 2369383"/>
              <a:gd name="connsiteY2" fmla="*/ 188686 h 1538515"/>
              <a:gd name="connsiteX3" fmla="*/ 148698 w 2369383"/>
              <a:gd name="connsiteY3" fmla="*/ 72572 h 1538515"/>
              <a:gd name="connsiteX4" fmla="*/ 206755 w 2369383"/>
              <a:gd name="connsiteY4" fmla="*/ 43543 h 1538515"/>
              <a:gd name="connsiteX5" fmla="*/ 380926 w 2369383"/>
              <a:gd name="connsiteY5" fmla="*/ 0 h 1538515"/>
              <a:gd name="connsiteX6" fmla="*/ 1904926 w 2369383"/>
              <a:gd name="connsiteY6" fmla="*/ 29029 h 1538515"/>
              <a:gd name="connsiteX7" fmla="*/ 2006526 w 2369383"/>
              <a:gd name="connsiteY7" fmla="*/ 43543 h 1538515"/>
              <a:gd name="connsiteX8" fmla="*/ 2137155 w 2369383"/>
              <a:gd name="connsiteY8" fmla="*/ 145143 h 1538515"/>
              <a:gd name="connsiteX9" fmla="*/ 2166183 w 2369383"/>
              <a:gd name="connsiteY9" fmla="*/ 188686 h 1538515"/>
              <a:gd name="connsiteX10" fmla="*/ 2238755 w 2369383"/>
              <a:gd name="connsiteY10" fmla="*/ 275772 h 1538515"/>
              <a:gd name="connsiteX11" fmla="*/ 2267783 w 2369383"/>
              <a:gd name="connsiteY11" fmla="*/ 377372 h 1538515"/>
              <a:gd name="connsiteX12" fmla="*/ 2311326 w 2369383"/>
              <a:gd name="connsiteY12" fmla="*/ 435429 h 1538515"/>
              <a:gd name="connsiteX13" fmla="*/ 2340355 w 2369383"/>
              <a:gd name="connsiteY13" fmla="*/ 478972 h 1538515"/>
              <a:gd name="connsiteX14" fmla="*/ 2369383 w 2369383"/>
              <a:gd name="connsiteY14" fmla="*/ 682172 h 1538515"/>
              <a:gd name="connsiteX15" fmla="*/ 2354869 w 2369383"/>
              <a:gd name="connsiteY15" fmla="*/ 1001486 h 1538515"/>
              <a:gd name="connsiteX16" fmla="*/ 2282298 w 2369383"/>
              <a:gd name="connsiteY16" fmla="*/ 1132115 h 1538515"/>
              <a:gd name="connsiteX17" fmla="*/ 2238755 w 2369383"/>
              <a:gd name="connsiteY17" fmla="*/ 1219200 h 1538515"/>
              <a:gd name="connsiteX18" fmla="*/ 2195212 w 2369383"/>
              <a:gd name="connsiteY18" fmla="*/ 1233715 h 1538515"/>
              <a:gd name="connsiteX19" fmla="*/ 2108126 w 2369383"/>
              <a:gd name="connsiteY19" fmla="*/ 1291772 h 1538515"/>
              <a:gd name="connsiteX20" fmla="*/ 2006526 w 2369383"/>
              <a:gd name="connsiteY20" fmla="*/ 1378857 h 1538515"/>
              <a:gd name="connsiteX21" fmla="*/ 1933955 w 2369383"/>
              <a:gd name="connsiteY21" fmla="*/ 1393372 h 1538515"/>
              <a:gd name="connsiteX22" fmla="*/ 1875898 w 2369383"/>
              <a:gd name="connsiteY22" fmla="*/ 1407886 h 1538515"/>
              <a:gd name="connsiteX23" fmla="*/ 1832355 w 2369383"/>
              <a:gd name="connsiteY23" fmla="*/ 1436915 h 1538515"/>
              <a:gd name="connsiteX24" fmla="*/ 1571098 w 2369383"/>
              <a:gd name="connsiteY24" fmla="*/ 1494972 h 1538515"/>
              <a:gd name="connsiteX25" fmla="*/ 1440469 w 2369383"/>
              <a:gd name="connsiteY25" fmla="*/ 1509486 h 1538515"/>
              <a:gd name="connsiteX26" fmla="*/ 1266298 w 2369383"/>
              <a:gd name="connsiteY26" fmla="*/ 1538515 h 1538515"/>
              <a:gd name="connsiteX27" fmla="*/ 1092126 w 2369383"/>
              <a:gd name="connsiteY27" fmla="*/ 1509486 h 1538515"/>
              <a:gd name="connsiteX28" fmla="*/ 787326 w 2369383"/>
              <a:gd name="connsiteY28" fmla="*/ 1480457 h 1538515"/>
              <a:gd name="connsiteX29" fmla="*/ 700240 w 2369383"/>
              <a:gd name="connsiteY29" fmla="*/ 1465943 h 1538515"/>
              <a:gd name="connsiteX30" fmla="*/ 540583 w 2369383"/>
              <a:gd name="connsiteY30" fmla="*/ 1422400 h 1538515"/>
              <a:gd name="connsiteX31" fmla="*/ 293840 w 2369383"/>
              <a:gd name="connsiteY31" fmla="*/ 1378857 h 1538515"/>
              <a:gd name="connsiteX32" fmla="*/ 250298 w 2369383"/>
              <a:gd name="connsiteY32" fmla="*/ 1364343 h 1538515"/>
              <a:gd name="connsiteX33" fmla="*/ 163212 w 2369383"/>
              <a:gd name="connsiteY33" fmla="*/ 1291772 h 1538515"/>
              <a:gd name="connsiteX34" fmla="*/ 163212 w 2369383"/>
              <a:gd name="connsiteY34" fmla="*/ 1132115 h 1538515"/>
              <a:gd name="connsiteX35" fmla="*/ 192240 w 2369383"/>
              <a:gd name="connsiteY35" fmla="*/ 1088572 h 1538515"/>
              <a:gd name="connsiteX36" fmla="*/ 206755 w 2369383"/>
              <a:gd name="connsiteY36" fmla="*/ 1045029 h 1538515"/>
              <a:gd name="connsiteX37" fmla="*/ 177726 w 2369383"/>
              <a:gd name="connsiteY37" fmla="*/ 798286 h 1538515"/>
              <a:gd name="connsiteX38" fmla="*/ 148698 w 2369383"/>
              <a:gd name="connsiteY38" fmla="*/ 478972 h 1538515"/>
              <a:gd name="connsiteX39" fmla="*/ 32583 w 2369383"/>
              <a:gd name="connsiteY39" fmla="*/ 522515 h 1538515"/>
              <a:gd name="connsiteX40" fmla="*/ 3555 w 2369383"/>
              <a:gd name="connsiteY40" fmla="*/ 566057 h 153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9383" h="1538515">
                <a:moveTo>
                  <a:pt x="3555" y="566057"/>
                </a:moveTo>
                <a:cubicBezTo>
                  <a:pt x="18069" y="527352"/>
                  <a:pt x="87043" y="384539"/>
                  <a:pt x="119669" y="290286"/>
                </a:cubicBezTo>
                <a:cubicBezTo>
                  <a:pt x="130860" y="257958"/>
                  <a:pt x="129662" y="222596"/>
                  <a:pt x="134183" y="188686"/>
                </a:cubicBezTo>
                <a:cubicBezTo>
                  <a:pt x="139338" y="150022"/>
                  <a:pt x="131254" y="107460"/>
                  <a:pt x="148698" y="72572"/>
                </a:cubicBezTo>
                <a:cubicBezTo>
                  <a:pt x="158374" y="53220"/>
                  <a:pt x="186421" y="50937"/>
                  <a:pt x="206755" y="43543"/>
                </a:cubicBezTo>
                <a:cubicBezTo>
                  <a:pt x="272391" y="19675"/>
                  <a:pt x="315620" y="13062"/>
                  <a:pt x="380926" y="0"/>
                </a:cubicBezTo>
                <a:lnTo>
                  <a:pt x="1904926" y="29029"/>
                </a:lnTo>
                <a:cubicBezTo>
                  <a:pt x="1939124" y="29945"/>
                  <a:pt x="1974596" y="31262"/>
                  <a:pt x="2006526" y="43543"/>
                </a:cubicBezTo>
                <a:cubicBezTo>
                  <a:pt x="2046221" y="58810"/>
                  <a:pt x="2106873" y="108805"/>
                  <a:pt x="2137155" y="145143"/>
                </a:cubicBezTo>
                <a:cubicBezTo>
                  <a:pt x="2148322" y="158544"/>
                  <a:pt x="2155016" y="175285"/>
                  <a:pt x="2166183" y="188686"/>
                </a:cubicBezTo>
                <a:cubicBezTo>
                  <a:pt x="2259318" y="300449"/>
                  <a:pt x="2166677" y="167656"/>
                  <a:pt x="2238755" y="275772"/>
                </a:cubicBezTo>
                <a:cubicBezTo>
                  <a:pt x="2241897" y="288339"/>
                  <a:pt x="2258529" y="361178"/>
                  <a:pt x="2267783" y="377372"/>
                </a:cubicBezTo>
                <a:cubicBezTo>
                  <a:pt x="2279785" y="398375"/>
                  <a:pt x="2297266" y="415744"/>
                  <a:pt x="2311326" y="435429"/>
                </a:cubicBezTo>
                <a:cubicBezTo>
                  <a:pt x="2321465" y="449624"/>
                  <a:pt x="2330679" y="464458"/>
                  <a:pt x="2340355" y="478972"/>
                </a:cubicBezTo>
                <a:cubicBezTo>
                  <a:pt x="2347577" y="522307"/>
                  <a:pt x="2369383" y="645841"/>
                  <a:pt x="2369383" y="682172"/>
                </a:cubicBezTo>
                <a:cubicBezTo>
                  <a:pt x="2369383" y="788720"/>
                  <a:pt x="2363366" y="895277"/>
                  <a:pt x="2354869" y="1001486"/>
                </a:cubicBezTo>
                <a:cubicBezTo>
                  <a:pt x="2350262" y="1059080"/>
                  <a:pt x="2301093" y="1075732"/>
                  <a:pt x="2282298" y="1132115"/>
                </a:cubicBezTo>
                <a:cubicBezTo>
                  <a:pt x="2272737" y="1160797"/>
                  <a:pt x="2264331" y="1198738"/>
                  <a:pt x="2238755" y="1219200"/>
                </a:cubicBezTo>
                <a:cubicBezTo>
                  <a:pt x="2226808" y="1228758"/>
                  <a:pt x="2209726" y="1228877"/>
                  <a:pt x="2195212" y="1233715"/>
                </a:cubicBezTo>
                <a:cubicBezTo>
                  <a:pt x="2132420" y="1327900"/>
                  <a:pt x="2209062" y="1234094"/>
                  <a:pt x="2108126" y="1291772"/>
                </a:cubicBezTo>
                <a:cubicBezTo>
                  <a:pt x="1994860" y="1356496"/>
                  <a:pt x="2143014" y="1318195"/>
                  <a:pt x="2006526" y="1378857"/>
                </a:cubicBezTo>
                <a:cubicBezTo>
                  <a:pt x="1983983" y="1388876"/>
                  <a:pt x="1958037" y="1388020"/>
                  <a:pt x="1933955" y="1393372"/>
                </a:cubicBezTo>
                <a:cubicBezTo>
                  <a:pt x="1914482" y="1397699"/>
                  <a:pt x="1895250" y="1403048"/>
                  <a:pt x="1875898" y="1407886"/>
                </a:cubicBezTo>
                <a:cubicBezTo>
                  <a:pt x="1861384" y="1417562"/>
                  <a:pt x="1848904" y="1431399"/>
                  <a:pt x="1832355" y="1436915"/>
                </a:cubicBezTo>
                <a:cubicBezTo>
                  <a:pt x="1763639" y="1459820"/>
                  <a:pt x="1651314" y="1484276"/>
                  <a:pt x="1571098" y="1494972"/>
                </a:cubicBezTo>
                <a:cubicBezTo>
                  <a:pt x="1527671" y="1500762"/>
                  <a:pt x="1483840" y="1503290"/>
                  <a:pt x="1440469" y="1509486"/>
                </a:cubicBezTo>
                <a:cubicBezTo>
                  <a:pt x="1382203" y="1517810"/>
                  <a:pt x="1324355" y="1528839"/>
                  <a:pt x="1266298" y="1538515"/>
                </a:cubicBezTo>
                <a:cubicBezTo>
                  <a:pt x="1208241" y="1528839"/>
                  <a:pt x="1150556" y="1516569"/>
                  <a:pt x="1092126" y="1509486"/>
                </a:cubicBezTo>
                <a:cubicBezTo>
                  <a:pt x="990808" y="1497205"/>
                  <a:pt x="887997" y="1497235"/>
                  <a:pt x="787326" y="1480457"/>
                </a:cubicBezTo>
                <a:cubicBezTo>
                  <a:pt x="758297" y="1475619"/>
                  <a:pt x="728915" y="1472560"/>
                  <a:pt x="700240" y="1465943"/>
                </a:cubicBezTo>
                <a:cubicBezTo>
                  <a:pt x="661364" y="1456972"/>
                  <a:pt x="586423" y="1430995"/>
                  <a:pt x="540583" y="1422400"/>
                </a:cubicBezTo>
                <a:cubicBezTo>
                  <a:pt x="524541" y="1419392"/>
                  <a:pt x="347649" y="1392309"/>
                  <a:pt x="293840" y="1378857"/>
                </a:cubicBezTo>
                <a:cubicBezTo>
                  <a:pt x="278998" y="1375146"/>
                  <a:pt x="263982" y="1371185"/>
                  <a:pt x="250298" y="1364343"/>
                </a:cubicBezTo>
                <a:cubicBezTo>
                  <a:pt x="209882" y="1344135"/>
                  <a:pt x="195313" y="1323873"/>
                  <a:pt x="163212" y="1291772"/>
                </a:cubicBezTo>
                <a:cubicBezTo>
                  <a:pt x="140548" y="1223777"/>
                  <a:pt x="136133" y="1231407"/>
                  <a:pt x="163212" y="1132115"/>
                </a:cubicBezTo>
                <a:cubicBezTo>
                  <a:pt x="167802" y="1115286"/>
                  <a:pt x="184439" y="1104174"/>
                  <a:pt x="192240" y="1088572"/>
                </a:cubicBezTo>
                <a:cubicBezTo>
                  <a:pt x="199082" y="1074888"/>
                  <a:pt x="201917" y="1059543"/>
                  <a:pt x="206755" y="1045029"/>
                </a:cubicBezTo>
                <a:cubicBezTo>
                  <a:pt x="197079" y="962781"/>
                  <a:pt x="185224" y="880761"/>
                  <a:pt x="177726" y="798286"/>
                </a:cubicBezTo>
                <a:cubicBezTo>
                  <a:pt x="145025" y="438577"/>
                  <a:pt x="182167" y="679787"/>
                  <a:pt x="148698" y="478972"/>
                </a:cubicBezTo>
                <a:cubicBezTo>
                  <a:pt x="109357" y="486840"/>
                  <a:pt x="61059" y="486920"/>
                  <a:pt x="32583" y="522515"/>
                </a:cubicBezTo>
                <a:cubicBezTo>
                  <a:pt x="23026" y="534462"/>
                  <a:pt x="-10959" y="604762"/>
                  <a:pt x="3555" y="566057"/>
                </a:cubicBezTo>
                <a:close/>
              </a:path>
            </a:pathLst>
          </a:cu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15047" name="TextBox 8"/>
          <p:cNvSpPr txBox="1">
            <a:spLocks noChangeArrowheads="1"/>
          </p:cNvSpPr>
          <p:nvPr/>
        </p:nvSpPr>
        <p:spPr bwMode="auto">
          <a:xfrm>
            <a:off x="6753225" y="1479550"/>
            <a:ext cx="21748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500"/>
              <a:t>Oh dear! You wish to change the part of the Agreement that says that I will receive a share of the money if you sell the company? Eh, of course, I don’t approve. Even though I am retired, I helped create this company! I deserve a share of the proceeds. </a:t>
            </a:r>
          </a:p>
        </p:txBody>
      </p:sp>
      <p:grpSp>
        <p:nvGrpSpPr>
          <p:cNvPr id="215048" name="Group 12"/>
          <p:cNvGrpSpPr>
            <a:grpSpLocks/>
          </p:cNvGrpSpPr>
          <p:nvPr/>
        </p:nvGrpSpPr>
        <p:grpSpPr bwMode="auto">
          <a:xfrm>
            <a:off x="5567363" y="2544763"/>
            <a:ext cx="1150937" cy="2798762"/>
            <a:chOff x="5401074" y="2804763"/>
            <a:chExt cx="1151673" cy="2799080"/>
          </a:xfrm>
        </p:grpSpPr>
        <p:pic>
          <p:nvPicPr>
            <p:cNvPr id="215053" name="Picture 10"/>
            <p:cNvPicPr>
              <a:picLocks noChangeAspect="1"/>
            </p:cNvPicPr>
            <p:nvPr/>
          </p:nvPicPr>
          <p:blipFill>
            <a:blip r:embed="rId3">
              <a:extLst>
                <a:ext uri="{28A0092B-C50C-407E-A947-70E740481C1C}">
                  <a14:useLocalDpi xmlns:a14="http://schemas.microsoft.com/office/drawing/2010/main" val="0"/>
                </a:ext>
              </a:extLst>
            </a:blip>
            <a:srcRect l="8005" r="37215"/>
            <a:stretch>
              <a:fillRect/>
            </a:stretch>
          </p:blipFill>
          <p:spPr bwMode="auto">
            <a:xfrm>
              <a:off x="5457060" y="2804763"/>
              <a:ext cx="974334" cy="279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p:nvPr/>
          </p:nvSpPr>
          <p:spPr>
            <a:xfrm>
              <a:off x="5401074" y="3416019"/>
              <a:ext cx="195387" cy="1270144"/>
            </a:xfrm>
            <a:custGeom>
              <a:avLst/>
              <a:gdLst>
                <a:gd name="connsiteX0" fmla="*/ 471949 w 471949"/>
                <a:gd name="connsiteY0" fmla="*/ 0 h 1651820"/>
                <a:gd name="connsiteX1" fmla="*/ 132736 w 471949"/>
                <a:gd name="connsiteY1" fmla="*/ 1238865 h 1651820"/>
                <a:gd name="connsiteX2" fmla="*/ 117987 w 471949"/>
                <a:gd name="connsiteY2" fmla="*/ 1371600 h 1651820"/>
                <a:gd name="connsiteX3" fmla="*/ 88491 w 471949"/>
                <a:gd name="connsiteY3" fmla="*/ 1415846 h 1651820"/>
                <a:gd name="connsiteX4" fmla="*/ 73742 w 471949"/>
                <a:gd name="connsiteY4" fmla="*/ 1474839 h 1651820"/>
                <a:gd name="connsiteX5" fmla="*/ 44245 w 471949"/>
                <a:gd name="connsiteY5" fmla="*/ 1592826 h 1651820"/>
                <a:gd name="connsiteX6" fmla="*/ 0 w 471949"/>
                <a:gd name="connsiteY6" fmla="*/ 1651820 h 165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949" h="1651820">
                  <a:moveTo>
                    <a:pt x="471949" y="0"/>
                  </a:moveTo>
                  <a:cubicBezTo>
                    <a:pt x="154150" y="1180398"/>
                    <a:pt x="287812" y="773641"/>
                    <a:pt x="132736" y="1238865"/>
                  </a:cubicBezTo>
                  <a:cubicBezTo>
                    <a:pt x="127820" y="1283110"/>
                    <a:pt x="128784" y="1328412"/>
                    <a:pt x="117987" y="1371600"/>
                  </a:cubicBezTo>
                  <a:cubicBezTo>
                    <a:pt x="113688" y="1388796"/>
                    <a:pt x="95473" y="1399554"/>
                    <a:pt x="88491" y="1415846"/>
                  </a:cubicBezTo>
                  <a:cubicBezTo>
                    <a:pt x="80506" y="1434477"/>
                    <a:pt x="78139" y="1455052"/>
                    <a:pt x="73742" y="1474839"/>
                  </a:cubicBezTo>
                  <a:cubicBezTo>
                    <a:pt x="67009" y="1505139"/>
                    <a:pt x="60060" y="1561196"/>
                    <a:pt x="44245" y="1592826"/>
                  </a:cubicBezTo>
                  <a:cubicBezTo>
                    <a:pt x="27568" y="1626181"/>
                    <a:pt x="20742" y="1631078"/>
                    <a:pt x="0" y="165182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6246164" y="3384266"/>
              <a:ext cx="306583" cy="930381"/>
            </a:xfrm>
            <a:custGeom>
              <a:avLst/>
              <a:gdLst>
                <a:gd name="connsiteX0" fmla="*/ 0 w 738055"/>
                <a:gd name="connsiteY0" fmla="*/ 0 h 1209367"/>
                <a:gd name="connsiteX1" fmla="*/ 88490 w 738055"/>
                <a:gd name="connsiteY1" fmla="*/ 103238 h 1209367"/>
                <a:gd name="connsiteX2" fmla="*/ 176981 w 738055"/>
                <a:gd name="connsiteY2" fmla="*/ 191729 h 1209367"/>
                <a:gd name="connsiteX3" fmla="*/ 250722 w 738055"/>
                <a:gd name="connsiteY3" fmla="*/ 250722 h 1209367"/>
                <a:gd name="connsiteX4" fmla="*/ 294968 w 738055"/>
                <a:gd name="connsiteY4" fmla="*/ 294967 h 1209367"/>
                <a:gd name="connsiteX5" fmla="*/ 339213 w 738055"/>
                <a:gd name="connsiteY5" fmla="*/ 309716 h 1209367"/>
                <a:gd name="connsiteX6" fmla="*/ 412955 w 738055"/>
                <a:gd name="connsiteY6" fmla="*/ 368709 h 1209367"/>
                <a:gd name="connsiteX7" fmla="*/ 457200 w 738055"/>
                <a:gd name="connsiteY7" fmla="*/ 398206 h 1209367"/>
                <a:gd name="connsiteX8" fmla="*/ 545690 w 738055"/>
                <a:gd name="connsiteY8" fmla="*/ 471948 h 1209367"/>
                <a:gd name="connsiteX9" fmla="*/ 589935 w 738055"/>
                <a:gd name="connsiteY9" fmla="*/ 486697 h 1209367"/>
                <a:gd name="connsiteX10" fmla="*/ 604684 w 738055"/>
                <a:gd name="connsiteY10" fmla="*/ 530942 h 1209367"/>
                <a:gd name="connsiteX11" fmla="*/ 693174 w 738055"/>
                <a:gd name="connsiteY11" fmla="*/ 560438 h 1209367"/>
                <a:gd name="connsiteX12" fmla="*/ 737419 w 738055"/>
                <a:gd name="connsiteY12" fmla="*/ 604684 h 1209367"/>
                <a:gd name="connsiteX13" fmla="*/ 648929 w 738055"/>
                <a:gd name="connsiteY13" fmla="*/ 663677 h 1209367"/>
                <a:gd name="connsiteX14" fmla="*/ 575187 w 738055"/>
                <a:gd name="connsiteY14" fmla="*/ 693174 h 1209367"/>
                <a:gd name="connsiteX15" fmla="*/ 427703 w 738055"/>
                <a:gd name="connsiteY15" fmla="*/ 737419 h 1209367"/>
                <a:gd name="connsiteX16" fmla="*/ 398206 w 738055"/>
                <a:gd name="connsiteY16" fmla="*/ 781664 h 1209367"/>
                <a:gd name="connsiteX17" fmla="*/ 309716 w 738055"/>
                <a:gd name="connsiteY17" fmla="*/ 840658 h 1209367"/>
                <a:gd name="connsiteX18" fmla="*/ 221226 w 738055"/>
                <a:gd name="connsiteY18" fmla="*/ 914400 h 1209367"/>
                <a:gd name="connsiteX19" fmla="*/ 191729 w 738055"/>
                <a:gd name="connsiteY19" fmla="*/ 973393 h 1209367"/>
                <a:gd name="connsiteX20" fmla="*/ 132735 w 738055"/>
                <a:gd name="connsiteY20" fmla="*/ 1032387 h 1209367"/>
                <a:gd name="connsiteX21" fmla="*/ 162232 w 738055"/>
                <a:gd name="connsiteY21" fmla="*/ 1165122 h 1209367"/>
                <a:gd name="connsiteX22" fmla="*/ 162232 w 738055"/>
                <a:gd name="connsiteY22" fmla="*/ 1209367 h 12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8055" h="1209367">
                  <a:moveTo>
                    <a:pt x="0" y="0"/>
                  </a:moveTo>
                  <a:cubicBezTo>
                    <a:pt x="29497" y="34413"/>
                    <a:pt x="57747" y="69934"/>
                    <a:pt x="88490" y="103238"/>
                  </a:cubicBezTo>
                  <a:cubicBezTo>
                    <a:pt x="116785" y="133890"/>
                    <a:pt x="153842" y="157020"/>
                    <a:pt x="176981" y="191729"/>
                  </a:cubicBezTo>
                  <a:cubicBezTo>
                    <a:pt x="215100" y="248909"/>
                    <a:pt x="189661" y="230369"/>
                    <a:pt x="250722" y="250722"/>
                  </a:cubicBezTo>
                  <a:cubicBezTo>
                    <a:pt x="265471" y="265470"/>
                    <a:pt x="277613" y="283397"/>
                    <a:pt x="294968" y="294967"/>
                  </a:cubicBezTo>
                  <a:cubicBezTo>
                    <a:pt x="307903" y="303590"/>
                    <a:pt x="328220" y="298723"/>
                    <a:pt x="339213" y="309716"/>
                  </a:cubicBezTo>
                  <a:cubicBezTo>
                    <a:pt x="416791" y="387295"/>
                    <a:pt x="265315" y="331800"/>
                    <a:pt x="412955" y="368709"/>
                  </a:cubicBezTo>
                  <a:cubicBezTo>
                    <a:pt x="427703" y="378541"/>
                    <a:pt x="443583" y="386858"/>
                    <a:pt x="457200" y="398206"/>
                  </a:cubicBezTo>
                  <a:cubicBezTo>
                    <a:pt x="506126" y="438978"/>
                    <a:pt x="490764" y="444484"/>
                    <a:pt x="545690" y="471948"/>
                  </a:cubicBezTo>
                  <a:cubicBezTo>
                    <a:pt x="559595" y="478901"/>
                    <a:pt x="575187" y="481781"/>
                    <a:pt x="589935" y="486697"/>
                  </a:cubicBezTo>
                  <a:cubicBezTo>
                    <a:pt x="594851" y="501445"/>
                    <a:pt x="592033" y="521906"/>
                    <a:pt x="604684" y="530942"/>
                  </a:cubicBezTo>
                  <a:cubicBezTo>
                    <a:pt x="629985" y="549014"/>
                    <a:pt x="693174" y="560438"/>
                    <a:pt x="693174" y="560438"/>
                  </a:cubicBezTo>
                  <a:cubicBezTo>
                    <a:pt x="707922" y="575187"/>
                    <a:pt x="733990" y="584110"/>
                    <a:pt x="737419" y="604684"/>
                  </a:cubicBezTo>
                  <a:cubicBezTo>
                    <a:pt x="745800" y="654973"/>
                    <a:pt x="668946" y="657005"/>
                    <a:pt x="648929" y="663677"/>
                  </a:cubicBezTo>
                  <a:cubicBezTo>
                    <a:pt x="623813" y="672049"/>
                    <a:pt x="600067" y="684127"/>
                    <a:pt x="575187" y="693174"/>
                  </a:cubicBezTo>
                  <a:cubicBezTo>
                    <a:pt x="496189" y="721901"/>
                    <a:pt x="498136" y="719811"/>
                    <a:pt x="427703" y="737419"/>
                  </a:cubicBezTo>
                  <a:cubicBezTo>
                    <a:pt x="417871" y="752167"/>
                    <a:pt x="411546" y="769992"/>
                    <a:pt x="398206" y="781664"/>
                  </a:cubicBezTo>
                  <a:cubicBezTo>
                    <a:pt x="371527" y="805009"/>
                    <a:pt x="309716" y="840658"/>
                    <a:pt x="309716" y="840658"/>
                  </a:cubicBezTo>
                  <a:cubicBezTo>
                    <a:pt x="207679" y="993712"/>
                    <a:pt x="370921" y="764705"/>
                    <a:pt x="221226" y="914400"/>
                  </a:cubicBezTo>
                  <a:cubicBezTo>
                    <a:pt x="205680" y="929946"/>
                    <a:pt x="204920" y="955805"/>
                    <a:pt x="191729" y="973393"/>
                  </a:cubicBezTo>
                  <a:cubicBezTo>
                    <a:pt x="175043" y="995641"/>
                    <a:pt x="152400" y="1012722"/>
                    <a:pt x="132735" y="1032387"/>
                  </a:cubicBezTo>
                  <a:cubicBezTo>
                    <a:pt x="152443" y="1091508"/>
                    <a:pt x="153580" y="1087251"/>
                    <a:pt x="162232" y="1165122"/>
                  </a:cubicBezTo>
                  <a:cubicBezTo>
                    <a:pt x="163861" y="1179780"/>
                    <a:pt x="162232" y="1194619"/>
                    <a:pt x="162232" y="120936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5049" name="TextBox 2"/>
          <p:cNvSpPr txBox="1">
            <a:spLocks noChangeArrowheads="1"/>
          </p:cNvSpPr>
          <p:nvPr/>
        </p:nvSpPr>
        <p:spPr bwMode="auto">
          <a:xfrm>
            <a:off x="114300" y="4894263"/>
            <a:ext cx="75501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Boring information that is only needed if there are </a:t>
            </a:r>
          </a:p>
          <a:p>
            <a:r>
              <a:rPr lang="en-US" altLang="en-US" sz="1800" b="1"/>
              <a:t>difficulties in paying a past Partner: </a:t>
            </a:r>
          </a:p>
          <a:p>
            <a:r>
              <a:rPr lang="en-US" altLang="en-US" sz="1000"/>
              <a:t>The payment that would go to an ex-Partner who has passed away will go to the Partner’s Designated Beneficiary, whose name appears in the Statement of Information of that Partner (see Exhibit A). If a Partner has passed away before the distribution, and has not named a Designated Beneficiary, or if the Cooperative cannot find the ex-Partner or Designated Beneficiary after reasonable effort, the Cooperative will not be obliged to distribute to that Partner, their Designated Beneficiary, or any other heir or beneficiary of that ex Partner. </a:t>
            </a:r>
          </a:p>
          <a:p>
            <a:r>
              <a:rPr lang="en-US" altLang="en-US" sz="1400" b="1"/>
              <a:t>It is the past Partner’s obligation to inform the Cooperative of her current contact information and the name and contact information for the Designated Beneficiary. </a:t>
            </a:r>
          </a:p>
          <a:p>
            <a:endParaRPr lang="en-US" altLang="en-US" sz="1000"/>
          </a:p>
        </p:txBody>
      </p:sp>
      <p:sp>
        <p:nvSpPr>
          <p:cNvPr id="215050" name="TextBox 3"/>
          <p:cNvSpPr txBox="1">
            <a:spLocks noChangeArrowheads="1"/>
          </p:cNvSpPr>
          <p:nvPr/>
        </p:nvSpPr>
        <p:spPr bwMode="auto">
          <a:xfrm>
            <a:off x="114300" y="631825"/>
            <a:ext cx="57896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600"/>
              <a:t>[…continued from previous page</a:t>
            </a:r>
            <a:r>
              <a:rPr lang="es-ES" altLang="en-US" sz="1600"/>
              <a:t>.] </a:t>
            </a:r>
            <a:r>
              <a:rPr lang="en-US" altLang="en-US" sz="1600"/>
              <a:t>All of the remaining money and assets, after paying off debts and Capital Accounts, will be </a:t>
            </a:r>
            <a:r>
              <a:rPr lang="en-US" altLang="en-US" sz="1600" b="1"/>
              <a:t>paid to the present and past Partners </a:t>
            </a:r>
            <a:r>
              <a:rPr lang="en-US" altLang="en-US" sz="1600"/>
              <a:t>(of the last 30 years), </a:t>
            </a:r>
            <a:r>
              <a:rPr lang="en-US" altLang="en-US" sz="1600" b="1"/>
              <a:t>in proportion to the number of hours that each Partner worked </a:t>
            </a:r>
            <a:r>
              <a:rPr lang="en-US" altLang="en-US" sz="1600"/>
              <a:t>during the time she was a Partner of the Cooperative. </a:t>
            </a:r>
          </a:p>
          <a:p>
            <a:endParaRPr lang="es-MX" altLang="en-US" sz="1600"/>
          </a:p>
          <a:p>
            <a:r>
              <a:rPr lang="en-US" altLang="en-US" sz="1600" b="1"/>
              <a:t>Unless there is almost nothing left. </a:t>
            </a:r>
            <a:r>
              <a:rPr lang="en-US" altLang="en-US" sz="1600"/>
              <a:t>If the remaining money and profits are worth less than $3,000, it will not be necessary to make payments to ex-Partners, because the administrative work would not be justified by such a small amount. </a:t>
            </a:r>
            <a:endParaRPr lang="en-US" altLang="en-US" sz="1600" b="1"/>
          </a:p>
        </p:txBody>
      </p:sp>
      <p:sp>
        <p:nvSpPr>
          <p:cNvPr id="215051" name="TextBox 4"/>
          <p:cNvSpPr txBox="1">
            <a:spLocks noChangeArrowheads="1"/>
          </p:cNvSpPr>
          <p:nvPr/>
        </p:nvSpPr>
        <p:spPr bwMode="auto">
          <a:xfrm>
            <a:off x="2146300" y="3589338"/>
            <a:ext cx="3511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b="1"/>
              <a:t>This page in the Agreement cannot be changed </a:t>
            </a:r>
            <a:r>
              <a:rPr lang="en-US" altLang="en-US" sz="1600"/>
              <a:t>without the consent of at least 51% of all previous, living Partners</a:t>
            </a:r>
            <a:r>
              <a:rPr lang="is-IS" altLang="en-US" sz="1600"/>
              <a:t>…people like her: </a:t>
            </a:r>
            <a:endParaRPr lang="en-US" altLang="en-US" sz="1600" b="1"/>
          </a:p>
        </p:txBody>
      </p:sp>
      <p:sp>
        <p:nvSpPr>
          <p:cNvPr id="215052" name="TextBox 13"/>
          <p:cNvSpPr txBox="1">
            <a:spLocks noChangeArrowheads="1"/>
          </p:cNvSpPr>
          <p:nvPr/>
        </p:nvSpPr>
        <p:spPr bwMode="auto">
          <a:xfrm>
            <a:off x="696913" y="3868738"/>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solidFill>
                  <a:srgbClr val="FF0000"/>
                </a:solidFill>
              </a:rPr>
              <a:t>Important: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96EB918-3B25-4477-9611-4F2193E0AE11}" type="slidenum">
              <a:rPr lang="en-US" altLang="en-US" sz="1200">
                <a:solidFill>
                  <a:srgbClr val="898989"/>
                </a:solidFill>
              </a:rPr>
              <a:pPr/>
              <a:t>104</a:t>
            </a:fld>
            <a:endParaRPr lang="en-US" altLang="en-US" sz="1200">
              <a:solidFill>
                <a:srgbClr val="898989"/>
              </a:solidFill>
            </a:endParaRPr>
          </a:p>
        </p:txBody>
      </p:sp>
      <p:sp>
        <p:nvSpPr>
          <p:cNvPr id="6" name="TextBox 5"/>
          <p:cNvSpPr txBox="1"/>
          <p:nvPr/>
        </p:nvSpPr>
        <p:spPr>
          <a:xfrm>
            <a:off x="7778750" y="4600575"/>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217091"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17092" name="Rectangle 1"/>
          <p:cNvSpPr>
            <a:spLocks noChangeArrowheads="1"/>
          </p:cNvSpPr>
          <p:nvPr/>
        </p:nvSpPr>
        <p:spPr bwMode="auto">
          <a:xfrm>
            <a:off x="153988" y="131763"/>
            <a:ext cx="85121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3200" b="1"/>
              <a:t>Otras cositas:</a:t>
            </a:r>
            <a:r>
              <a:rPr lang="es-MX" altLang="en-US" sz="1800" b="1"/>
              <a:t> </a:t>
            </a:r>
          </a:p>
        </p:txBody>
      </p:sp>
      <p:sp>
        <p:nvSpPr>
          <p:cNvPr id="217093" name="TextBox 1"/>
          <p:cNvSpPr txBox="1">
            <a:spLocks noChangeArrowheads="1"/>
          </p:cNvSpPr>
          <p:nvPr/>
        </p:nvSpPr>
        <p:spPr bwMode="auto">
          <a:xfrm>
            <a:off x="357188" y="3497263"/>
            <a:ext cx="22145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ES" altLang="en-US" sz="1800"/>
              <a:t>Estamos de acuerdo de que el correo electrónico es una manera adecuada para dar notificación o información a las Socias, pero también está bien darlo en persona.</a:t>
            </a:r>
          </a:p>
          <a:p>
            <a:pPr>
              <a:buFont typeface="Arial" panose="020B0604020202020204" pitchFamily="34" charset="0"/>
              <a:buNone/>
            </a:pPr>
            <a:endParaRPr lang="es-ES" altLang="en-US" sz="1800"/>
          </a:p>
          <a:p>
            <a:pPr>
              <a:buFont typeface="Arial" panose="020B0604020202020204" pitchFamily="34" charset="0"/>
              <a:buNone/>
            </a:pPr>
            <a:endParaRPr lang="es-ES" altLang="en-US" sz="1800"/>
          </a:p>
          <a:p>
            <a:pPr>
              <a:buFont typeface="Arial" panose="020B0604020202020204" pitchFamily="34" charset="0"/>
              <a:buNone/>
            </a:pPr>
            <a:endParaRPr lang="en-US" altLang="en-US" sz="1800"/>
          </a:p>
        </p:txBody>
      </p:sp>
      <p:sp>
        <p:nvSpPr>
          <p:cNvPr id="4" name="TextBox 3"/>
          <p:cNvSpPr txBox="1"/>
          <p:nvPr/>
        </p:nvSpPr>
        <p:spPr>
          <a:xfrm>
            <a:off x="5591175" y="1309688"/>
            <a:ext cx="3309938" cy="1570037"/>
          </a:xfrm>
          <a:prstGeom prst="rect">
            <a:avLst/>
          </a:prstGeom>
          <a:noFill/>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ja-JP" altLang="en-US" sz="3200" b="1">
                <a:solidFill>
                  <a:srgbClr val="4472C4"/>
                </a:solidFill>
                <a:effectLst>
                  <a:outerShdw blurRad="38100" dist="38100" dir="2700000" algn="tl">
                    <a:srgbClr val="C0C0C0"/>
                  </a:outerShdw>
                </a:effectLst>
              </a:rPr>
              <a:t>“</a:t>
            </a:r>
            <a:r>
              <a:rPr lang="en-US" altLang="ja-JP" sz="3200" b="1">
                <a:solidFill>
                  <a:srgbClr val="4472C4"/>
                </a:solidFill>
                <a:effectLst>
                  <a:outerShdw blurRad="38100" dist="38100" dir="2700000" algn="tl">
                    <a:srgbClr val="C0C0C0"/>
                  </a:outerShdw>
                </a:effectLst>
              </a:rPr>
              <a:t>Socia</a:t>
            </a:r>
            <a:r>
              <a:rPr lang="ja-JP" altLang="en-US" sz="3200" b="1">
                <a:solidFill>
                  <a:srgbClr val="4472C4"/>
                </a:solidFill>
                <a:effectLst>
                  <a:outerShdw blurRad="38100" dist="38100" dir="2700000" algn="tl">
                    <a:srgbClr val="C0C0C0"/>
                  </a:outerShdw>
                </a:effectLst>
              </a:rPr>
              <a:t>”</a:t>
            </a:r>
            <a:r>
              <a:rPr lang="en-US" altLang="ja-JP" sz="3200" b="1">
                <a:solidFill>
                  <a:srgbClr val="4472C4"/>
                </a:solidFill>
                <a:effectLst>
                  <a:outerShdw blurRad="38100" dist="38100" dir="2700000" algn="tl">
                    <a:srgbClr val="C0C0C0"/>
                  </a:outerShdw>
                </a:effectLst>
              </a:rPr>
              <a:t> = </a:t>
            </a:r>
            <a:r>
              <a:rPr lang="ja-JP" altLang="en-US" sz="3200" b="1">
                <a:solidFill>
                  <a:srgbClr val="4472C4"/>
                </a:solidFill>
                <a:effectLst>
                  <a:outerShdw blurRad="38100" dist="38100" dir="2700000" algn="tl">
                    <a:srgbClr val="C0C0C0"/>
                  </a:outerShdw>
                </a:effectLst>
              </a:rPr>
              <a:t>“</a:t>
            </a:r>
            <a:r>
              <a:rPr lang="en-US" altLang="ja-JP" sz="3200" b="1">
                <a:solidFill>
                  <a:srgbClr val="4472C4"/>
                </a:solidFill>
                <a:effectLst>
                  <a:outerShdw blurRad="38100" dist="38100" dir="2700000" algn="tl">
                    <a:srgbClr val="C0C0C0"/>
                  </a:outerShdw>
                </a:effectLst>
              </a:rPr>
              <a:t>Socio</a:t>
            </a:r>
            <a:r>
              <a:rPr lang="ja-JP" altLang="en-US" sz="3200" b="1">
                <a:solidFill>
                  <a:srgbClr val="4472C4"/>
                </a:solidFill>
                <a:effectLst>
                  <a:outerShdw blurRad="38100" dist="38100" dir="2700000" algn="tl">
                    <a:srgbClr val="C0C0C0"/>
                  </a:outerShdw>
                </a:effectLst>
              </a:rPr>
              <a:t>”</a:t>
            </a:r>
            <a:endParaRPr lang="en-US" altLang="ja-JP" sz="3200" b="1">
              <a:solidFill>
                <a:srgbClr val="4472C4"/>
              </a:solidFill>
              <a:effectLst>
                <a:outerShdw blurRad="38100" dist="38100" dir="2700000" algn="tl">
                  <a:srgbClr val="C0C0C0"/>
                </a:outerShdw>
              </a:effectLst>
            </a:endParaRPr>
          </a:p>
          <a:p>
            <a:pPr algn="ctr"/>
            <a:r>
              <a:rPr lang="ja-JP" altLang="en-US" sz="3200" b="1">
                <a:solidFill>
                  <a:srgbClr val="7030A0"/>
                </a:solidFill>
                <a:effectLst>
                  <a:outerShdw blurRad="38100" dist="38100" dir="2700000" algn="tl">
                    <a:srgbClr val="C0C0C0"/>
                  </a:outerShdw>
                </a:effectLst>
              </a:rPr>
              <a:t>“</a:t>
            </a:r>
            <a:r>
              <a:rPr lang="en-US" altLang="ja-JP" sz="3200" b="1">
                <a:solidFill>
                  <a:srgbClr val="7030A0"/>
                </a:solidFill>
                <a:effectLst>
                  <a:outerShdw blurRad="38100" dist="38100" dir="2700000" algn="tl">
                    <a:srgbClr val="C0C0C0"/>
                  </a:outerShdw>
                </a:effectLst>
              </a:rPr>
              <a:t>ella</a:t>
            </a:r>
            <a:r>
              <a:rPr lang="ja-JP" altLang="en-US" sz="3200" b="1">
                <a:solidFill>
                  <a:srgbClr val="7030A0"/>
                </a:solidFill>
                <a:effectLst>
                  <a:outerShdw blurRad="38100" dist="38100" dir="2700000" algn="tl">
                    <a:srgbClr val="C0C0C0"/>
                  </a:outerShdw>
                </a:effectLst>
              </a:rPr>
              <a:t>”</a:t>
            </a:r>
            <a:r>
              <a:rPr lang="en-US" altLang="ja-JP" sz="3200" b="1">
                <a:solidFill>
                  <a:srgbClr val="7030A0"/>
                </a:solidFill>
                <a:effectLst>
                  <a:outerShdw blurRad="38100" dist="38100" dir="2700000" algn="tl">
                    <a:srgbClr val="C0C0C0"/>
                  </a:outerShdw>
                </a:effectLst>
              </a:rPr>
              <a:t> = </a:t>
            </a:r>
            <a:r>
              <a:rPr lang="ja-JP" altLang="en-US" sz="3200" b="1">
                <a:solidFill>
                  <a:srgbClr val="7030A0"/>
                </a:solidFill>
                <a:effectLst>
                  <a:outerShdw blurRad="38100" dist="38100" dir="2700000" algn="tl">
                    <a:srgbClr val="C0C0C0"/>
                  </a:outerShdw>
                </a:effectLst>
              </a:rPr>
              <a:t>“</a:t>
            </a:r>
            <a:r>
              <a:rPr lang="en-US" altLang="ja-JP" sz="3200" b="1">
                <a:solidFill>
                  <a:srgbClr val="7030A0"/>
                </a:solidFill>
                <a:effectLst>
                  <a:outerShdw blurRad="38100" dist="38100" dir="2700000" algn="tl">
                    <a:srgbClr val="C0C0C0"/>
                  </a:outerShdw>
                </a:effectLst>
              </a:rPr>
              <a:t>él</a:t>
            </a:r>
            <a:r>
              <a:rPr lang="ja-JP" altLang="en-US" sz="3200" b="1">
                <a:solidFill>
                  <a:srgbClr val="7030A0"/>
                </a:solidFill>
                <a:effectLst>
                  <a:outerShdw blurRad="38100" dist="38100" dir="2700000" algn="tl">
                    <a:srgbClr val="C0C0C0"/>
                  </a:outerShdw>
                </a:effectLst>
              </a:rPr>
              <a:t>”</a:t>
            </a:r>
            <a:r>
              <a:rPr lang="en-US" altLang="ja-JP" sz="3200" b="1">
                <a:solidFill>
                  <a:srgbClr val="7030A0"/>
                </a:solidFill>
                <a:effectLst>
                  <a:outerShdw blurRad="38100" dist="38100" dir="2700000" algn="tl">
                    <a:srgbClr val="C0C0C0"/>
                  </a:outerShdw>
                </a:effectLst>
              </a:rPr>
              <a:t> </a:t>
            </a:r>
          </a:p>
          <a:p>
            <a:pPr algn="ctr"/>
            <a:endParaRPr lang="en-US" altLang="en-US" sz="3200" b="1">
              <a:solidFill>
                <a:srgbClr val="4472C4"/>
              </a:solidFill>
              <a:effectLst>
                <a:outerShdw blurRad="38100" dist="38100" dir="2700000" algn="tl">
                  <a:srgbClr val="C0C0C0"/>
                </a:outerShdw>
              </a:effectLst>
            </a:endParaRPr>
          </a:p>
        </p:txBody>
      </p:sp>
      <p:pic>
        <p:nvPicPr>
          <p:cNvPr id="21709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3500" y="4062413"/>
            <a:ext cx="178117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362575" y="5980113"/>
            <a:ext cx="2251075" cy="7508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10"/>
          <p:cNvSpPr/>
          <p:nvPr/>
        </p:nvSpPr>
        <p:spPr>
          <a:xfrm>
            <a:off x="4856163" y="5205413"/>
            <a:ext cx="2884487" cy="1520825"/>
          </a:xfrm>
          <a:custGeom>
            <a:avLst/>
            <a:gdLst>
              <a:gd name="connsiteX0" fmla="*/ 771045 w 3790017"/>
              <a:gd name="connsiteY0" fmla="*/ 957219 h 2002247"/>
              <a:gd name="connsiteX1" fmla="*/ 756531 w 3790017"/>
              <a:gd name="connsiteY1" fmla="*/ 855619 h 2002247"/>
              <a:gd name="connsiteX2" fmla="*/ 742017 w 3790017"/>
              <a:gd name="connsiteY2" fmla="*/ 768533 h 2002247"/>
              <a:gd name="connsiteX3" fmla="*/ 712988 w 3790017"/>
              <a:gd name="connsiteY3" fmla="*/ 434704 h 2002247"/>
              <a:gd name="connsiteX4" fmla="*/ 683960 w 3790017"/>
              <a:gd name="connsiteY4" fmla="*/ 71847 h 2002247"/>
              <a:gd name="connsiteX5" fmla="*/ 872645 w 3790017"/>
              <a:gd name="connsiteY5" fmla="*/ 28304 h 2002247"/>
              <a:gd name="connsiteX6" fmla="*/ 1061331 w 3790017"/>
              <a:gd name="connsiteY6" fmla="*/ 57333 h 2002247"/>
              <a:gd name="connsiteX7" fmla="*/ 1177445 w 3790017"/>
              <a:gd name="connsiteY7" fmla="*/ 86362 h 2002247"/>
              <a:gd name="connsiteX8" fmla="*/ 1453217 w 3790017"/>
              <a:gd name="connsiteY8" fmla="*/ 100876 h 2002247"/>
              <a:gd name="connsiteX9" fmla="*/ 1903160 w 3790017"/>
              <a:gd name="connsiteY9" fmla="*/ 115390 h 2002247"/>
              <a:gd name="connsiteX10" fmla="*/ 2774017 w 3790017"/>
              <a:gd name="connsiteY10" fmla="*/ 86362 h 2002247"/>
              <a:gd name="connsiteX11" fmla="*/ 3557788 w 3790017"/>
              <a:gd name="connsiteY11" fmla="*/ 115390 h 2002247"/>
              <a:gd name="connsiteX12" fmla="*/ 3572302 w 3790017"/>
              <a:gd name="connsiteY12" fmla="*/ 246019 h 2002247"/>
              <a:gd name="connsiteX13" fmla="*/ 3601331 w 3790017"/>
              <a:gd name="connsiteY13" fmla="*/ 362133 h 2002247"/>
              <a:gd name="connsiteX14" fmla="*/ 3615845 w 3790017"/>
              <a:gd name="connsiteY14" fmla="*/ 594362 h 2002247"/>
              <a:gd name="connsiteX15" fmla="*/ 3644874 w 3790017"/>
              <a:gd name="connsiteY15" fmla="*/ 1537790 h 2002247"/>
              <a:gd name="connsiteX16" fmla="*/ 3673902 w 3790017"/>
              <a:gd name="connsiteY16" fmla="*/ 1711962 h 2002247"/>
              <a:gd name="connsiteX17" fmla="*/ 3659388 w 3790017"/>
              <a:gd name="connsiteY17" fmla="*/ 1828076 h 2002247"/>
              <a:gd name="connsiteX18" fmla="*/ 3615845 w 3790017"/>
              <a:gd name="connsiteY18" fmla="*/ 1857104 h 2002247"/>
              <a:gd name="connsiteX19" fmla="*/ 2541788 w 3790017"/>
              <a:gd name="connsiteY19" fmla="*/ 1842590 h 2002247"/>
              <a:gd name="connsiteX20" fmla="*/ 2251502 w 3790017"/>
              <a:gd name="connsiteY20" fmla="*/ 1828076 h 2002247"/>
              <a:gd name="connsiteX21" fmla="*/ 2091845 w 3790017"/>
              <a:gd name="connsiteY21" fmla="*/ 1799047 h 2002247"/>
              <a:gd name="connsiteX22" fmla="*/ 1351617 w 3790017"/>
              <a:gd name="connsiteY22" fmla="*/ 1784533 h 2002247"/>
              <a:gd name="connsiteX23" fmla="*/ 698474 w 3790017"/>
              <a:gd name="connsiteY23" fmla="*/ 1770019 h 2002247"/>
              <a:gd name="connsiteX24" fmla="*/ 683960 w 3790017"/>
              <a:gd name="connsiteY24" fmla="*/ 1726476 h 2002247"/>
              <a:gd name="connsiteX25" fmla="*/ 683960 w 3790017"/>
              <a:gd name="connsiteY25" fmla="*/ 1421676 h 2002247"/>
              <a:gd name="connsiteX26" fmla="*/ 727502 w 3790017"/>
              <a:gd name="connsiteY26" fmla="*/ 1291047 h 2002247"/>
              <a:gd name="connsiteX27" fmla="*/ 756531 w 3790017"/>
              <a:gd name="connsiteY27" fmla="*/ 1145904 h 2002247"/>
              <a:gd name="connsiteX28" fmla="*/ 742017 w 3790017"/>
              <a:gd name="connsiteY28" fmla="*/ 797562 h 2002247"/>
              <a:gd name="connsiteX29" fmla="*/ 596874 w 3790017"/>
              <a:gd name="connsiteY29" fmla="*/ 783047 h 2002247"/>
              <a:gd name="connsiteX30" fmla="*/ 45331 w 3790017"/>
              <a:gd name="connsiteY30" fmla="*/ 768533 h 2002247"/>
              <a:gd name="connsiteX31" fmla="*/ 1788 w 3790017"/>
              <a:gd name="connsiteY31" fmla="*/ 783047 h 2002247"/>
              <a:gd name="connsiteX32" fmla="*/ 16302 w 3790017"/>
              <a:gd name="connsiteY32" fmla="*/ 826590 h 2002247"/>
              <a:gd name="connsiteX33" fmla="*/ 45331 w 3790017"/>
              <a:gd name="connsiteY33" fmla="*/ 870133 h 2002247"/>
              <a:gd name="connsiteX34" fmla="*/ 117902 w 3790017"/>
              <a:gd name="connsiteY34" fmla="*/ 971733 h 2002247"/>
              <a:gd name="connsiteX35" fmla="*/ 190474 w 3790017"/>
              <a:gd name="connsiteY35" fmla="*/ 1102362 h 2002247"/>
              <a:gd name="connsiteX36" fmla="*/ 204988 w 3790017"/>
              <a:gd name="connsiteY36" fmla="*/ 1145904 h 2002247"/>
              <a:gd name="connsiteX37" fmla="*/ 234017 w 3790017"/>
              <a:gd name="connsiteY37" fmla="*/ 1203962 h 2002247"/>
              <a:gd name="connsiteX38" fmla="*/ 277560 w 3790017"/>
              <a:gd name="connsiteY38" fmla="*/ 1291047 h 2002247"/>
              <a:gd name="connsiteX39" fmla="*/ 321102 w 3790017"/>
              <a:gd name="connsiteY39" fmla="*/ 1320076 h 2002247"/>
              <a:gd name="connsiteX40" fmla="*/ 350131 w 3790017"/>
              <a:gd name="connsiteY40" fmla="*/ 1378133 h 2002247"/>
              <a:gd name="connsiteX41" fmla="*/ 393674 w 3790017"/>
              <a:gd name="connsiteY41" fmla="*/ 1407162 h 2002247"/>
              <a:gd name="connsiteX42" fmla="*/ 408188 w 3790017"/>
              <a:gd name="connsiteY42" fmla="*/ 1450704 h 2002247"/>
              <a:gd name="connsiteX43" fmla="*/ 495274 w 3790017"/>
              <a:gd name="connsiteY43" fmla="*/ 1508762 h 2002247"/>
              <a:gd name="connsiteX44" fmla="*/ 567845 w 3790017"/>
              <a:gd name="connsiteY44" fmla="*/ 1581333 h 2002247"/>
              <a:gd name="connsiteX45" fmla="*/ 596874 w 3790017"/>
              <a:gd name="connsiteY45" fmla="*/ 1624876 h 2002247"/>
              <a:gd name="connsiteX46" fmla="*/ 698474 w 3790017"/>
              <a:gd name="connsiteY46" fmla="*/ 1726476 h 2002247"/>
              <a:gd name="connsiteX47" fmla="*/ 683960 w 3790017"/>
              <a:gd name="connsiteY47" fmla="*/ 1784533 h 2002247"/>
              <a:gd name="connsiteX48" fmla="*/ 669445 w 3790017"/>
              <a:gd name="connsiteY48" fmla="*/ 1900647 h 2002247"/>
              <a:gd name="connsiteX49" fmla="*/ 625902 w 3790017"/>
              <a:gd name="connsiteY49" fmla="*/ 1842590 h 2002247"/>
              <a:gd name="connsiteX50" fmla="*/ 596874 w 3790017"/>
              <a:gd name="connsiteY50" fmla="*/ 1784533 h 2002247"/>
              <a:gd name="connsiteX51" fmla="*/ 524302 w 3790017"/>
              <a:gd name="connsiteY51" fmla="*/ 1668419 h 2002247"/>
              <a:gd name="connsiteX52" fmla="*/ 480760 w 3790017"/>
              <a:gd name="connsiteY52" fmla="*/ 1581333 h 2002247"/>
              <a:gd name="connsiteX53" fmla="*/ 437217 w 3790017"/>
              <a:gd name="connsiteY53" fmla="*/ 1552304 h 2002247"/>
              <a:gd name="connsiteX54" fmla="*/ 422702 w 3790017"/>
              <a:gd name="connsiteY54" fmla="*/ 1508762 h 2002247"/>
              <a:gd name="connsiteX55" fmla="*/ 350131 w 3790017"/>
              <a:gd name="connsiteY55" fmla="*/ 1407162 h 2002247"/>
              <a:gd name="connsiteX56" fmla="*/ 292074 w 3790017"/>
              <a:gd name="connsiteY56" fmla="*/ 1320076 h 2002247"/>
              <a:gd name="connsiteX57" fmla="*/ 248531 w 3790017"/>
              <a:gd name="connsiteY57" fmla="*/ 1262019 h 2002247"/>
              <a:gd name="connsiteX58" fmla="*/ 219502 w 3790017"/>
              <a:gd name="connsiteY58" fmla="*/ 1218476 h 2002247"/>
              <a:gd name="connsiteX59" fmla="*/ 190474 w 3790017"/>
              <a:gd name="connsiteY59" fmla="*/ 1160419 h 2002247"/>
              <a:gd name="connsiteX60" fmla="*/ 146931 w 3790017"/>
              <a:gd name="connsiteY60" fmla="*/ 1131390 h 2002247"/>
              <a:gd name="connsiteX61" fmla="*/ 117902 w 3790017"/>
              <a:gd name="connsiteY61" fmla="*/ 928190 h 2002247"/>
              <a:gd name="connsiteX62" fmla="*/ 103388 w 3790017"/>
              <a:gd name="connsiteY62" fmla="*/ 884647 h 2002247"/>
              <a:gd name="connsiteX63" fmla="*/ 132417 w 3790017"/>
              <a:gd name="connsiteY63" fmla="*/ 1058819 h 2002247"/>
              <a:gd name="connsiteX64" fmla="*/ 146931 w 3790017"/>
              <a:gd name="connsiteY64" fmla="*/ 1102362 h 2002247"/>
              <a:gd name="connsiteX65" fmla="*/ 190474 w 3790017"/>
              <a:gd name="connsiteY65" fmla="*/ 1131390 h 2002247"/>
              <a:gd name="connsiteX66" fmla="*/ 234017 w 3790017"/>
              <a:gd name="connsiteY66" fmla="*/ 1262019 h 2002247"/>
              <a:gd name="connsiteX67" fmla="*/ 248531 w 3790017"/>
              <a:gd name="connsiteY67" fmla="*/ 1305562 h 2002247"/>
              <a:gd name="connsiteX68" fmla="*/ 292074 w 3790017"/>
              <a:gd name="connsiteY68" fmla="*/ 1378133 h 2002247"/>
              <a:gd name="connsiteX69" fmla="*/ 306588 w 3790017"/>
              <a:gd name="connsiteY69" fmla="*/ 1436190 h 2002247"/>
              <a:gd name="connsiteX70" fmla="*/ 379160 w 3790017"/>
              <a:gd name="connsiteY70" fmla="*/ 1523276 h 2002247"/>
              <a:gd name="connsiteX71" fmla="*/ 408188 w 3790017"/>
              <a:gd name="connsiteY71" fmla="*/ 1581333 h 2002247"/>
              <a:gd name="connsiteX72" fmla="*/ 422702 w 3790017"/>
              <a:gd name="connsiteY72" fmla="*/ 1624876 h 2002247"/>
              <a:gd name="connsiteX73" fmla="*/ 509788 w 3790017"/>
              <a:gd name="connsiteY73" fmla="*/ 1682933 h 2002247"/>
              <a:gd name="connsiteX74" fmla="*/ 611388 w 3790017"/>
              <a:gd name="connsiteY74" fmla="*/ 1755504 h 2002247"/>
              <a:gd name="connsiteX75" fmla="*/ 654931 w 3790017"/>
              <a:gd name="connsiteY75" fmla="*/ 1813562 h 2002247"/>
              <a:gd name="connsiteX76" fmla="*/ 683960 w 3790017"/>
              <a:gd name="connsiteY76" fmla="*/ 1857104 h 2002247"/>
              <a:gd name="connsiteX77" fmla="*/ 858131 w 3790017"/>
              <a:gd name="connsiteY77" fmla="*/ 1929676 h 2002247"/>
              <a:gd name="connsiteX78" fmla="*/ 1177445 w 3790017"/>
              <a:gd name="connsiteY78" fmla="*/ 1944190 h 2002247"/>
              <a:gd name="connsiteX79" fmla="*/ 1496760 w 3790017"/>
              <a:gd name="connsiteY79" fmla="*/ 1973219 h 2002247"/>
              <a:gd name="connsiteX80" fmla="*/ 2977217 w 3790017"/>
              <a:gd name="connsiteY80" fmla="*/ 2002247 h 2002247"/>
              <a:gd name="connsiteX81" fmla="*/ 3209445 w 3790017"/>
              <a:gd name="connsiteY81" fmla="*/ 1987733 h 2002247"/>
              <a:gd name="connsiteX82" fmla="*/ 3790017 w 3790017"/>
              <a:gd name="connsiteY82" fmla="*/ 1958704 h 2002247"/>
              <a:gd name="connsiteX83" fmla="*/ 3760988 w 3790017"/>
              <a:gd name="connsiteY83" fmla="*/ 1915162 h 2002247"/>
              <a:gd name="connsiteX84" fmla="*/ 3702931 w 3790017"/>
              <a:gd name="connsiteY84" fmla="*/ 1900647 h 2002247"/>
              <a:gd name="connsiteX85" fmla="*/ 3659388 w 3790017"/>
              <a:gd name="connsiteY85" fmla="*/ 1886133 h 2002247"/>
              <a:gd name="connsiteX86" fmla="*/ 3630360 w 3790017"/>
              <a:gd name="connsiteY86" fmla="*/ 1842590 h 20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90017" h="2002247">
                <a:moveTo>
                  <a:pt x="771045" y="957219"/>
                </a:moveTo>
                <a:cubicBezTo>
                  <a:pt x="766207" y="923352"/>
                  <a:pt x="761733" y="889432"/>
                  <a:pt x="756531" y="855619"/>
                </a:cubicBezTo>
                <a:cubicBezTo>
                  <a:pt x="752056" y="826532"/>
                  <a:pt x="745045" y="797806"/>
                  <a:pt x="742017" y="768533"/>
                </a:cubicBezTo>
                <a:cubicBezTo>
                  <a:pt x="730524" y="657430"/>
                  <a:pt x="721342" y="546087"/>
                  <a:pt x="712988" y="434704"/>
                </a:cubicBezTo>
                <a:cubicBezTo>
                  <a:pt x="684629" y="56583"/>
                  <a:pt x="714163" y="313480"/>
                  <a:pt x="683960" y="71847"/>
                </a:cubicBezTo>
                <a:cubicBezTo>
                  <a:pt x="712248" y="-41309"/>
                  <a:pt x="679632" y="7986"/>
                  <a:pt x="872645" y="28304"/>
                </a:cubicBezTo>
                <a:cubicBezTo>
                  <a:pt x="896933" y="30861"/>
                  <a:pt x="1032068" y="51062"/>
                  <a:pt x="1061331" y="57333"/>
                </a:cubicBezTo>
                <a:cubicBezTo>
                  <a:pt x="1100341" y="65692"/>
                  <a:pt x="1137793" y="81956"/>
                  <a:pt x="1177445" y="86362"/>
                </a:cubicBezTo>
                <a:cubicBezTo>
                  <a:pt x="1268933" y="96527"/>
                  <a:pt x="1361239" y="97197"/>
                  <a:pt x="1453217" y="100876"/>
                </a:cubicBezTo>
                <a:lnTo>
                  <a:pt x="1903160" y="115390"/>
                </a:lnTo>
                <a:cubicBezTo>
                  <a:pt x="2193446" y="105714"/>
                  <a:pt x="2483583" y="89051"/>
                  <a:pt x="2774017" y="86362"/>
                </a:cubicBezTo>
                <a:cubicBezTo>
                  <a:pt x="3375922" y="80789"/>
                  <a:pt x="3257320" y="65313"/>
                  <a:pt x="3557788" y="115390"/>
                </a:cubicBezTo>
                <a:cubicBezTo>
                  <a:pt x="3562626" y="158933"/>
                  <a:pt x="3564688" y="202875"/>
                  <a:pt x="3572302" y="246019"/>
                </a:cubicBezTo>
                <a:cubicBezTo>
                  <a:pt x="3579235" y="285308"/>
                  <a:pt x="3596383" y="322545"/>
                  <a:pt x="3601331" y="362133"/>
                </a:cubicBezTo>
                <a:cubicBezTo>
                  <a:pt x="3610951" y="439095"/>
                  <a:pt x="3611007" y="516952"/>
                  <a:pt x="3615845" y="594362"/>
                </a:cubicBezTo>
                <a:cubicBezTo>
                  <a:pt x="3617102" y="645914"/>
                  <a:pt x="3631525" y="1377593"/>
                  <a:pt x="3644874" y="1537790"/>
                </a:cubicBezTo>
                <a:cubicBezTo>
                  <a:pt x="3649762" y="1596445"/>
                  <a:pt x="3664226" y="1653905"/>
                  <a:pt x="3673902" y="1711962"/>
                </a:cubicBezTo>
                <a:cubicBezTo>
                  <a:pt x="3669064" y="1750667"/>
                  <a:pt x="3673874" y="1791860"/>
                  <a:pt x="3659388" y="1828076"/>
                </a:cubicBezTo>
                <a:cubicBezTo>
                  <a:pt x="3652909" y="1844272"/>
                  <a:pt x="3633287" y="1856877"/>
                  <a:pt x="3615845" y="1857104"/>
                </a:cubicBezTo>
                <a:lnTo>
                  <a:pt x="2541788" y="1842590"/>
                </a:lnTo>
                <a:cubicBezTo>
                  <a:pt x="2445026" y="1837752"/>
                  <a:pt x="2347934" y="1837408"/>
                  <a:pt x="2251502" y="1828076"/>
                </a:cubicBezTo>
                <a:cubicBezTo>
                  <a:pt x="2197662" y="1822866"/>
                  <a:pt x="2145873" y="1801661"/>
                  <a:pt x="2091845" y="1799047"/>
                </a:cubicBezTo>
                <a:cubicBezTo>
                  <a:pt x="1845343" y="1787119"/>
                  <a:pt x="1598354" y="1789673"/>
                  <a:pt x="1351617" y="1784533"/>
                </a:cubicBezTo>
                <a:lnTo>
                  <a:pt x="698474" y="1770019"/>
                </a:lnTo>
                <a:cubicBezTo>
                  <a:pt x="693636" y="1755505"/>
                  <a:pt x="686697" y="1741529"/>
                  <a:pt x="683960" y="1726476"/>
                </a:cubicBezTo>
                <a:cubicBezTo>
                  <a:pt x="663924" y="1616280"/>
                  <a:pt x="662728" y="1538454"/>
                  <a:pt x="683960" y="1421676"/>
                </a:cubicBezTo>
                <a:cubicBezTo>
                  <a:pt x="692170" y="1376518"/>
                  <a:pt x="719956" y="1336321"/>
                  <a:pt x="727502" y="1291047"/>
                </a:cubicBezTo>
                <a:cubicBezTo>
                  <a:pt x="745297" y="1184285"/>
                  <a:pt x="734880" y="1232512"/>
                  <a:pt x="756531" y="1145904"/>
                </a:cubicBezTo>
                <a:cubicBezTo>
                  <a:pt x="751693" y="1029790"/>
                  <a:pt x="788821" y="903935"/>
                  <a:pt x="742017" y="797562"/>
                </a:cubicBezTo>
                <a:cubicBezTo>
                  <a:pt x="722435" y="753057"/>
                  <a:pt x="645454" y="785071"/>
                  <a:pt x="596874" y="783047"/>
                </a:cubicBezTo>
                <a:cubicBezTo>
                  <a:pt x="413122" y="775391"/>
                  <a:pt x="229179" y="773371"/>
                  <a:pt x="45331" y="768533"/>
                </a:cubicBezTo>
                <a:cubicBezTo>
                  <a:pt x="30817" y="773371"/>
                  <a:pt x="8630" y="769363"/>
                  <a:pt x="1788" y="783047"/>
                </a:cubicBezTo>
                <a:cubicBezTo>
                  <a:pt x="-5054" y="796731"/>
                  <a:pt x="9460" y="812906"/>
                  <a:pt x="16302" y="826590"/>
                </a:cubicBezTo>
                <a:cubicBezTo>
                  <a:pt x="24103" y="842192"/>
                  <a:pt x="36676" y="854987"/>
                  <a:pt x="45331" y="870133"/>
                </a:cubicBezTo>
                <a:cubicBezTo>
                  <a:pt x="96276" y="959286"/>
                  <a:pt x="46978" y="900807"/>
                  <a:pt x="117902" y="971733"/>
                </a:cubicBezTo>
                <a:cubicBezTo>
                  <a:pt x="146553" y="1086332"/>
                  <a:pt x="109671" y="973077"/>
                  <a:pt x="190474" y="1102362"/>
                </a:cubicBezTo>
                <a:cubicBezTo>
                  <a:pt x="198582" y="1115336"/>
                  <a:pt x="198961" y="1131842"/>
                  <a:pt x="204988" y="1145904"/>
                </a:cubicBezTo>
                <a:cubicBezTo>
                  <a:pt x="213511" y="1165791"/>
                  <a:pt x="225494" y="1184075"/>
                  <a:pt x="234017" y="1203962"/>
                </a:cubicBezTo>
                <a:cubicBezTo>
                  <a:pt x="251725" y="1245280"/>
                  <a:pt x="242693" y="1256179"/>
                  <a:pt x="277560" y="1291047"/>
                </a:cubicBezTo>
                <a:cubicBezTo>
                  <a:pt x="289895" y="1303382"/>
                  <a:pt x="306588" y="1310400"/>
                  <a:pt x="321102" y="1320076"/>
                </a:cubicBezTo>
                <a:cubicBezTo>
                  <a:pt x="330778" y="1339428"/>
                  <a:pt x="336280" y="1361511"/>
                  <a:pt x="350131" y="1378133"/>
                </a:cubicBezTo>
                <a:cubicBezTo>
                  <a:pt x="361298" y="1391534"/>
                  <a:pt x="382777" y="1393540"/>
                  <a:pt x="393674" y="1407162"/>
                </a:cubicBezTo>
                <a:cubicBezTo>
                  <a:pt x="403231" y="1419109"/>
                  <a:pt x="397370" y="1439886"/>
                  <a:pt x="408188" y="1450704"/>
                </a:cubicBezTo>
                <a:cubicBezTo>
                  <a:pt x="432858" y="1475374"/>
                  <a:pt x="495274" y="1508762"/>
                  <a:pt x="495274" y="1508762"/>
                </a:cubicBezTo>
                <a:cubicBezTo>
                  <a:pt x="524434" y="1596243"/>
                  <a:pt x="485067" y="1512351"/>
                  <a:pt x="567845" y="1581333"/>
                </a:cubicBezTo>
                <a:cubicBezTo>
                  <a:pt x="581246" y="1592500"/>
                  <a:pt x="586407" y="1610921"/>
                  <a:pt x="596874" y="1624876"/>
                </a:cubicBezTo>
                <a:cubicBezTo>
                  <a:pt x="657209" y="1705322"/>
                  <a:pt x="634009" y="1683499"/>
                  <a:pt x="698474" y="1726476"/>
                </a:cubicBezTo>
                <a:cubicBezTo>
                  <a:pt x="693636" y="1745828"/>
                  <a:pt x="687239" y="1764857"/>
                  <a:pt x="683960" y="1784533"/>
                </a:cubicBezTo>
                <a:cubicBezTo>
                  <a:pt x="677547" y="1823008"/>
                  <a:pt x="697027" y="1873066"/>
                  <a:pt x="669445" y="1900647"/>
                </a:cubicBezTo>
                <a:cubicBezTo>
                  <a:pt x="652340" y="1917752"/>
                  <a:pt x="638723" y="1863103"/>
                  <a:pt x="625902" y="1842590"/>
                </a:cubicBezTo>
                <a:cubicBezTo>
                  <a:pt x="614435" y="1824242"/>
                  <a:pt x="607382" y="1803447"/>
                  <a:pt x="596874" y="1784533"/>
                </a:cubicBezTo>
                <a:cubicBezTo>
                  <a:pt x="567699" y="1732018"/>
                  <a:pt x="554545" y="1713784"/>
                  <a:pt x="524302" y="1668419"/>
                </a:cubicBezTo>
                <a:cubicBezTo>
                  <a:pt x="512498" y="1633005"/>
                  <a:pt x="508896" y="1609469"/>
                  <a:pt x="480760" y="1581333"/>
                </a:cubicBezTo>
                <a:cubicBezTo>
                  <a:pt x="468425" y="1568998"/>
                  <a:pt x="451731" y="1561980"/>
                  <a:pt x="437217" y="1552304"/>
                </a:cubicBezTo>
                <a:cubicBezTo>
                  <a:pt x="432379" y="1537790"/>
                  <a:pt x="429544" y="1522446"/>
                  <a:pt x="422702" y="1508762"/>
                </a:cubicBezTo>
                <a:cubicBezTo>
                  <a:pt x="410902" y="1485161"/>
                  <a:pt x="361642" y="1423607"/>
                  <a:pt x="350131" y="1407162"/>
                </a:cubicBezTo>
                <a:cubicBezTo>
                  <a:pt x="330124" y="1378581"/>
                  <a:pt x="313007" y="1347986"/>
                  <a:pt x="292074" y="1320076"/>
                </a:cubicBezTo>
                <a:cubicBezTo>
                  <a:pt x="277560" y="1300724"/>
                  <a:pt x="262591" y="1281704"/>
                  <a:pt x="248531" y="1262019"/>
                </a:cubicBezTo>
                <a:cubicBezTo>
                  <a:pt x="238392" y="1247824"/>
                  <a:pt x="228157" y="1233622"/>
                  <a:pt x="219502" y="1218476"/>
                </a:cubicBezTo>
                <a:cubicBezTo>
                  <a:pt x="208767" y="1199690"/>
                  <a:pt x="204325" y="1177041"/>
                  <a:pt x="190474" y="1160419"/>
                </a:cubicBezTo>
                <a:cubicBezTo>
                  <a:pt x="179307" y="1147018"/>
                  <a:pt x="161445" y="1141066"/>
                  <a:pt x="146931" y="1131390"/>
                </a:cubicBezTo>
                <a:cubicBezTo>
                  <a:pt x="140652" y="1081158"/>
                  <a:pt x="129863" y="982012"/>
                  <a:pt x="117902" y="928190"/>
                </a:cubicBezTo>
                <a:cubicBezTo>
                  <a:pt x="114583" y="913255"/>
                  <a:pt x="108226" y="899161"/>
                  <a:pt x="103388" y="884647"/>
                </a:cubicBezTo>
                <a:cubicBezTo>
                  <a:pt x="115169" y="978897"/>
                  <a:pt x="111104" y="984225"/>
                  <a:pt x="132417" y="1058819"/>
                </a:cubicBezTo>
                <a:cubicBezTo>
                  <a:pt x="136620" y="1073530"/>
                  <a:pt x="137374" y="1090415"/>
                  <a:pt x="146931" y="1102362"/>
                </a:cubicBezTo>
                <a:cubicBezTo>
                  <a:pt x="157828" y="1115983"/>
                  <a:pt x="175960" y="1121714"/>
                  <a:pt x="190474" y="1131390"/>
                </a:cubicBezTo>
                <a:lnTo>
                  <a:pt x="234017" y="1262019"/>
                </a:lnTo>
                <a:cubicBezTo>
                  <a:pt x="238855" y="1276533"/>
                  <a:pt x="240659" y="1292443"/>
                  <a:pt x="248531" y="1305562"/>
                </a:cubicBezTo>
                <a:lnTo>
                  <a:pt x="292074" y="1378133"/>
                </a:lnTo>
                <a:cubicBezTo>
                  <a:pt x="296912" y="1397485"/>
                  <a:pt x="298730" y="1417855"/>
                  <a:pt x="306588" y="1436190"/>
                </a:cubicBezTo>
                <a:cubicBezTo>
                  <a:pt x="321743" y="1471552"/>
                  <a:pt x="353005" y="1497121"/>
                  <a:pt x="379160" y="1523276"/>
                </a:cubicBezTo>
                <a:cubicBezTo>
                  <a:pt x="388836" y="1542628"/>
                  <a:pt x="399665" y="1561446"/>
                  <a:pt x="408188" y="1581333"/>
                </a:cubicBezTo>
                <a:cubicBezTo>
                  <a:pt x="414215" y="1595395"/>
                  <a:pt x="411884" y="1614058"/>
                  <a:pt x="422702" y="1624876"/>
                </a:cubicBezTo>
                <a:cubicBezTo>
                  <a:pt x="447372" y="1649546"/>
                  <a:pt x="481878" y="1662000"/>
                  <a:pt x="509788" y="1682933"/>
                </a:cubicBezTo>
                <a:cubicBezTo>
                  <a:pt x="581800" y="1736942"/>
                  <a:pt x="547717" y="1713058"/>
                  <a:pt x="611388" y="1755504"/>
                </a:cubicBezTo>
                <a:cubicBezTo>
                  <a:pt x="625902" y="1774857"/>
                  <a:pt x="640870" y="1793877"/>
                  <a:pt x="654931" y="1813562"/>
                </a:cubicBezTo>
                <a:cubicBezTo>
                  <a:pt x="665070" y="1827757"/>
                  <a:pt x="670832" y="1845617"/>
                  <a:pt x="683960" y="1857104"/>
                </a:cubicBezTo>
                <a:cubicBezTo>
                  <a:pt x="749537" y="1914484"/>
                  <a:pt x="775429" y="1923769"/>
                  <a:pt x="858131" y="1929676"/>
                </a:cubicBezTo>
                <a:cubicBezTo>
                  <a:pt x="964408" y="1937267"/>
                  <a:pt x="1071007" y="1939352"/>
                  <a:pt x="1177445" y="1944190"/>
                </a:cubicBezTo>
                <a:cubicBezTo>
                  <a:pt x="1309582" y="1963066"/>
                  <a:pt x="1333066" y="1969022"/>
                  <a:pt x="1496760" y="1973219"/>
                </a:cubicBezTo>
                <a:lnTo>
                  <a:pt x="2977217" y="2002247"/>
                </a:lnTo>
                <a:cubicBezTo>
                  <a:pt x="3054626" y="1997409"/>
                  <a:pt x="3131942" y="1990714"/>
                  <a:pt x="3209445" y="1987733"/>
                </a:cubicBezTo>
                <a:cubicBezTo>
                  <a:pt x="3779295" y="1965816"/>
                  <a:pt x="3559788" y="2016264"/>
                  <a:pt x="3790017" y="1958704"/>
                </a:cubicBezTo>
                <a:cubicBezTo>
                  <a:pt x="3780341" y="1944190"/>
                  <a:pt x="3775502" y="1924838"/>
                  <a:pt x="3760988" y="1915162"/>
                </a:cubicBezTo>
                <a:cubicBezTo>
                  <a:pt x="3744390" y="1904097"/>
                  <a:pt x="3722111" y="1906127"/>
                  <a:pt x="3702931" y="1900647"/>
                </a:cubicBezTo>
                <a:cubicBezTo>
                  <a:pt x="3688220" y="1896444"/>
                  <a:pt x="3673902" y="1890971"/>
                  <a:pt x="3659388" y="1886133"/>
                </a:cubicBezTo>
                <a:lnTo>
                  <a:pt x="3630360" y="1842590"/>
                </a:lnTo>
              </a:path>
            </a:pathLst>
          </a:cu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11"/>
          <p:cNvSpPr/>
          <p:nvPr/>
        </p:nvSpPr>
        <p:spPr>
          <a:xfrm>
            <a:off x="2487613" y="6445250"/>
            <a:ext cx="3065462" cy="374650"/>
          </a:xfrm>
          <a:custGeom>
            <a:avLst/>
            <a:gdLst>
              <a:gd name="connsiteX0" fmla="*/ 4049486 w 4049486"/>
              <a:gd name="connsiteY0" fmla="*/ 0 h 493485"/>
              <a:gd name="connsiteX1" fmla="*/ 3918857 w 4049486"/>
              <a:gd name="connsiteY1" fmla="*/ 72571 h 493485"/>
              <a:gd name="connsiteX2" fmla="*/ 3860800 w 4049486"/>
              <a:gd name="connsiteY2" fmla="*/ 116114 h 493485"/>
              <a:gd name="connsiteX3" fmla="*/ 3715657 w 4049486"/>
              <a:gd name="connsiteY3" fmla="*/ 130628 h 493485"/>
              <a:gd name="connsiteX4" fmla="*/ 3570514 w 4049486"/>
              <a:gd name="connsiteY4" fmla="*/ 188685 h 493485"/>
              <a:gd name="connsiteX5" fmla="*/ 3439886 w 4049486"/>
              <a:gd name="connsiteY5" fmla="*/ 217714 h 493485"/>
              <a:gd name="connsiteX6" fmla="*/ 3164114 w 4049486"/>
              <a:gd name="connsiteY6" fmla="*/ 188685 h 493485"/>
              <a:gd name="connsiteX7" fmla="*/ 3106057 w 4049486"/>
              <a:gd name="connsiteY7" fmla="*/ 174171 h 493485"/>
              <a:gd name="connsiteX8" fmla="*/ 3062514 w 4049486"/>
              <a:gd name="connsiteY8" fmla="*/ 145143 h 493485"/>
              <a:gd name="connsiteX9" fmla="*/ 2989943 w 4049486"/>
              <a:gd name="connsiteY9" fmla="*/ 116114 h 493485"/>
              <a:gd name="connsiteX10" fmla="*/ 2685143 w 4049486"/>
              <a:gd name="connsiteY10" fmla="*/ 145143 h 493485"/>
              <a:gd name="connsiteX11" fmla="*/ 2627086 w 4049486"/>
              <a:gd name="connsiteY11" fmla="*/ 174171 h 493485"/>
              <a:gd name="connsiteX12" fmla="*/ 2554514 w 4049486"/>
              <a:gd name="connsiteY12" fmla="*/ 203200 h 493485"/>
              <a:gd name="connsiteX13" fmla="*/ 2409371 w 4049486"/>
              <a:gd name="connsiteY13" fmla="*/ 261257 h 493485"/>
              <a:gd name="connsiteX14" fmla="*/ 1959429 w 4049486"/>
              <a:gd name="connsiteY14" fmla="*/ 232228 h 493485"/>
              <a:gd name="connsiteX15" fmla="*/ 1915886 w 4049486"/>
              <a:gd name="connsiteY15" fmla="*/ 217714 h 493485"/>
              <a:gd name="connsiteX16" fmla="*/ 1843314 w 4049486"/>
              <a:gd name="connsiteY16" fmla="*/ 203200 h 493485"/>
              <a:gd name="connsiteX17" fmla="*/ 1785257 w 4049486"/>
              <a:gd name="connsiteY17" fmla="*/ 159657 h 493485"/>
              <a:gd name="connsiteX18" fmla="*/ 1683657 w 4049486"/>
              <a:gd name="connsiteY18" fmla="*/ 130628 h 493485"/>
              <a:gd name="connsiteX19" fmla="*/ 1509486 w 4049486"/>
              <a:gd name="connsiteY19" fmla="*/ 72571 h 493485"/>
              <a:gd name="connsiteX20" fmla="*/ 1059543 w 4049486"/>
              <a:gd name="connsiteY20" fmla="*/ 87085 h 493485"/>
              <a:gd name="connsiteX21" fmla="*/ 914400 w 4049486"/>
              <a:gd name="connsiteY21" fmla="*/ 101600 h 493485"/>
              <a:gd name="connsiteX22" fmla="*/ 870857 w 4049486"/>
              <a:gd name="connsiteY22" fmla="*/ 130628 h 493485"/>
              <a:gd name="connsiteX23" fmla="*/ 798286 w 4049486"/>
              <a:gd name="connsiteY23" fmla="*/ 145143 h 493485"/>
              <a:gd name="connsiteX24" fmla="*/ 696686 w 4049486"/>
              <a:gd name="connsiteY24" fmla="*/ 188685 h 493485"/>
              <a:gd name="connsiteX25" fmla="*/ 638629 w 4049486"/>
              <a:gd name="connsiteY25" fmla="*/ 217714 h 493485"/>
              <a:gd name="connsiteX26" fmla="*/ 537029 w 4049486"/>
              <a:gd name="connsiteY26" fmla="*/ 246743 h 493485"/>
              <a:gd name="connsiteX27" fmla="*/ 348343 w 4049486"/>
              <a:gd name="connsiteY27" fmla="*/ 333828 h 493485"/>
              <a:gd name="connsiteX28" fmla="*/ 232229 w 4049486"/>
              <a:gd name="connsiteY28" fmla="*/ 391885 h 493485"/>
              <a:gd name="connsiteX29" fmla="*/ 188686 w 4049486"/>
              <a:gd name="connsiteY29" fmla="*/ 420914 h 493485"/>
              <a:gd name="connsiteX30" fmla="*/ 72571 w 4049486"/>
              <a:gd name="connsiteY30" fmla="*/ 449943 h 493485"/>
              <a:gd name="connsiteX31" fmla="*/ 0 w 4049486"/>
              <a:gd name="connsiteY31" fmla="*/ 493485 h 49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49486" h="493485">
                <a:moveTo>
                  <a:pt x="4049486" y="0"/>
                </a:moveTo>
                <a:cubicBezTo>
                  <a:pt x="3975973" y="36756"/>
                  <a:pt x="3973723" y="33381"/>
                  <a:pt x="3918857" y="72571"/>
                </a:cubicBezTo>
                <a:cubicBezTo>
                  <a:pt x="3899172" y="86631"/>
                  <a:pt x="3884060" y="109468"/>
                  <a:pt x="3860800" y="116114"/>
                </a:cubicBezTo>
                <a:cubicBezTo>
                  <a:pt x="3814048" y="129472"/>
                  <a:pt x="3764038" y="125790"/>
                  <a:pt x="3715657" y="130628"/>
                </a:cubicBezTo>
                <a:cubicBezTo>
                  <a:pt x="3688208" y="142392"/>
                  <a:pt x="3612384" y="178218"/>
                  <a:pt x="3570514" y="188685"/>
                </a:cubicBezTo>
                <a:cubicBezTo>
                  <a:pt x="3527241" y="199503"/>
                  <a:pt x="3483429" y="208038"/>
                  <a:pt x="3439886" y="217714"/>
                </a:cubicBezTo>
                <a:cubicBezTo>
                  <a:pt x="3347962" y="208038"/>
                  <a:pt x="3255769" y="200640"/>
                  <a:pt x="3164114" y="188685"/>
                </a:cubicBezTo>
                <a:cubicBezTo>
                  <a:pt x="3144334" y="186105"/>
                  <a:pt x="3124392" y="182029"/>
                  <a:pt x="3106057" y="174171"/>
                </a:cubicBezTo>
                <a:cubicBezTo>
                  <a:pt x="3090023" y="167300"/>
                  <a:pt x="3078116" y="152944"/>
                  <a:pt x="3062514" y="145143"/>
                </a:cubicBezTo>
                <a:cubicBezTo>
                  <a:pt x="3039211" y="133491"/>
                  <a:pt x="3014133" y="125790"/>
                  <a:pt x="2989943" y="116114"/>
                </a:cubicBezTo>
                <a:cubicBezTo>
                  <a:pt x="2963119" y="117790"/>
                  <a:pt x="2760605" y="119989"/>
                  <a:pt x="2685143" y="145143"/>
                </a:cubicBezTo>
                <a:cubicBezTo>
                  <a:pt x="2664617" y="151985"/>
                  <a:pt x="2646858" y="165384"/>
                  <a:pt x="2627086" y="174171"/>
                </a:cubicBezTo>
                <a:cubicBezTo>
                  <a:pt x="2603277" y="184753"/>
                  <a:pt x="2579000" y="194296"/>
                  <a:pt x="2554514" y="203200"/>
                </a:cubicBezTo>
                <a:cubicBezTo>
                  <a:pt x="2422986" y="251028"/>
                  <a:pt x="2511709" y="210088"/>
                  <a:pt x="2409371" y="261257"/>
                </a:cubicBezTo>
                <a:cubicBezTo>
                  <a:pt x="2259390" y="251581"/>
                  <a:pt x="2109140" y="245438"/>
                  <a:pt x="1959429" y="232228"/>
                </a:cubicBezTo>
                <a:cubicBezTo>
                  <a:pt x="1944189" y="230883"/>
                  <a:pt x="1930729" y="221425"/>
                  <a:pt x="1915886" y="217714"/>
                </a:cubicBezTo>
                <a:cubicBezTo>
                  <a:pt x="1891953" y="211731"/>
                  <a:pt x="1867505" y="208038"/>
                  <a:pt x="1843314" y="203200"/>
                </a:cubicBezTo>
                <a:cubicBezTo>
                  <a:pt x="1823962" y="188686"/>
                  <a:pt x="1806260" y="171659"/>
                  <a:pt x="1785257" y="159657"/>
                </a:cubicBezTo>
                <a:cubicBezTo>
                  <a:pt x="1766739" y="149076"/>
                  <a:pt x="1699253" y="135502"/>
                  <a:pt x="1683657" y="130628"/>
                </a:cubicBezTo>
                <a:cubicBezTo>
                  <a:pt x="1625245" y="112374"/>
                  <a:pt x="1509486" y="72571"/>
                  <a:pt x="1509486" y="72571"/>
                </a:cubicBezTo>
                <a:lnTo>
                  <a:pt x="1059543" y="87085"/>
                </a:lnTo>
                <a:cubicBezTo>
                  <a:pt x="1010978" y="89454"/>
                  <a:pt x="961777" y="90667"/>
                  <a:pt x="914400" y="101600"/>
                </a:cubicBezTo>
                <a:cubicBezTo>
                  <a:pt x="897403" y="105522"/>
                  <a:pt x="887190" y="124503"/>
                  <a:pt x="870857" y="130628"/>
                </a:cubicBezTo>
                <a:cubicBezTo>
                  <a:pt x="847758" y="139290"/>
                  <a:pt x="822476" y="140305"/>
                  <a:pt x="798286" y="145143"/>
                </a:cubicBezTo>
                <a:cubicBezTo>
                  <a:pt x="605707" y="241431"/>
                  <a:pt x="846201" y="124607"/>
                  <a:pt x="696686" y="188685"/>
                </a:cubicBezTo>
                <a:cubicBezTo>
                  <a:pt x="676799" y="197208"/>
                  <a:pt x="658963" y="210320"/>
                  <a:pt x="638629" y="217714"/>
                </a:cubicBezTo>
                <a:cubicBezTo>
                  <a:pt x="605528" y="229751"/>
                  <a:pt x="570896" y="237067"/>
                  <a:pt x="537029" y="246743"/>
                </a:cubicBezTo>
                <a:cubicBezTo>
                  <a:pt x="399994" y="332389"/>
                  <a:pt x="465670" y="310363"/>
                  <a:pt x="348343" y="333828"/>
                </a:cubicBezTo>
                <a:cubicBezTo>
                  <a:pt x="247461" y="401083"/>
                  <a:pt x="374257" y="320871"/>
                  <a:pt x="232229" y="391885"/>
                </a:cubicBezTo>
                <a:cubicBezTo>
                  <a:pt x="216627" y="399686"/>
                  <a:pt x="205080" y="414953"/>
                  <a:pt x="188686" y="420914"/>
                </a:cubicBezTo>
                <a:cubicBezTo>
                  <a:pt x="151192" y="434548"/>
                  <a:pt x="72571" y="449943"/>
                  <a:pt x="72571" y="449943"/>
                </a:cubicBezTo>
                <a:cubicBezTo>
                  <a:pt x="20028" y="484972"/>
                  <a:pt x="44631" y="471170"/>
                  <a:pt x="0" y="49348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ounded Rectangle 12"/>
          <p:cNvSpPr/>
          <p:nvPr/>
        </p:nvSpPr>
        <p:spPr>
          <a:xfrm>
            <a:off x="6413500" y="5680075"/>
            <a:ext cx="188913" cy="3524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6483350" y="5859463"/>
            <a:ext cx="46038" cy="3905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flipH="1" flipV="1">
            <a:off x="2628900" y="3741738"/>
            <a:ext cx="2506663" cy="1970087"/>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rot="3208073">
            <a:off x="5184775" y="3803650"/>
            <a:ext cx="519113" cy="385763"/>
          </a:xfrm>
          <a:custGeom>
            <a:avLst/>
            <a:gdLst>
              <a:gd name="connsiteX0" fmla="*/ 146017 w 520090"/>
              <a:gd name="connsiteY0" fmla="*/ 135265 h 384647"/>
              <a:gd name="connsiteX1" fmla="*/ 7472 w 520090"/>
              <a:gd name="connsiteY1" fmla="*/ 204538 h 384647"/>
              <a:gd name="connsiteX2" fmla="*/ 21327 w 520090"/>
              <a:gd name="connsiteY2" fmla="*/ 301520 h 384647"/>
              <a:gd name="connsiteX3" fmla="*/ 90599 w 520090"/>
              <a:gd name="connsiteY3" fmla="*/ 384647 h 384647"/>
              <a:gd name="connsiteX4" fmla="*/ 256854 w 520090"/>
              <a:gd name="connsiteY4" fmla="*/ 329229 h 384647"/>
              <a:gd name="connsiteX5" fmla="*/ 284563 w 520090"/>
              <a:gd name="connsiteY5" fmla="*/ 246102 h 384647"/>
              <a:gd name="connsiteX6" fmla="*/ 270708 w 520090"/>
              <a:gd name="connsiteY6" fmla="*/ 204538 h 384647"/>
              <a:gd name="connsiteX7" fmla="*/ 229145 w 520090"/>
              <a:gd name="connsiteY7" fmla="*/ 190684 h 384647"/>
              <a:gd name="connsiteX8" fmla="*/ 201436 w 520090"/>
              <a:gd name="connsiteY8" fmla="*/ 162975 h 384647"/>
              <a:gd name="connsiteX9" fmla="*/ 284563 w 520090"/>
              <a:gd name="connsiteY9" fmla="*/ 232247 h 384647"/>
              <a:gd name="connsiteX10" fmla="*/ 298417 w 520090"/>
              <a:gd name="connsiteY10" fmla="*/ 190684 h 384647"/>
              <a:gd name="connsiteX11" fmla="*/ 312272 w 520090"/>
              <a:gd name="connsiteY11" fmla="*/ 52138 h 384647"/>
              <a:gd name="connsiteX12" fmla="*/ 492381 w 520090"/>
              <a:gd name="connsiteY12" fmla="*/ 107556 h 384647"/>
              <a:gd name="connsiteX13" fmla="*/ 520090 w 520090"/>
              <a:gd name="connsiteY13" fmla="*/ 149120 h 384647"/>
              <a:gd name="connsiteX14" fmla="*/ 506236 w 520090"/>
              <a:gd name="connsiteY14" fmla="*/ 218393 h 384647"/>
              <a:gd name="connsiteX15" fmla="*/ 423108 w 520090"/>
              <a:gd name="connsiteY15" fmla="*/ 246102 h 384647"/>
              <a:gd name="connsiteX16" fmla="*/ 284563 w 520090"/>
              <a:gd name="connsiteY16" fmla="*/ 204538 h 384647"/>
              <a:gd name="connsiteX17" fmla="*/ 284563 w 520090"/>
              <a:gd name="connsiteY17" fmla="*/ 176829 h 3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0090" h="384647">
                <a:moveTo>
                  <a:pt x="146017" y="135265"/>
                </a:moveTo>
                <a:cubicBezTo>
                  <a:pt x="99835" y="158356"/>
                  <a:pt x="38451" y="163232"/>
                  <a:pt x="7472" y="204538"/>
                </a:cubicBezTo>
                <a:cubicBezTo>
                  <a:pt x="-12121" y="230663"/>
                  <a:pt x="11943" y="270242"/>
                  <a:pt x="21327" y="301520"/>
                </a:cubicBezTo>
                <a:cubicBezTo>
                  <a:pt x="29594" y="329076"/>
                  <a:pt x="72927" y="366975"/>
                  <a:pt x="90599" y="384647"/>
                </a:cubicBezTo>
                <a:cubicBezTo>
                  <a:pt x="94554" y="383658"/>
                  <a:pt x="236205" y="356762"/>
                  <a:pt x="256854" y="329229"/>
                </a:cubicBezTo>
                <a:cubicBezTo>
                  <a:pt x="274379" y="305863"/>
                  <a:pt x="284563" y="246102"/>
                  <a:pt x="284563" y="246102"/>
                </a:cubicBezTo>
                <a:cubicBezTo>
                  <a:pt x="279945" y="232247"/>
                  <a:pt x="281035" y="214865"/>
                  <a:pt x="270708" y="204538"/>
                </a:cubicBezTo>
                <a:cubicBezTo>
                  <a:pt x="260382" y="194212"/>
                  <a:pt x="242207" y="197215"/>
                  <a:pt x="229145" y="190684"/>
                </a:cubicBezTo>
                <a:cubicBezTo>
                  <a:pt x="98268" y="125245"/>
                  <a:pt x="160944" y="149477"/>
                  <a:pt x="201436" y="162975"/>
                </a:cubicBezTo>
                <a:cubicBezTo>
                  <a:pt x="217260" y="186711"/>
                  <a:pt x="243204" y="240519"/>
                  <a:pt x="284563" y="232247"/>
                </a:cubicBezTo>
                <a:cubicBezTo>
                  <a:pt x="298883" y="229383"/>
                  <a:pt x="293799" y="204538"/>
                  <a:pt x="298417" y="190684"/>
                </a:cubicBezTo>
                <a:cubicBezTo>
                  <a:pt x="303035" y="144502"/>
                  <a:pt x="274112" y="78556"/>
                  <a:pt x="312272" y="52138"/>
                </a:cubicBezTo>
                <a:cubicBezTo>
                  <a:pt x="485460" y="-67761"/>
                  <a:pt x="462943" y="48679"/>
                  <a:pt x="492381" y="107556"/>
                </a:cubicBezTo>
                <a:cubicBezTo>
                  <a:pt x="499828" y="122449"/>
                  <a:pt x="510854" y="135265"/>
                  <a:pt x="520090" y="149120"/>
                </a:cubicBezTo>
                <a:cubicBezTo>
                  <a:pt x="515472" y="172211"/>
                  <a:pt x="522887" y="201742"/>
                  <a:pt x="506236" y="218393"/>
                </a:cubicBezTo>
                <a:cubicBezTo>
                  <a:pt x="485583" y="239046"/>
                  <a:pt x="423108" y="246102"/>
                  <a:pt x="423108" y="246102"/>
                </a:cubicBezTo>
                <a:cubicBezTo>
                  <a:pt x="385131" y="240676"/>
                  <a:pt x="314806" y="244862"/>
                  <a:pt x="284563" y="204538"/>
                </a:cubicBezTo>
                <a:cubicBezTo>
                  <a:pt x="279021" y="197149"/>
                  <a:pt x="284563" y="186065"/>
                  <a:pt x="284563" y="176829"/>
                </a:cubicBezTo>
              </a:path>
            </a:pathLst>
          </a:custGeom>
          <a:solidFill>
            <a:schemeClr val="bg1"/>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17103" name="TextBox 1"/>
          <p:cNvSpPr txBox="1">
            <a:spLocks noChangeArrowheads="1"/>
          </p:cNvSpPr>
          <p:nvPr/>
        </p:nvSpPr>
        <p:spPr bwMode="auto">
          <a:xfrm>
            <a:off x="284163" y="822325"/>
            <a:ext cx="53070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b="1"/>
              <a:t>Palabras en este Acuerdo: </a:t>
            </a:r>
            <a:r>
              <a:rPr lang="es-ES_tradnl" altLang="en-US" sz="1800"/>
              <a:t>Cualquier pronombre como “él” o “ella” o palabras como “Socia” o “Socio” usado aquí, se refiere a personas de sexo masculino y de sexo femenino al igual. Hemos </a:t>
            </a:r>
            <a:r>
              <a:rPr lang="es-ES" altLang="en-US" sz="1800"/>
              <a:t>utilizado los términos femeninos por conveniencia. Podemos, por supuesto, tener Socios que son hombres.</a:t>
            </a:r>
          </a:p>
        </p:txBody>
      </p:sp>
      <p:sp>
        <p:nvSpPr>
          <p:cNvPr id="217104" name="TextBox 2"/>
          <p:cNvSpPr txBox="1">
            <a:spLocks noChangeArrowheads="1"/>
          </p:cNvSpPr>
          <p:nvPr/>
        </p:nvSpPr>
        <p:spPr bwMode="auto">
          <a:xfrm>
            <a:off x="6413500" y="896938"/>
            <a:ext cx="2965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Por ejemplo:</a:t>
            </a:r>
            <a:endParaRPr lang="en-US" altLang="en-US" sz="1800" b="1"/>
          </a:p>
          <a:p>
            <a:endParaRPr lang="en-US" altLang="en-US" sz="1800"/>
          </a:p>
        </p:txBody>
      </p:sp>
      <p:sp>
        <p:nvSpPr>
          <p:cNvPr id="217105" name="TextBox 4"/>
          <p:cNvSpPr txBox="1">
            <a:spLocks noChangeArrowheads="1"/>
          </p:cNvSpPr>
          <p:nvPr/>
        </p:nvSpPr>
        <p:spPr bwMode="auto">
          <a:xfrm>
            <a:off x="2774950" y="4395788"/>
            <a:ext cx="2141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600"/>
              <a:t>¡Llegó un email! ¡Mira! ¡La cooperativa tiene una reunión la próxima semana!</a:t>
            </a:r>
            <a:endParaRPr lang="en-US" altLang="en-US" sz="1600"/>
          </a:p>
        </p:txBody>
      </p:sp>
      <p:sp>
        <p:nvSpPr>
          <p:cNvPr id="217106" name="TextBox 6"/>
          <p:cNvSpPr txBox="1">
            <a:spLocks noChangeArrowheads="1"/>
          </p:cNvSpPr>
          <p:nvPr/>
        </p:nvSpPr>
        <p:spPr bwMode="auto">
          <a:xfrm>
            <a:off x="344488" y="3157538"/>
            <a:ext cx="5018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Como dar información o notificación a las socias: </a:t>
            </a:r>
          </a:p>
          <a:p>
            <a:endParaRPr lang="en-US" altLang="en-US" sz="180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6CF8834-389B-4138-AA25-9889C83257F4}" type="slidenum">
              <a:rPr lang="en-US" altLang="en-US" sz="1200">
                <a:solidFill>
                  <a:srgbClr val="898989"/>
                </a:solidFill>
              </a:rPr>
              <a:pPr/>
              <a:t>105</a:t>
            </a:fld>
            <a:endParaRPr lang="en-US" altLang="en-US" sz="1200">
              <a:solidFill>
                <a:srgbClr val="898989"/>
              </a:solidFill>
            </a:endParaRPr>
          </a:p>
        </p:txBody>
      </p:sp>
      <p:sp>
        <p:nvSpPr>
          <p:cNvPr id="219138"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2C03AB5F-6618-4A29-ADE1-A6393088D206}" type="slidenum">
              <a:rPr lang="en-US" altLang="en-US" sz="1200">
                <a:solidFill>
                  <a:srgbClr val="898989"/>
                </a:solidFill>
              </a:rPr>
              <a:pPr algn="r" eaLnBrk="1" hangingPunct="1"/>
              <a:t>105</a:t>
            </a:fld>
            <a:endParaRPr lang="en-US" altLang="en-US" sz="1200">
              <a:solidFill>
                <a:srgbClr val="898989"/>
              </a:solidFill>
            </a:endParaRPr>
          </a:p>
        </p:txBody>
      </p:sp>
      <p:sp>
        <p:nvSpPr>
          <p:cNvPr id="219139" name="TextBox 4"/>
          <p:cNvSpPr txBox="1">
            <a:spLocks noChangeArrowheads="1"/>
          </p:cNvSpPr>
          <p:nvPr/>
        </p:nvSpPr>
        <p:spPr bwMode="auto">
          <a:xfrm>
            <a:off x="7778750" y="460057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219140"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19141" name="Rectangle 1"/>
          <p:cNvSpPr>
            <a:spLocks noChangeArrowheads="1"/>
          </p:cNvSpPr>
          <p:nvPr/>
        </p:nvSpPr>
        <p:spPr bwMode="auto">
          <a:xfrm>
            <a:off x="153988" y="131763"/>
            <a:ext cx="85121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3200" b="1"/>
              <a:t>Other little things:</a:t>
            </a:r>
            <a:r>
              <a:rPr lang="es-MX" altLang="en-US" sz="1800" b="1"/>
              <a:t> </a:t>
            </a:r>
          </a:p>
        </p:txBody>
      </p:sp>
      <p:sp>
        <p:nvSpPr>
          <p:cNvPr id="219142" name="TextBox 1"/>
          <p:cNvSpPr txBox="1">
            <a:spLocks noChangeArrowheads="1"/>
          </p:cNvSpPr>
          <p:nvPr/>
        </p:nvSpPr>
        <p:spPr bwMode="auto">
          <a:xfrm>
            <a:off x="357188" y="3497263"/>
            <a:ext cx="22145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We agree that e-mail is an appropriate manner to give information and notice, but that it is also fine to give it in person. </a:t>
            </a:r>
          </a:p>
        </p:txBody>
      </p:sp>
      <p:sp>
        <p:nvSpPr>
          <p:cNvPr id="9" name="TextBox 8"/>
          <p:cNvSpPr txBox="1"/>
          <p:nvPr/>
        </p:nvSpPr>
        <p:spPr>
          <a:xfrm>
            <a:off x="5591175" y="1309688"/>
            <a:ext cx="3309938" cy="1570037"/>
          </a:xfrm>
          <a:prstGeom prst="rect">
            <a:avLst/>
          </a:prstGeom>
          <a:noFill/>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ja-JP" altLang="en-US" sz="3200" b="1">
                <a:solidFill>
                  <a:srgbClr val="4472C4"/>
                </a:solidFill>
                <a:effectLst>
                  <a:outerShdw blurRad="38100" dist="38100" dir="2700000" algn="tl">
                    <a:srgbClr val="C0C0C0"/>
                  </a:outerShdw>
                </a:effectLst>
              </a:rPr>
              <a:t>“</a:t>
            </a:r>
            <a:r>
              <a:rPr lang="en-US" altLang="ja-JP" sz="3200" b="1">
                <a:solidFill>
                  <a:srgbClr val="4472C4"/>
                </a:solidFill>
                <a:effectLst>
                  <a:outerShdw blurRad="38100" dist="38100" dir="2700000" algn="tl">
                    <a:srgbClr val="C0C0C0"/>
                  </a:outerShdw>
                </a:effectLst>
              </a:rPr>
              <a:t>Socia</a:t>
            </a:r>
            <a:r>
              <a:rPr lang="ja-JP" altLang="en-US" sz="3200" b="1">
                <a:solidFill>
                  <a:srgbClr val="4472C4"/>
                </a:solidFill>
                <a:effectLst>
                  <a:outerShdw blurRad="38100" dist="38100" dir="2700000" algn="tl">
                    <a:srgbClr val="C0C0C0"/>
                  </a:outerShdw>
                </a:effectLst>
              </a:rPr>
              <a:t>”</a:t>
            </a:r>
            <a:r>
              <a:rPr lang="en-US" altLang="ja-JP" sz="3200" b="1">
                <a:solidFill>
                  <a:srgbClr val="4472C4"/>
                </a:solidFill>
                <a:effectLst>
                  <a:outerShdw blurRad="38100" dist="38100" dir="2700000" algn="tl">
                    <a:srgbClr val="C0C0C0"/>
                  </a:outerShdw>
                </a:effectLst>
              </a:rPr>
              <a:t> = </a:t>
            </a:r>
            <a:r>
              <a:rPr lang="ja-JP" altLang="en-US" sz="3200" b="1">
                <a:solidFill>
                  <a:srgbClr val="4472C4"/>
                </a:solidFill>
                <a:effectLst>
                  <a:outerShdw blurRad="38100" dist="38100" dir="2700000" algn="tl">
                    <a:srgbClr val="C0C0C0"/>
                  </a:outerShdw>
                </a:effectLst>
              </a:rPr>
              <a:t>“</a:t>
            </a:r>
            <a:r>
              <a:rPr lang="en-US" altLang="ja-JP" sz="3200" b="1">
                <a:solidFill>
                  <a:srgbClr val="4472C4"/>
                </a:solidFill>
                <a:effectLst>
                  <a:outerShdw blurRad="38100" dist="38100" dir="2700000" algn="tl">
                    <a:srgbClr val="C0C0C0"/>
                  </a:outerShdw>
                </a:effectLst>
              </a:rPr>
              <a:t>Socio</a:t>
            </a:r>
            <a:r>
              <a:rPr lang="ja-JP" altLang="en-US" sz="3200" b="1">
                <a:solidFill>
                  <a:srgbClr val="4472C4"/>
                </a:solidFill>
                <a:effectLst>
                  <a:outerShdw blurRad="38100" dist="38100" dir="2700000" algn="tl">
                    <a:srgbClr val="C0C0C0"/>
                  </a:outerShdw>
                </a:effectLst>
              </a:rPr>
              <a:t>”</a:t>
            </a:r>
            <a:endParaRPr lang="en-US" altLang="ja-JP" sz="3200" b="1">
              <a:solidFill>
                <a:srgbClr val="4472C4"/>
              </a:solidFill>
              <a:effectLst>
                <a:outerShdw blurRad="38100" dist="38100" dir="2700000" algn="tl">
                  <a:srgbClr val="C0C0C0"/>
                </a:outerShdw>
              </a:effectLst>
            </a:endParaRPr>
          </a:p>
          <a:p>
            <a:pPr algn="ctr"/>
            <a:r>
              <a:rPr lang="ja-JP" altLang="en-US" sz="3200" b="1">
                <a:solidFill>
                  <a:srgbClr val="7030A0"/>
                </a:solidFill>
                <a:effectLst>
                  <a:outerShdw blurRad="38100" dist="38100" dir="2700000" algn="tl">
                    <a:srgbClr val="C0C0C0"/>
                  </a:outerShdw>
                </a:effectLst>
              </a:rPr>
              <a:t>“</a:t>
            </a:r>
            <a:r>
              <a:rPr lang="en-US" altLang="ja-JP" sz="3200" b="1">
                <a:solidFill>
                  <a:srgbClr val="7030A0"/>
                </a:solidFill>
                <a:effectLst>
                  <a:outerShdw blurRad="38100" dist="38100" dir="2700000" algn="tl">
                    <a:srgbClr val="C0C0C0"/>
                  </a:outerShdw>
                </a:effectLst>
              </a:rPr>
              <a:t>her</a:t>
            </a:r>
            <a:r>
              <a:rPr lang="ja-JP" altLang="en-US" sz="3200" b="1">
                <a:solidFill>
                  <a:srgbClr val="7030A0"/>
                </a:solidFill>
                <a:effectLst>
                  <a:outerShdw blurRad="38100" dist="38100" dir="2700000" algn="tl">
                    <a:srgbClr val="C0C0C0"/>
                  </a:outerShdw>
                </a:effectLst>
              </a:rPr>
              <a:t>”</a:t>
            </a:r>
            <a:r>
              <a:rPr lang="en-US" altLang="ja-JP" sz="3200" b="1">
                <a:solidFill>
                  <a:srgbClr val="7030A0"/>
                </a:solidFill>
                <a:effectLst>
                  <a:outerShdw blurRad="38100" dist="38100" dir="2700000" algn="tl">
                    <a:srgbClr val="C0C0C0"/>
                  </a:outerShdw>
                </a:effectLst>
              </a:rPr>
              <a:t> = </a:t>
            </a:r>
            <a:r>
              <a:rPr lang="ja-JP" altLang="en-US" sz="3200" b="1">
                <a:solidFill>
                  <a:srgbClr val="7030A0"/>
                </a:solidFill>
                <a:effectLst>
                  <a:outerShdw blurRad="38100" dist="38100" dir="2700000" algn="tl">
                    <a:srgbClr val="C0C0C0"/>
                  </a:outerShdw>
                </a:effectLst>
              </a:rPr>
              <a:t>“</a:t>
            </a:r>
            <a:r>
              <a:rPr lang="en-US" altLang="ja-JP" sz="3200" b="1">
                <a:solidFill>
                  <a:srgbClr val="7030A0"/>
                </a:solidFill>
                <a:effectLst>
                  <a:outerShdw blurRad="38100" dist="38100" dir="2700000" algn="tl">
                    <a:srgbClr val="C0C0C0"/>
                  </a:outerShdw>
                </a:effectLst>
              </a:rPr>
              <a:t>him</a:t>
            </a:r>
            <a:r>
              <a:rPr lang="ja-JP" altLang="en-US" sz="3200" b="1">
                <a:solidFill>
                  <a:srgbClr val="7030A0"/>
                </a:solidFill>
                <a:effectLst>
                  <a:outerShdw blurRad="38100" dist="38100" dir="2700000" algn="tl">
                    <a:srgbClr val="C0C0C0"/>
                  </a:outerShdw>
                </a:effectLst>
              </a:rPr>
              <a:t>”</a:t>
            </a:r>
            <a:r>
              <a:rPr lang="en-US" altLang="ja-JP" sz="3200" b="1">
                <a:solidFill>
                  <a:srgbClr val="7030A0"/>
                </a:solidFill>
                <a:effectLst>
                  <a:outerShdw blurRad="38100" dist="38100" dir="2700000" algn="tl">
                    <a:srgbClr val="C0C0C0"/>
                  </a:outerShdw>
                </a:effectLst>
              </a:rPr>
              <a:t> </a:t>
            </a:r>
          </a:p>
          <a:p>
            <a:pPr algn="ctr"/>
            <a:endParaRPr lang="en-US" altLang="en-US" sz="3200" b="1">
              <a:solidFill>
                <a:srgbClr val="4472C4"/>
              </a:solidFill>
              <a:effectLst>
                <a:outerShdw blurRad="38100" dist="38100" dir="2700000" algn="tl">
                  <a:srgbClr val="C0C0C0"/>
                </a:outerShdw>
              </a:effectLst>
            </a:endParaRPr>
          </a:p>
        </p:txBody>
      </p:sp>
      <p:pic>
        <p:nvPicPr>
          <p:cNvPr id="219144"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3500" y="4062413"/>
            <a:ext cx="178117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362575" y="5980113"/>
            <a:ext cx="2251075" cy="7508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11"/>
          <p:cNvSpPr/>
          <p:nvPr/>
        </p:nvSpPr>
        <p:spPr>
          <a:xfrm>
            <a:off x="4856163" y="5205413"/>
            <a:ext cx="2884487" cy="1520825"/>
          </a:xfrm>
          <a:custGeom>
            <a:avLst/>
            <a:gdLst>
              <a:gd name="connsiteX0" fmla="*/ 771045 w 3790017"/>
              <a:gd name="connsiteY0" fmla="*/ 957219 h 2002247"/>
              <a:gd name="connsiteX1" fmla="*/ 756531 w 3790017"/>
              <a:gd name="connsiteY1" fmla="*/ 855619 h 2002247"/>
              <a:gd name="connsiteX2" fmla="*/ 742017 w 3790017"/>
              <a:gd name="connsiteY2" fmla="*/ 768533 h 2002247"/>
              <a:gd name="connsiteX3" fmla="*/ 712988 w 3790017"/>
              <a:gd name="connsiteY3" fmla="*/ 434704 h 2002247"/>
              <a:gd name="connsiteX4" fmla="*/ 683960 w 3790017"/>
              <a:gd name="connsiteY4" fmla="*/ 71847 h 2002247"/>
              <a:gd name="connsiteX5" fmla="*/ 872645 w 3790017"/>
              <a:gd name="connsiteY5" fmla="*/ 28304 h 2002247"/>
              <a:gd name="connsiteX6" fmla="*/ 1061331 w 3790017"/>
              <a:gd name="connsiteY6" fmla="*/ 57333 h 2002247"/>
              <a:gd name="connsiteX7" fmla="*/ 1177445 w 3790017"/>
              <a:gd name="connsiteY7" fmla="*/ 86362 h 2002247"/>
              <a:gd name="connsiteX8" fmla="*/ 1453217 w 3790017"/>
              <a:gd name="connsiteY8" fmla="*/ 100876 h 2002247"/>
              <a:gd name="connsiteX9" fmla="*/ 1903160 w 3790017"/>
              <a:gd name="connsiteY9" fmla="*/ 115390 h 2002247"/>
              <a:gd name="connsiteX10" fmla="*/ 2774017 w 3790017"/>
              <a:gd name="connsiteY10" fmla="*/ 86362 h 2002247"/>
              <a:gd name="connsiteX11" fmla="*/ 3557788 w 3790017"/>
              <a:gd name="connsiteY11" fmla="*/ 115390 h 2002247"/>
              <a:gd name="connsiteX12" fmla="*/ 3572302 w 3790017"/>
              <a:gd name="connsiteY12" fmla="*/ 246019 h 2002247"/>
              <a:gd name="connsiteX13" fmla="*/ 3601331 w 3790017"/>
              <a:gd name="connsiteY13" fmla="*/ 362133 h 2002247"/>
              <a:gd name="connsiteX14" fmla="*/ 3615845 w 3790017"/>
              <a:gd name="connsiteY14" fmla="*/ 594362 h 2002247"/>
              <a:gd name="connsiteX15" fmla="*/ 3644874 w 3790017"/>
              <a:gd name="connsiteY15" fmla="*/ 1537790 h 2002247"/>
              <a:gd name="connsiteX16" fmla="*/ 3673902 w 3790017"/>
              <a:gd name="connsiteY16" fmla="*/ 1711962 h 2002247"/>
              <a:gd name="connsiteX17" fmla="*/ 3659388 w 3790017"/>
              <a:gd name="connsiteY17" fmla="*/ 1828076 h 2002247"/>
              <a:gd name="connsiteX18" fmla="*/ 3615845 w 3790017"/>
              <a:gd name="connsiteY18" fmla="*/ 1857104 h 2002247"/>
              <a:gd name="connsiteX19" fmla="*/ 2541788 w 3790017"/>
              <a:gd name="connsiteY19" fmla="*/ 1842590 h 2002247"/>
              <a:gd name="connsiteX20" fmla="*/ 2251502 w 3790017"/>
              <a:gd name="connsiteY20" fmla="*/ 1828076 h 2002247"/>
              <a:gd name="connsiteX21" fmla="*/ 2091845 w 3790017"/>
              <a:gd name="connsiteY21" fmla="*/ 1799047 h 2002247"/>
              <a:gd name="connsiteX22" fmla="*/ 1351617 w 3790017"/>
              <a:gd name="connsiteY22" fmla="*/ 1784533 h 2002247"/>
              <a:gd name="connsiteX23" fmla="*/ 698474 w 3790017"/>
              <a:gd name="connsiteY23" fmla="*/ 1770019 h 2002247"/>
              <a:gd name="connsiteX24" fmla="*/ 683960 w 3790017"/>
              <a:gd name="connsiteY24" fmla="*/ 1726476 h 2002247"/>
              <a:gd name="connsiteX25" fmla="*/ 683960 w 3790017"/>
              <a:gd name="connsiteY25" fmla="*/ 1421676 h 2002247"/>
              <a:gd name="connsiteX26" fmla="*/ 727502 w 3790017"/>
              <a:gd name="connsiteY26" fmla="*/ 1291047 h 2002247"/>
              <a:gd name="connsiteX27" fmla="*/ 756531 w 3790017"/>
              <a:gd name="connsiteY27" fmla="*/ 1145904 h 2002247"/>
              <a:gd name="connsiteX28" fmla="*/ 742017 w 3790017"/>
              <a:gd name="connsiteY28" fmla="*/ 797562 h 2002247"/>
              <a:gd name="connsiteX29" fmla="*/ 596874 w 3790017"/>
              <a:gd name="connsiteY29" fmla="*/ 783047 h 2002247"/>
              <a:gd name="connsiteX30" fmla="*/ 45331 w 3790017"/>
              <a:gd name="connsiteY30" fmla="*/ 768533 h 2002247"/>
              <a:gd name="connsiteX31" fmla="*/ 1788 w 3790017"/>
              <a:gd name="connsiteY31" fmla="*/ 783047 h 2002247"/>
              <a:gd name="connsiteX32" fmla="*/ 16302 w 3790017"/>
              <a:gd name="connsiteY32" fmla="*/ 826590 h 2002247"/>
              <a:gd name="connsiteX33" fmla="*/ 45331 w 3790017"/>
              <a:gd name="connsiteY33" fmla="*/ 870133 h 2002247"/>
              <a:gd name="connsiteX34" fmla="*/ 117902 w 3790017"/>
              <a:gd name="connsiteY34" fmla="*/ 971733 h 2002247"/>
              <a:gd name="connsiteX35" fmla="*/ 190474 w 3790017"/>
              <a:gd name="connsiteY35" fmla="*/ 1102362 h 2002247"/>
              <a:gd name="connsiteX36" fmla="*/ 204988 w 3790017"/>
              <a:gd name="connsiteY36" fmla="*/ 1145904 h 2002247"/>
              <a:gd name="connsiteX37" fmla="*/ 234017 w 3790017"/>
              <a:gd name="connsiteY37" fmla="*/ 1203962 h 2002247"/>
              <a:gd name="connsiteX38" fmla="*/ 277560 w 3790017"/>
              <a:gd name="connsiteY38" fmla="*/ 1291047 h 2002247"/>
              <a:gd name="connsiteX39" fmla="*/ 321102 w 3790017"/>
              <a:gd name="connsiteY39" fmla="*/ 1320076 h 2002247"/>
              <a:gd name="connsiteX40" fmla="*/ 350131 w 3790017"/>
              <a:gd name="connsiteY40" fmla="*/ 1378133 h 2002247"/>
              <a:gd name="connsiteX41" fmla="*/ 393674 w 3790017"/>
              <a:gd name="connsiteY41" fmla="*/ 1407162 h 2002247"/>
              <a:gd name="connsiteX42" fmla="*/ 408188 w 3790017"/>
              <a:gd name="connsiteY42" fmla="*/ 1450704 h 2002247"/>
              <a:gd name="connsiteX43" fmla="*/ 495274 w 3790017"/>
              <a:gd name="connsiteY43" fmla="*/ 1508762 h 2002247"/>
              <a:gd name="connsiteX44" fmla="*/ 567845 w 3790017"/>
              <a:gd name="connsiteY44" fmla="*/ 1581333 h 2002247"/>
              <a:gd name="connsiteX45" fmla="*/ 596874 w 3790017"/>
              <a:gd name="connsiteY45" fmla="*/ 1624876 h 2002247"/>
              <a:gd name="connsiteX46" fmla="*/ 698474 w 3790017"/>
              <a:gd name="connsiteY46" fmla="*/ 1726476 h 2002247"/>
              <a:gd name="connsiteX47" fmla="*/ 683960 w 3790017"/>
              <a:gd name="connsiteY47" fmla="*/ 1784533 h 2002247"/>
              <a:gd name="connsiteX48" fmla="*/ 669445 w 3790017"/>
              <a:gd name="connsiteY48" fmla="*/ 1900647 h 2002247"/>
              <a:gd name="connsiteX49" fmla="*/ 625902 w 3790017"/>
              <a:gd name="connsiteY49" fmla="*/ 1842590 h 2002247"/>
              <a:gd name="connsiteX50" fmla="*/ 596874 w 3790017"/>
              <a:gd name="connsiteY50" fmla="*/ 1784533 h 2002247"/>
              <a:gd name="connsiteX51" fmla="*/ 524302 w 3790017"/>
              <a:gd name="connsiteY51" fmla="*/ 1668419 h 2002247"/>
              <a:gd name="connsiteX52" fmla="*/ 480760 w 3790017"/>
              <a:gd name="connsiteY52" fmla="*/ 1581333 h 2002247"/>
              <a:gd name="connsiteX53" fmla="*/ 437217 w 3790017"/>
              <a:gd name="connsiteY53" fmla="*/ 1552304 h 2002247"/>
              <a:gd name="connsiteX54" fmla="*/ 422702 w 3790017"/>
              <a:gd name="connsiteY54" fmla="*/ 1508762 h 2002247"/>
              <a:gd name="connsiteX55" fmla="*/ 350131 w 3790017"/>
              <a:gd name="connsiteY55" fmla="*/ 1407162 h 2002247"/>
              <a:gd name="connsiteX56" fmla="*/ 292074 w 3790017"/>
              <a:gd name="connsiteY56" fmla="*/ 1320076 h 2002247"/>
              <a:gd name="connsiteX57" fmla="*/ 248531 w 3790017"/>
              <a:gd name="connsiteY57" fmla="*/ 1262019 h 2002247"/>
              <a:gd name="connsiteX58" fmla="*/ 219502 w 3790017"/>
              <a:gd name="connsiteY58" fmla="*/ 1218476 h 2002247"/>
              <a:gd name="connsiteX59" fmla="*/ 190474 w 3790017"/>
              <a:gd name="connsiteY59" fmla="*/ 1160419 h 2002247"/>
              <a:gd name="connsiteX60" fmla="*/ 146931 w 3790017"/>
              <a:gd name="connsiteY60" fmla="*/ 1131390 h 2002247"/>
              <a:gd name="connsiteX61" fmla="*/ 117902 w 3790017"/>
              <a:gd name="connsiteY61" fmla="*/ 928190 h 2002247"/>
              <a:gd name="connsiteX62" fmla="*/ 103388 w 3790017"/>
              <a:gd name="connsiteY62" fmla="*/ 884647 h 2002247"/>
              <a:gd name="connsiteX63" fmla="*/ 132417 w 3790017"/>
              <a:gd name="connsiteY63" fmla="*/ 1058819 h 2002247"/>
              <a:gd name="connsiteX64" fmla="*/ 146931 w 3790017"/>
              <a:gd name="connsiteY64" fmla="*/ 1102362 h 2002247"/>
              <a:gd name="connsiteX65" fmla="*/ 190474 w 3790017"/>
              <a:gd name="connsiteY65" fmla="*/ 1131390 h 2002247"/>
              <a:gd name="connsiteX66" fmla="*/ 234017 w 3790017"/>
              <a:gd name="connsiteY66" fmla="*/ 1262019 h 2002247"/>
              <a:gd name="connsiteX67" fmla="*/ 248531 w 3790017"/>
              <a:gd name="connsiteY67" fmla="*/ 1305562 h 2002247"/>
              <a:gd name="connsiteX68" fmla="*/ 292074 w 3790017"/>
              <a:gd name="connsiteY68" fmla="*/ 1378133 h 2002247"/>
              <a:gd name="connsiteX69" fmla="*/ 306588 w 3790017"/>
              <a:gd name="connsiteY69" fmla="*/ 1436190 h 2002247"/>
              <a:gd name="connsiteX70" fmla="*/ 379160 w 3790017"/>
              <a:gd name="connsiteY70" fmla="*/ 1523276 h 2002247"/>
              <a:gd name="connsiteX71" fmla="*/ 408188 w 3790017"/>
              <a:gd name="connsiteY71" fmla="*/ 1581333 h 2002247"/>
              <a:gd name="connsiteX72" fmla="*/ 422702 w 3790017"/>
              <a:gd name="connsiteY72" fmla="*/ 1624876 h 2002247"/>
              <a:gd name="connsiteX73" fmla="*/ 509788 w 3790017"/>
              <a:gd name="connsiteY73" fmla="*/ 1682933 h 2002247"/>
              <a:gd name="connsiteX74" fmla="*/ 611388 w 3790017"/>
              <a:gd name="connsiteY74" fmla="*/ 1755504 h 2002247"/>
              <a:gd name="connsiteX75" fmla="*/ 654931 w 3790017"/>
              <a:gd name="connsiteY75" fmla="*/ 1813562 h 2002247"/>
              <a:gd name="connsiteX76" fmla="*/ 683960 w 3790017"/>
              <a:gd name="connsiteY76" fmla="*/ 1857104 h 2002247"/>
              <a:gd name="connsiteX77" fmla="*/ 858131 w 3790017"/>
              <a:gd name="connsiteY77" fmla="*/ 1929676 h 2002247"/>
              <a:gd name="connsiteX78" fmla="*/ 1177445 w 3790017"/>
              <a:gd name="connsiteY78" fmla="*/ 1944190 h 2002247"/>
              <a:gd name="connsiteX79" fmla="*/ 1496760 w 3790017"/>
              <a:gd name="connsiteY79" fmla="*/ 1973219 h 2002247"/>
              <a:gd name="connsiteX80" fmla="*/ 2977217 w 3790017"/>
              <a:gd name="connsiteY80" fmla="*/ 2002247 h 2002247"/>
              <a:gd name="connsiteX81" fmla="*/ 3209445 w 3790017"/>
              <a:gd name="connsiteY81" fmla="*/ 1987733 h 2002247"/>
              <a:gd name="connsiteX82" fmla="*/ 3790017 w 3790017"/>
              <a:gd name="connsiteY82" fmla="*/ 1958704 h 2002247"/>
              <a:gd name="connsiteX83" fmla="*/ 3760988 w 3790017"/>
              <a:gd name="connsiteY83" fmla="*/ 1915162 h 2002247"/>
              <a:gd name="connsiteX84" fmla="*/ 3702931 w 3790017"/>
              <a:gd name="connsiteY84" fmla="*/ 1900647 h 2002247"/>
              <a:gd name="connsiteX85" fmla="*/ 3659388 w 3790017"/>
              <a:gd name="connsiteY85" fmla="*/ 1886133 h 2002247"/>
              <a:gd name="connsiteX86" fmla="*/ 3630360 w 3790017"/>
              <a:gd name="connsiteY86" fmla="*/ 1842590 h 20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90017" h="2002247">
                <a:moveTo>
                  <a:pt x="771045" y="957219"/>
                </a:moveTo>
                <a:cubicBezTo>
                  <a:pt x="766207" y="923352"/>
                  <a:pt x="761733" y="889432"/>
                  <a:pt x="756531" y="855619"/>
                </a:cubicBezTo>
                <a:cubicBezTo>
                  <a:pt x="752056" y="826532"/>
                  <a:pt x="745045" y="797806"/>
                  <a:pt x="742017" y="768533"/>
                </a:cubicBezTo>
                <a:cubicBezTo>
                  <a:pt x="730524" y="657430"/>
                  <a:pt x="721342" y="546087"/>
                  <a:pt x="712988" y="434704"/>
                </a:cubicBezTo>
                <a:cubicBezTo>
                  <a:pt x="684629" y="56583"/>
                  <a:pt x="714163" y="313480"/>
                  <a:pt x="683960" y="71847"/>
                </a:cubicBezTo>
                <a:cubicBezTo>
                  <a:pt x="712248" y="-41309"/>
                  <a:pt x="679632" y="7986"/>
                  <a:pt x="872645" y="28304"/>
                </a:cubicBezTo>
                <a:cubicBezTo>
                  <a:pt x="896933" y="30861"/>
                  <a:pt x="1032068" y="51062"/>
                  <a:pt x="1061331" y="57333"/>
                </a:cubicBezTo>
                <a:cubicBezTo>
                  <a:pt x="1100341" y="65692"/>
                  <a:pt x="1137793" y="81956"/>
                  <a:pt x="1177445" y="86362"/>
                </a:cubicBezTo>
                <a:cubicBezTo>
                  <a:pt x="1268933" y="96527"/>
                  <a:pt x="1361239" y="97197"/>
                  <a:pt x="1453217" y="100876"/>
                </a:cubicBezTo>
                <a:lnTo>
                  <a:pt x="1903160" y="115390"/>
                </a:lnTo>
                <a:cubicBezTo>
                  <a:pt x="2193446" y="105714"/>
                  <a:pt x="2483583" y="89051"/>
                  <a:pt x="2774017" y="86362"/>
                </a:cubicBezTo>
                <a:cubicBezTo>
                  <a:pt x="3375922" y="80789"/>
                  <a:pt x="3257320" y="65313"/>
                  <a:pt x="3557788" y="115390"/>
                </a:cubicBezTo>
                <a:cubicBezTo>
                  <a:pt x="3562626" y="158933"/>
                  <a:pt x="3564688" y="202875"/>
                  <a:pt x="3572302" y="246019"/>
                </a:cubicBezTo>
                <a:cubicBezTo>
                  <a:pt x="3579235" y="285308"/>
                  <a:pt x="3596383" y="322545"/>
                  <a:pt x="3601331" y="362133"/>
                </a:cubicBezTo>
                <a:cubicBezTo>
                  <a:pt x="3610951" y="439095"/>
                  <a:pt x="3611007" y="516952"/>
                  <a:pt x="3615845" y="594362"/>
                </a:cubicBezTo>
                <a:cubicBezTo>
                  <a:pt x="3617102" y="645914"/>
                  <a:pt x="3631525" y="1377593"/>
                  <a:pt x="3644874" y="1537790"/>
                </a:cubicBezTo>
                <a:cubicBezTo>
                  <a:pt x="3649762" y="1596445"/>
                  <a:pt x="3664226" y="1653905"/>
                  <a:pt x="3673902" y="1711962"/>
                </a:cubicBezTo>
                <a:cubicBezTo>
                  <a:pt x="3669064" y="1750667"/>
                  <a:pt x="3673874" y="1791860"/>
                  <a:pt x="3659388" y="1828076"/>
                </a:cubicBezTo>
                <a:cubicBezTo>
                  <a:pt x="3652909" y="1844272"/>
                  <a:pt x="3633287" y="1856877"/>
                  <a:pt x="3615845" y="1857104"/>
                </a:cubicBezTo>
                <a:lnTo>
                  <a:pt x="2541788" y="1842590"/>
                </a:lnTo>
                <a:cubicBezTo>
                  <a:pt x="2445026" y="1837752"/>
                  <a:pt x="2347934" y="1837408"/>
                  <a:pt x="2251502" y="1828076"/>
                </a:cubicBezTo>
                <a:cubicBezTo>
                  <a:pt x="2197662" y="1822866"/>
                  <a:pt x="2145873" y="1801661"/>
                  <a:pt x="2091845" y="1799047"/>
                </a:cubicBezTo>
                <a:cubicBezTo>
                  <a:pt x="1845343" y="1787119"/>
                  <a:pt x="1598354" y="1789673"/>
                  <a:pt x="1351617" y="1784533"/>
                </a:cubicBezTo>
                <a:lnTo>
                  <a:pt x="698474" y="1770019"/>
                </a:lnTo>
                <a:cubicBezTo>
                  <a:pt x="693636" y="1755505"/>
                  <a:pt x="686697" y="1741529"/>
                  <a:pt x="683960" y="1726476"/>
                </a:cubicBezTo>
                <a:cubicBezTo>
                  <a:pt x="663924" y="1616280"/>
                  <a:pt x="662728" y="1538454"/>
                  <a:pt x="683960" y="1421676"/>
                </a:cubicBezTo>
                <a:cubicBezTo>
                  <a:pt x="692170" y="1376518"/>
                  <a:pt x="719956" y="1336321"/>
                  <a:pt x="727502" y="1291047"/>
                </a:cubicBezTo>
                <a:cubicBezTo>
                  <a:pt x="745297" y="1184285"/>
                  <a:pt x="734880" y="1232512"/>
                  <a:pt x="756531" y="1145904"/>
                </a:cubicBezTo>
                <a:cubicBezTo>
                  <a:pt x="751693" y="1029790"/>
                  <a:pt x="788821" y="903935"/>
                  <a:pt x="742017" y="797562"/>
                </a:cubicBezTo>
                <a:cubicBezTo>
                  <a:pt x="722435" y="753057"/>
                  <a:pt x="645454" y="785071"/>
                  <a:pt x="596874" y="783047"/>
                </a:cubicBezTo>
                <a:cubicBezTo>
                  <a:pt x="413122" y="775391"/>
                  <a:pt x="229179" y="773371"/>
                  <a:pt x="45331" y="768533"/>
                </a:cubicBezTo>
                <a:cubicBezTo>
                  <a:pt x="30817" y="773371"/>
                  <a:pt x="8630" y="769363"/>
                  <a:pt x="1788" y="783047"/>
                </a:cubicBezTo>
                <a:cubicBezTo>
                  <a:pt x="-5054" y="796731"/>
                  <a:pt x="9460" y="812906"/>
                  <a:pt x="16302" y="826590"/>
                </a:cubicBezTo>
                <a:cubicBezTo>
                  <a:pt x="24103" y="842192"/>
                  <a:pt x="36676" y="854987"/>
                  <a:pt x="45331" y="870133"/>
                </a:cubicBezTo>
                <a:cubicBezTo>
                  <a:pt x="96276" y="959286"/>
                  <a:pt x="46978" y="900807"/>
                  <a:pt x="117902" y="971733"/>
                </a:cubicBezTo>
                <a:cubicBezTo>
                  <a:pt x="146553" y="1086332"/>
                  <a:pt x="109671" y="973077"/>
                  <a:pt x="190474" y="1102362"/>
                </a:cubicBezTo>
                <a:cubicBezTo>
                  <a:pt x="198582" y="1115336"/>
                  <a:pt x="198961" y="1131842"/>
                  <a:pt x="204988" y="1145904"/>
                </a:cubicBezTo>
                <a:cubicBezTo>
                  <a:pt x="213511" y="1165791"/>
                  <a:pt x="225494" y="1184075"/>
                  <a:pt x="234017" y="1203962"/>
                </a:cubicBezTo>
                <a:cubicBezTo>
                  <a:pt x="251725" y="1245280"/>
                  <a:pt x="242693" y="1256179"/>
                  <a:pt x="277560" y="1291047"/>
                </a:cubicBezTo>
                <a:cubicBezTo>
                  <a:pt x="289895" y="1303382"/>
                  <a:pt x="306588" y="1310400"/>
                  <a:pt x="321102" y="1320076"/>
                </a:cubicBezTo>
                <a:cubicBezTo>
                  <a:pt x="330778" y="1339428"/>
                  <a:pt x="336280" y="1361511"/>
                  <a:pt x="350131" y="1378133"/>
                </a:cubicBezTo>
                <a:cubicBezTo>
                  <a:pt x="361298" y="1391534"/>
                  <a:pt x="382777" y="1393540"/>
                  <a:pt x="393674" y="1407162"/>
                </a:cubicBezTo>
                <a:cubicBezTo>
                  <a:pt x="403231" y="1419109"/>
                  <a:pt x="397370" y="1439886"/>
                  <a:pt x="408188" y="1450704"/>
                </a:cubicBezTo>
                <a:cubicBezTo>
                  <a:pt x="432858" y="1475374"/>
                  <a:pt x="495274" y="1508762"/>
                  <a:pt x="495274" y="1508762"/>
                </a:cubicBezTo>
                <a:cubicBezTo>
                  <a:pt x="524434" y="1596243"/>
                  <a:pt x="485067" y="1512351"/>
                  <a:pt x="567845" y="1581333"/>
                </a:cubicBezTo>
                <a:cubicBezTo>
                  <a:pt x="581246" y="1592500"/>
                  <a:pt x="586407" y="1610921"/>
                  <a:pt x="596874" y="1624876"/>
                </a:cubicBezTo>
                <a:cubicBezTo>
                  <a:pt x="657209" y="1705322"/>
                  <a:pt x="634009" y="1683499"/>
                  <a:pt x="698474" y="1726476"/>
                </a:cubicBezTo>
                <a:cubicBezTo>
                  <a:pt x="693636" y="1745828"/>
                  <a:pt x="687239" y="1764857"/>
                  <a:pt x="683960" y="1784533"/>
                </a:cubicBezTo>
                <a:cubicBezTo>
                  <a:pt x="677547" y="1823008"/>
                  <a:pt x="697027" y="1873066"/>
                  <a:pt x="669445" y="1900647"/>
                </a:cubicBezTo>
                <a:cubicBezTo>
                  <a:pt x="652340" y="1917752"/>
                  <a:pt x="638723" y="1863103"/>
                  <a:pt x="625902" y="1842590"/>
                </a:cubicBezTo>
                <a:cubicBezTo>
                  <a:pt x="614435" y="1824242"/>
                  <a:pt x="607382" y="1803447"/>
                  <a:pt x="596874" y="1784533"/>
                </a:cubicBezTo>
                <a:cubicBezTo>
                  <a:pt x="567699" y="1732018"/>
                  <a:pt x="554545" y="1713784"/>
                  <a:pt x="524302" y="1668419"/>
                </a:cubicBezTo>
                <a:cubicBezTo>
                  <a:pt x="512498" y="1633005"/>
                  <a:pt x="508896" y="1609469"/>
                  <a:pt x="480760" y="1581333"/>
                </a:cubicBezTo>
                <a:cubicBezTo>
                  <a:pt x="468425" y="1568998"/>
                  <a:pt x="451731" y="1561980"/>
                  <a:pt x="437217" y="1552304"/>
                </a:cubicBezTo>
                <a:cubicBezTo>
                  <a:pt x="432379" y="1537790"/>
                  <a:pt x="429544" y="1522446"/>
                  <a:pt x="422702" y="1508762"/>
                </a:cubicBezTo>
                <a:cubicBezTo>
                  <a:pt x="410902" y="1485161"/>
                  <a:pt x="361642" y="1423607"/>
                  <a:pt x="350131" y="1407162"/>
                </a:cubicBezTo>
                <a:cubicBezTo>
                  <a:pt x="330124" y="1378581"/>
                  <a:pt x="313007" y="1347986"/>
                  <a:pt x="292074" y="1320076"/>
                </a:cubicBezTo>
                <a:cubicBezTo>
                  <a:pt x="277560" y="1300724"/>
                  <a:pt x="262591" y="1281704"/>
                  <a:pt x="248531" y="1262019"/>
                </a:cubicBezTo>
                <a:cubicBezTo>
                  <a:pt x="238392" y="1247824"/>
                  <a:pt x="228157" y="1233622"/>
                  <a:pt x="219502" y="1218476"/>
                </a:cubicBezTo>
                <a:cubicBezTo>
                  <a:pt x="208767" y="1199690"/>
                  <a:pt x="204325" y="1177041"/>
                  <a:pt x="190474" y="1160419"/>
                </a:cubicBezTo>
                <a:cubicBezTo>
                  <a:pt x="179307" y="1147018"/>
                  <a:pt x="161445" y="1141066"/>
                  <a:pt x="146931" y="1131390"/>
                </a:cubicBezTo>
                <a:cubicBezTo>
                  <a:pt x="140652" y="1081158"/>
                  <a:pt x="129863" y="982012"/>
                  <a:pt x="117902" y="928190"/>
                </a:cubicBezTo>
                <a:cubicBezTo>
                  <a:pt x="114583" y="913255"/>
                  <a:pt x="108226" y="899161"/>
                  <a:pt x="103388" y="884647"/>
                </a:cubicBezTo>
                <a:cubicBezTo>
                  <a:pt x="115169" y="978897"/>
                  <a:pt x="111104" y="984225"/>
                  <a:pt x="132417" y="1058819"/>
                </a:cubicBezTo>
                <a:cubicBezTo>
                  <a:pt x="136620" y="1073530"/>
                  <a:pt x="137374" y="1090415"/>
                  <a:pt x="146931" y="1102362"/>
                </a:cubicBezTo>
                <a:cubicBezTo>
                  <a:pt x="157828" y="1115983"/>
                  <a:pt x="175960" y="1121714"/>
                  <a:pt x="190474" y="1131390"/>
                </a:cubicBezTo>
                <a:lnTo>
                  <a:pt x="234017" y="1262019"/>
                </a:lnTo>
                <a:cubicBezTo>
                  <a:pt x="238855" y="1276533"/>
                  <a:pt x="240659" y="1292443"/>
                  <a:pt x="248531" y="1305562"/>
                </a:cubicBezTo>
                <a:lnTo>
                  <a:pt x="292074" y="1378133"/>
                </a:lnTo>
                <a:cubicBezTo>
                  <a:pt x="296912" y="1397485"/>
                  <a:pt x="298730" y="1417855"/>
                  <a:pt x="306588" y="1436190"/>
                </a:cubicBezTo>
                <a:cubicBezTo>
                  <a:pt x="321743" y="1471552"/>
                  <a:pt x="353005" y="1497121"/>
                  <a:pt x="379160" y="1523276"/>
                </a:cubicBezTo>
                <a:cubicBezTo>
                  <a:pt x="388836" y="1542628"/>
                  <a:pt x="399665" y="1561446"/>
                  <a:pt x="408188" y="1581333"/>
                </a:cubicBezTo>
                <a:cubicBezTo>
                  <a:pt x="414215" y="1595395"/>
                  <a:pt x="411884" y="1614058"/>
                  <a:pt x="422702" y="1624876"/>
                </a:cubicBezTo>
                <a:cubicBezTo>
                  <a:pt x="447372" y="1649546"/>
                  <a:pt x="481878" y="1662000"/>
                  <a:pt x="509788" y="1682933"/>
                </a:cubicBezTo>
                <a:cubicBezTo>
                  <a:pt x="581800" y="1736942"/>
                  <a:pt x="547717" y="1713058"/>
                  <a:pt x="611388" y="1755504"/>
                </a:cubicBezTo>
                <a:cubicBezTo>
                  <a:pt x="625902" y="1774857"/>
                  <a:pt x="640870" y="1793877"/>
                  <a:pt x="654931" y="1813562"/>
                </a:cubicBezTo>
                <a:cubicBezTo>
                  <a:pt x="665070" y="1827757"/>
                  <a:pt x="670832" y="1845617"/>
                  <a:pt x="683960" y="1857104"/>
                </a:cubicBezTo>
                <a:cubicBezTo>
                  <a:pt x="749537" y="1914484"/>
                  <a:pt x="775429" y="1923769"/>
                  <a:pt x="858131" y="1929676"/>
                </a:cubicBezTo>
                <a:cubicBezTo>
                  <a:pt x="964408" y="1937267"/>
                  <a:pt x="1071007" y="1939352"/>
                  <a:pt x="1177445" y="1944190"/>
                </a:cubicBezTo>
                <a:cubicBezTo>
                  <a:pt x="1309582" y="1963066"/>
                  <a:pt x="1333066" y="1969022"/>
                  <a:pt x="1496760" y="1973219"/>
                </a:cubicBezTo>
                <a:lnTo>
                  <a:pt x="2977217" y="2002247"/>
                </a:lnTo>
                <a:cubicBezTo>
                  <a:pt x="3054626" y="1997409"/>
                  <a:pt x="3131942" y="1990714"/>
                  <a:pt x="3209445" y="1987733"/>
                </a:cubicBezTo>
                <a:cubicBezTo>
                  <a:pt x="3779295" y="1965816"/>
                  <a:pt x="3559788" y="2016264"/>
                  <a:pt x="3790017" y="1958704"/>
                </a:cubicBezTo>
                <a:cubicBezTo>
                  <a:pt x="3780341" y="1944190"/>
                  <a:pt x="3775502" y="1924838"/>
                  <a:pt x="3760988" y="1915162"/>
                </a:cubicBezTo>
                <a:cubicBezTo>
                  <a:pt x="3744390" y="1904097"/>
                  <a:pt x="3722111" y="1906127"/>
                  <a:pt x="3702931" y="1900647"/>
                </a:cubicBezTo>
                <a:cubicBezTo>
                  <a:pt x="3688220" y="1896444"/>
                  <a:pt x="3673902" y="1890971"/>
                  <a:pt x="3659388" y="1886133"/>
                </a:cubicBezTo>
                <a:lnTo>
                  <a:pt x="3630360" y="1842590"/>
                </a:lnTo>
              </a:path>
            </a:pathLst>
          </a:cu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Freeform 12"/>
          <p:cNvSpPr/>
          <p:nvPr/>
        </p:nvSpPr>
        <p:spPr>
          <a:xfrm>
            <a:off x="2487613" y="6445250"/>
            <a:ext cx="3065462" cy="374650"/>
          </a:xfrm>
          <a:custGeom>
            <a:avLst/>
            <a:gdLst>
              <a:gd name="connsiteX0" fmla="*/ 4049486 w 4049486"/>
              <a:gd name="connsiteY0" fmla="*/ 0 h 493485"/>
              <a:gd name="connsiteX1" fmla="*/ 3918857 w 4049486"/>
              <a:gd name="connsiteY1" fmla="*/ 72571 h 493485"/>
              <a:gd name="connsiteX2" fmla="*/ 3860800 w 4049486"/>
              <a:gd name="connsiteY2" fmla="*/ 116114 h 493485"/>
              <a:gd name="connsiteX3" fmla="*/ 3715657 w 4049486"/>
              <a:gd name="connsiteY3" fmla="*/ 130628 h 493485"/>
              <a:gd name="connsiteX4" fmla="*/ 3570514 w 4049486"/>
              <a:gd name="connsiteY4" fmla="*/ 188685 h 493485"/>
              <a:gd name="connsiteX5" fmla="*/ 3439886 w 4049486"/>
              <a:gd name="connsiteY5" fmla="*/ 217714 h 493485"/>
              <a:gd name="connsiteX6" fmla="*/ 3164114 w 4049486"/>
              <a:gd name="connsiteY6" fmla="*/ 188685 h 493485"/>
              <a:gd name="connsiteX7" fmla="*/ 3106057 w 4049486"/>
              <a:gd name="connsiteY7" fmla="*/ 174171 h 493485"/>
              <a:gd name="connsiteX8" fmla="*/ 3062514 w 4049486"/>
              <a:gd name="connsiteY8" fmla="*/ 145143 h 493485"/>
              <a:gd name="connsiteX9" fmla="*/ 2989943 w 4049486"/>
              <a:gd name="connsiteY9" fmla="*/ 116114 h 493485"/>
              <a:gd name="connsiteX10" fmla="*/ 2685143 w 4049486"/>
              <a:gd name="connsiteY10" fmla="*/ 145143 h 493485"/>
              <a:gd name="connsiteX11" fmla="*/ 2627086 w 4049486"/>
              <a:gd name="connsiteY11" fmla="*/ 174171 h 493485"/>
              <a:gd name="connsiteX12" fmla="*/ 2554514 w 4049486"/>
              <a:gd name="connsiteY12" fmla="*/ 203200 h 493485"/>
              <a:gd name="connsiteX13" fmla="*/ 2409371 w 4049486"/>
              <a:gd name="connsiteY13" fmla="*/ 261257 h 493485"/>
              <a:gd name="connsiteX14" fmla="*/ 1959429 w 4049486"/>
              <a:gd name="connsiteY14" fmla="*/ 232228 h 493485"/>
              <a:gd name="connsiteX15" fmla="*/ 1915886 w 4049486"/>
              <a:gd name="connsiteY15" fmla="*/ 217714 h 493485"/>
              <a:gd name="connsiteX16" fmla="*/ 1843314 w 4049486"/>
              <a:gd name="connsiteY16" fmla="*/ 203200 h 493485"/>
              <a:gd name="connsiteX17" fmla="*/ 1785257 w 4049486"/>
              <a:gd name="connsiteY17" fmla="*/ 159657 h 493485"/>
              <a:gd name="connsiteX18" fmla="*/ 1683657 w 4049486"/>
              <a:gd name="connsiteY18" fmla="*/ 130628 h 493485"/>
              <a:gd name="connsiteX19" fmla="*/ 1509486 w 4049486"/>
              <a:gd name="connsiteY19" fmla="*/ 72571 h 493485"/>
              <a:gd name="connsiteX20" fmla="*/ 1059543 w 4049486"/>
              <a:gd name="connsiteY20" fmla="*/ 87085 h 493485"/>
              <a:gd name="connsiteX21" fmla="*/ 914400 w 4049486"/>
              <a:gd name="connsiteY21" fmla="*/ 101600 h 493485"/>
              <a:gd name="connsiteX22" fmla="*/ 870857 w 4049486"/>
              <a:gd name="connsiteY22" fmla="*/ 130628 h 493485"/>
              <a:gd name="connsiteX23" fmla="*/ 798286 w 4049486"/>
              <a:gd name="connsiteY23" fmla="*/ 145143 h 493485"/>
              <a:gd name="connsiteX24" fmla="*/ 696686 w 4049486"/>
              <a:gd name="connsiteY24" fmla="*/ 188685 h 493485"/>
              <a:gd name="connsiteX25" fmla="*/ 638629 w 4049486"/>
              <a:gd name="connsiteY25" fmla="*/ 217714 h 493485"/>
              <a:gd name="connsiteX26" fmla="*/ 537029 w 4049486"/>
              <a:gd name="connsiteY26" fmla="*/ 246743 h 493485"/>
              <a:gd name="connsiteX27" fmla="*/ 348343 w 4049486"/>
              <a:gd name="connsiteY27" fmla="*/ 333828 h 493485"/>
              <a:gd name="connsiteX28" fmla="*/ 232229 w 4049486"/>
              <a:gd name="connsiteY28" fmla="*/ 391885 h 493485"/>
              <a:gd name="connsiteX29" fmla="*/ 188686 w 4049486"/>
              <a:gd name="connsiteY29" fmla="*/ 420914 h 493485"/>
              <a:gd name="connsiteX30" fmla="*/ 72571 w 4049486"/>
              <a:gd name="connsiteY30" fmla="*/ 449943 h 493485"/>
              <a:gd name="connsiteX31" fmla="*/ 0 w 4049486"/>
              <a:gd name="connsiteY31" fmla="*/ 493485 h 49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49486" h="493485">
                <a:moveTo>
                  <a:pt x="4049486" y="0"/>
                </a:moveTo>
                <a:cubicBezTo>
                  <a:pt x="3975973" y="36756"/>
                  <a:pt x="3973723" y="33381"/>
                  <a:pt x="3918857" y="72571"/>
                </a:cubicBezTo>
                <a:cubicBezTo>
                  <a:pt x="3899172" y="86631"/>
                  <a:pt x="3884060" y="109468"/>
                  <a:pt x="3860800" y="116114"/>
                </a:cubicBezTo>
                <a:cubicBezTo>
                  <a:pt x="3814048" y="129472"/>
                  <a:pt x="3764038" y="125790"/>
                  <a:pt x="3715657" y="130628"/>
                </a:cubicBezTo>
                <a:cubicBezTo>
                  <a:pt x="3688208" y="142392"/>
                  <a:pt x="3612384" y="178218"/>
                  <a:pt x="3570514" y="188685"/>
                </a:cubicBezTo>
                <a:cubicBezTo>
                  <a:pt x="3527241" y="199503"/>
                  <a:pt x="3483429" y="208038"/>
                  <a:pt x="3439886" y="217714"/>
                </a:cubicBezTo>
                <a:cubicBezTo>
                  <a:pt x="3347962" y="208038"/>
                  <a:pt x="3255769" y="200640"/>
                  <a:pt x="3164114" y="188685"/>
                </a:cubicBezTo>
                <a:cubicBezTo>
                  <a:pt x="3144334" y="186105"/>
                  <a:pt x="3124392" y="182029"/>
                  <a:pt x="3106057" y="174171"/>
                </a:cubicBezTo>
                <a:cubicBezTo>
                  <a:pt x="3090023" y="167300"/>
                  <a:pt x="3078116" y="152944"/>
                  <a:pt x="3062514" y="145143"/>
                </a:cubicBezTo>
                <a:cubicBezTo>
                  <a:pt x="3039211" y="133491"/>
                  <a:pt x="3014133" y="125790"/>
                  <a:pt x="2989943" y="116114"/>
                </a:cubicBezTo>
                <a:cubicBezTo>
                  <a:pt x="2963119" y="117790"/>
                  <a:pt x="2760605" y="119989"/>
                  <a:pt x="2685143" y="145143"/>
                </a:cubicBezTo>
                <a:cubicBezTo>
                  <a:pt x="2664617" y="151985"/>
                  <a:pt x="2646858" y="165384"/>
                  <a:pt x="2627086" y="174171"/>
                </a:cubicBezTo>
                <a:cubicBezTo>
                  <a:pt x="2603277" y="184753"/>
                  <a:pt x="2579000" y="194296"/>
                  <a:pt x="2554514" y="203200"/>
                </a:cubicBezTo>
                <a:cubicBezTo>
                  <a:pt x="2422986" y="251028"/>
                  <a:pt x="2511709" y="210088"/>
                  <a:pt x="2409371" y="261257"/>
                </a:cubicBezTo>
                <a:cubicBezTo>
                  <a:pt x="2259390" y="251581"/>
                  <a:pt x="2109140" y="245438"/>
                  <a:pt x="1959429" y="232228"/>
                </a:cubicBezTo>
                <a:cubicBezTo>
                  <a:pt x="1944189" y="230883"/>
                  <a:pt x="1930729" y="221425"/>
                  <a:pt x="1915886" y="217714"/>
                </a:cubicBezTo>
                <a:cubicBezTo>
                  <a:pt x="1891953" y="211731"/>
                  <a:pt x="1867505" y="208038"/>
                  <a:pt x="1843314" y="203200"/>
                </a:cubicBezTo>
                <a:cubicBezTo>
                  <a:pt x="1823962" y="188686"/>
                  <a:pt x="1806260" y="171659"/>
                  <a:pt x="1785257" y="159657"/>
                </a:cubicBezTo>
                <a:cubicBezTo>
                  <a:pt x="1766739" y="149076"/>
                  <a:pt x="1699253" y="135502"/>
                  <a:pt x="1683657" y="130628"/>
                </a:cubicBezTo>
                <a:cubicBezTo>
                  <a:pt x="1625245" y="112374"/>
                  <a:pt x="1509486" y="72571"/>
                  <a:pt x="1509486" y="72571"/>
                </a:cubicBezTo>
                <a:lnTo>
                  <a:pt x="1059543" y="87085"/>
                </a:lnTo>
                <a:cubicBezTo>
                  <a:pt x="1010978" y="89454"/>
                  <a:pt x="961777" y="90667"/>
                  <a:pt x="914400" y="101600"/>
                </a:cubicBezTo>
                <a:cubicBezTo>
                  <a:pt x="897403" y="105522"/>
                  <a:pt x="887190" y="124503"/>
                  <a:pt x="870857" y="130628"/>
                </a:cubicBezTo>
                <a:cubicBezTo>
                  <a:pt x="847758" y="139290"/>
                  <a:pt x="822476" y="140305"/>
                  <a:pt x="798286" y="145143"/>
                </a:cubicBezTo>
                <a:cubicBezTo>
                  <a:pt x="605707" y="241431"/>
                  <a:pt x="846201" y="124607"/>
                  <a:pt x="696686" y="188685"/>
                </a:cubicBezTo>
                <a:cubicBezTo>
                  <a:pt x="676799" y="197208"/>
                  <a:pt x="658963" y="210320"/>
                  <a:pt x="638629" y="217714"/>
                </a:cubicBezTo>
                <a:cubicBezTo>
                  <a:pt x="605528" y="229751"/>
                  <a:pt x="570896" y="237067"/>
                  <a:pt x="537029" y="246743"/>
                </a:cubicBezTo>
                <a:cubicBezTo>
                  <a:pt x="399994" y="332389"/>
                  <a:pt x="465670" y="310363"/>
                  <a:pt x="348343" y="333828"/>
                </a:cubicBezTo>
                <a:cubicBezTo>
                  <a:pt x="247461" y="401083"/>
                  <a:pt x="374257" y="320871"/>
                  <a:pt x="232229" y="391885"/>
                </a:cubicBezTo>
                <a:cubicBezTo>
                  <a:pt x="216627" y="399686"/>
                  <a:pt x="205080" y="414953"/>
                  <a:pt x="188686" y="420914"/>
                </a:cubicBezTo>
                <a:cubicBezTo>
                  <a:pt x="151192" y="434548"/>
                  <a:pt x="72571" y="449943"/>
                  <a:pt x="72571" y="449943"/>
                </a:cubicBezTo>
                <a:cubicBezTo>
                  <a:pt x="20028" y="484972"/>
                  <a:pt x="44631" y="471170"/>
                  <a:pt x="0" y="49348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ounded Rectangle 13"/>
          <p:cNvSpPr/>
          <p:nvPr/>
        </p:nvSpPr>
        <p:spPr>
          <a:xfrm>
            <a:off x="6413500" y="5680075"/>
            <a:ext cx="188913" cy="3524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6483350" y="5859463"/>
            <a:ext cx="46038" cy="3905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flipH="1" flipV="1">
            <a:off x="2628900" y="3741738"/>
            <a:ext cx="2506663" cy="1970087"/>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3208073">
            <a:off x="5184775" y="3803650"/>
            <a:ext cx="519113" cy="385763"/>
          </a:xfrm>
          <a:custGeom>
            <a:avLst/>
            <a:gdLst>
              <a:gd name="connsiteX0" fmla="*/ 146017 w 520090"/>
              <a:gd name="connsiteY0" fmla="*/ 135265 h 384647"/>
              <a:gd name="connsiteX1" fmla="*/ 7472 w 520090"/>
              <a:gd name="connsiteY1" fmla="*/ 204538 h 384647"/>
              <a:gd name="connsiteX2" fmla="*/ 21327 w 520090"/>
              <a:gd name="connsiteY2" fmla="*/ 301520 h 384647"/>
              <a:gd name="connsiteX3" fmla="*/ 90599 w 520090"/>
              <a:gd name="connsiteY3" fmla="*/ 384647 h 384647"/>
              <a:gd name="connsiteX4" fmla="*/ 256854 w 520090"/>
              <a:gd name="connsiteY4" fmla="*/ 329229 h 384647"/>
              <a:gd name="connsiteX5" fmla="*/ 284563 w 520090"/>
              <a:gd name="connsiteY5" fmla="*/ 246102 h 384647"/>
              <a:gd name="connsiteX6" fmla="*/ 270708 w 520090"/>
              <a:gd name="connsiteY6" fmla="*/ 204538 h 384647"/>
              <a:gd name="connsiteX7" fmla="*/ 229145 w 520090"/>
              <a:gd name="connsiteY7" fmla="*/ 190684 h 384647"/>
              <a:gd name="connsiteX8" fmla="*/ 201436 w 520090"/>
              <a:gd name="connsiteY8" fmla="*/ 162975 h 384647"/>
              <a:gd name="connsiteX9" fmla="*/ 284563 w 520090"/>
              <a:gd name="connsiteY9" fmla="*/ 232247 h 384647"/>
              <a:gd name="connsiteX10" fmla="*/ 298417 w 520090"/>
              <a:gd name="connsiteY10" fmla="*/ 190684 h 384647"/>
              <a:gd name="connsiteX11" fmla="*/ 312272 w 520090"/>
              <a:gd name="connsiteY11" fmla="*/ 52138 h 384647"/>
              <a:gd name="connsiteX12" fmla="*/ 492381 w 520090"/>
              <a:gd name="connsiteY12" fmla="*/ 107556 h 384647"/>
              <a:gd name="connsiteX13" fmla="*/ 520090 w 520090"/>
              <a:gd name="connsiteY13" fmla="*/ 149120 h 384647"/>
              <a:gd name="connsiteX14" fmla="*/ 506236 w 520090"/>
              <a:gd name="connsiteY14" fmla="*/ 218393 h 384647"/>
              <a:gd name="connsiteX15" fmla="*/ 423108 w 520090"/>
              <a:gd name="connsiteY15" fmla="*/ 246102 h 384647"/>
              <a:gd name="connsiteX16" fmla="*/ 284563 w 520090"/>
              <a:gd name="connsiteY16" fmla="*/ 204538 h 384647"/>
              <a:gd name="connsiteX17" fmla="*/ 284563 w 520090"/>
              <a:gd name="connsiteY17" fmla="*/ 176829 h 3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0090" h="384647">
                <a:moveTo>
                  <a:pt x="146017" y="135265"/>
                </a:moveTo>
                <a:cubicBezTo>
                  <a:pt x="99835" y="158356"/>
                  <a:pt x="38451" y="163232"/>
                  <a:pt x="7472" y="204538"/>
                </a:cubicBezTo>
                <a:cubicBezTo>
                  <a:pt x="-12121" y="230663"/>
                  <a:pt x="11943" y="270242"/>
                  <a:pt x="21327" y="301520"/>
                </a:cubicBezTo>
                <a:cubicBezTo>
                  <a:pt x="29594" y="329076"/>
                  <a:pt x="72927" y="366975"/>
                  <a:pt x="90599" y="384647"/>
                </a:cubicBezTo>
                <a:cubicBezTo>
                  <a:pt x="94554" y="383658"/>
                  <a:pt x="236205" y="356762"/>
                  <a:pt x="256854" y="329229"/>
                </a:cubicBezTo>
                <a:cubicBezTo>
                  <a:pt x="274379" y="305863"/>
                  <a:pt x="284563" y="246102"/>
                  <a:pt x="284563" y="246102"/>
                </a:cubicBezTo>
                <a:cubicBezTo>
                  <a:pt x="279945" y="232247"/>
                  <a:pt x="281035" y="214865"/>
                  <a:pt x="270708" y="204538"/>
                </a:cubicBezTo>
                <a:cubicBezTo>
                  <a:pt x="260382" y="194212"/>
                  <a:pt x="242207" y="197215"/>
                  <a:pt x="229145" y="190684"/>
                </a:cubicBezTo>
                <a:cubicBezTo>
                  <a:pt x="98268" y="125245"/>
                  <a:pt x="160944" y="149477"/>
                  <a:pt x="201436" y="162975"/>
                </a:cubicBezTo>
                <a:cubicBezTo>
                  <a:pt x="217260" y="186711"/>
                  <a:pt x="243204" y="240519"/>
                  <a:pt x="284563" y="232247"/>
                </a:cubicBezTo>
                <a:cubicBezTo>
                  <a:pt x="298883" y="229383"/>
                  <a:pt x="293799" y="204538"/>
                  <a:pt x="298417" y="190684"/>
                </a:cubicBezTo>
                <a:cubicBezTo>
                  <a:pt x="303035" y="144502"/>
                  <a:pt x="274112" y="78556"/>
                  <a:pt x="312272" y="52138"/>
                </a:cubicBezTo>
                <a:cubicBezTo>
                  <a:pt x="485460" y="-67761"/>
                  <a:pt x="462943" y="48679"/>
                  <a:pt x="492381" y="107556"/>
                </a:cubicBezTo>
                <a:cubicBezTo>
                  <a:pt x="499828" y="122449"/>
                  <a:pt x="510854" y="135265"/>
                  <a:pt x="520090" y="149120"/>
                </a:cubicBezTo>
                <a:cubicBezTo>
                  <a:pt x="515472" y="172211"/>
                  <a:pt x="522887" y="201742"/>
                  <a:pt x="506236" y="218393"/>
                </a:cubicBezTo>
                <a:cubicBezTo>
                  <a:pt x="485583" y="239046"/>
                  <a:pt x="423108" y="246102"/>
                  <a:pt x="423108" y="246102"/>
                </a:cubicBezTo>
                <a:cubicBezTo>
                  <a:pt x="385131" y="240676"/>
                  <a:pt x="314806" y="244862"/>
                  <a:pt x="284563" y="204538"/>
                </a:cubicBezTo>
                <a:cubicBezTo>
                  <a:pt x="279021" y="197149"/>
                  <a:pt x="284563" y="186065"/>
                  <a:pt x="284563" y="176829"/>
                </a:cubicBezTo>
              </a:path>
            </a:pathLst>
          </a:custGeom>
          <a:solidFill>
            <a:schemeClr val="bg1"/>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19152" name="TextBox 1"/>
          <p:cNvSpPr txBox="1">
            <a:spLocks noChangeArrowheads="1"/>
          </p:cNvSpPr>
          <p:nvPr/>
        </p:nvSpPr>
        <p:spPr bwMode="auto">
          <a:xfrm>
            <a:off x="284163" y="822325"/>
            <a:ext cx="5307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Words in this Agreement: </a:t>
            </a:r>
            <a:r>
              <a:rPr lang="en-US" altLang="en-US" sz="1800"/>
              <a:t>Pronoun like “he” or “she,” when used here, refer equally to the feminine or masculine gender. We have used feminine terms for convenience. We can, of course, have male Partners. </a:t>
            </a:r>
            <a:endParaRPr lang="en-US" altLang="en-US" sz="1800" b="1"/>
          </a:p>
        </p:txBody>
      </p:sp>
      <p:sp>
        <p:nvSpPr>
          <p:cNvPr id="219153" name="TextBox 2"/>
          <p:cNvSpPr txBox="1">
            <a:spLocks noChangeArrowheads="1"/>
          </p:cNvSpPr>
          <p:nvPr/>
        </p:nvSpPr>
        <p:spPr bwMode="auto">
          <a:xfrm>
            <a:off x="6413500" y="896938"/>
            <a:ext cx="2965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For example:</a:t>
            </a:r>
            <a:endParaRPr lang="en-US" altLang="en-US" sz="1800" b="1"/>
          </a:p>
          <a:p>
            <a:endParaRPr lang="en-US" altLang="en-US" sz="1800"/>
          </a:p>
        </p:txBody>
      </p:sp>
      <p:sp>
        <p:nvSpPr>
          <p:cNvPr id="219154" name="TextBox 4"/>
          <p:cNvSpPr txBox="1">
            <a:spLocks noChangeArrowheads="1"/>
          </p:cNvSpPr>
          <p:nvPr/>
        </p:nvSpPr>
        <p:spPr bwMode="auto">
          <a:xfrm>
            <a:off x="2774950" y="4395788"/>
            <a:ext cx="2141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600"/>
              <a:t>An email arrived! Look! The cooperative has a meeting next week!</a:t>
            </a:r>
          </a:p>
        </p:txBody>
      </p:sp>
      <p:sp>
        <p:nvSpPr>
          <p:cNvPr id="219155" name="TextBox 6"/>
          <p:cNvSpPr txBox="1">
            <a:spLocks noChangeArrowheads="1"/>
          </p:cNvSpPr>
          <p:nvPr/>
        </p:nvSpPr>
        <p:spPr bwMode="auto">
          <a:xfrm>
            <a:off x="344488" y="3157538"/>
            <a:ext cx="5551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How to give information or notice to the Partners: </a:t>
            </a:r>
          </a:p>
          <a:p>
            <a:endParaRPr lang="en-US" altLang="en-US" sz="180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4D756E9-3771-4880-BE8F-0C88672BD517}" type="slidenum">
              <a:rPr lang="en-US" altLang="en-US" sz="1200">
                <a:solidFill>
                  <a:srgbClr val="898989"/>
                </a:solidFill>
              </a:rPr>
              <a:pPr/>
              <a:t>106</a:t>
            </a:fld>
            <a:endParaRPr lang="en-US" altLang="en-US" sz="1200">
              <a:solidFill>
                <a:srgbClr val="898989"/>
              </a:solidFill>
            </a:endParaRPr>
          </a:p>
        </p:txBody>
      </p:sp>
      <p:sp>
        <p:nvSpPr>
          <p:cNvPr id="6" name="TextBox 5"/>
          <p:cNvSpPr txBox="1"/>
          <p:nvPr/>
        </p:nvSpPr>
        <p:spPr>
          <a:xfrm>
            <a:off x="7778750" y="4600575"/>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221187"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21188" name="TextBox 1"/>
          <p:cNvSpPr txBox="1">
            <a:spLocks noChangeArrowheads="1"/>
          </p:cNvSpPr>
          <p:nvPr/>
        </p:nvSpPr>
        <p:spPr bwMode="auto">
          <a:xfrm>
            <a:off x="204788" y="206375"/>
            <a:ext cx="5675312"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2800" b="1"/>
              <a:t>Otras cositas más:</a:t>
            </a:r>
          </a:p>
          <a:p>
            <a:pPr>
              <a:buFont typeface="Arial" panose="020B0604020202020204" pitchFamily="34" charset="0"/>
              <a:buNone/>
            </a:pPr>
            <a:r>
              <a:rPr lang="es-MX" altLang="en-US" sz="1800" b="1"/>
              <a:t/>
            </a:r>
            <a:br>
              <a:rPr lang="es-MX" altLang="en-US" sz="1800" b="1"/>
            </a:br>
            <a:r>
              <a:rPr lang="es-MX" altLang="en-US" sz="1800" b="1"/>
              <a:t>Registro de Socias Anteriores: </a:t>
            </a:r>
            <a:r>
              <a:rPr lang="es-MX" altLang="en-US" sz="1800"/>
              <a:t>La Cooperativa deberá mantener una lista de todas las Socias anteriores, incluyendo nombres, última dirección postal conocida, número de teléfono, dirección de correo electrónico, beneficiario designado de la Socia para pago de la Cuenta de Capital de la Socia después de la muerte y de las distribuciones de disolución, las fechas de membresia, y el número total de horas trabajadas durante la membresía.</a:t>
            </a:r>
            <a:endParaRPr lang="en-US" altLang="en-US" sz="1800"/>
          </a:p>
          <a:p>
            <a:pPr>
              <a:buFont typeface="Arial" panose="020B0604020202020204" pitchFamily="34" charset="0"/>
              <a:buNone/>
            </a:pPr>
            <a:endParaRPr lang="es-MX" altLang="en-US" sz="1800" b="1"/>
          </a:p>
          <a:p>
            <a:pPr>
              <a:buFont typeface="Arial" panose="020B0604020202020204" pitchFamily="34" charset="0"/>
              <a:buNone/>
            </a:pPr>
            <a:r>
              <a:rPr lang="es-MX" altLang="en-US" sz="1800" b="1"/>
              <a:t>Este Acuerdo es Vinculante para los Sucesores:</a:t>
            </a:r>
            <a:r>
              <a:rPr lang="es-MX" altLang="en-US" sz="1800"/>
              <a:t> El presente Acuerdo y los términos y condiciones contenidos en este Acuerdo se aplican a y son vinculantes a los sucesores de las Socias, cesionarios, albaceas, administradores, beneficiarios y representantes.</a:t>
            </a:r>
            <a:r>
              <a:rPr lang="en-US" altLang="en-US" sz="1800"/>
              <a:t> </a:t>
            </a:r>
            <a:r>
              <a:rPr lang="es-ES" altLang="en-US" sz="1800"/>
              <a:t>Esto se refiere a las personas que, por ejemplo, heredaron un derecho o responsabilidad de un Socia. Incluso si ellos no firmaron este Acuerdo!</a:t>
            </a:r>
          </a:p>
          <a:p>
            <a:pPr>
              <a:buFont typeface="Arial" panose="020B0604020202020204" pitchFamily="34" charset="0"/>
              <a:buNone/>
            </a:pPr>
            <a:endParaRPr lang="es-ES" altLang="en-US" sz="1800"/>
          </a:p>
          <a:p>
            <a:pPr>
              <a:buFont typeface="Arial" panose="020B0604020202020204" pitchFamily="34" charset="0"/>
              <a:buNone/>
            </a:pPr>
            <a:endParaRPr lang="en-US" altLang="en-US" sz="1800"/>
          </a:p>
          <a:p>
            <a:pPr>
              <a:buFont typeface="Arial" panose="020B0604020202020204" pitchFamily="34" charset="0"/>
              <a:buNone/>
            </a:pPr>
            <a:endParaRPr lang="en-US" altLang="en-US" sz="1800"/>
          </a:p>
          <a:p>
            <a:pPr>
              <a:buFont typeface="Arial" panose="020B0604020202020204" pitchFamily="34" charset="0"/>
              <a:buNone/>
            </a:pPr>
            <a:endParaRPr lang="en-US" altLang="en-US" sz="1800"/>
          </a:p>
        </p:txBody>
      </p:sp>
      <p:pic>
        <p:nvPicPr>
          <p:cNvPr id="221189" name="Picture 1"/>
          <p:cNvPicPr>
            <a:picLocks noChangeAspect="1"/>
          </p:cNvPicPr>
          <p:nvPr/>
        </p:nvPicPr>
        <p:blipFill>
          <a:blip r:embed="rId3">
            <a:extLst>
              <a:ext uri="{28A0092B-C50C-407E-A947-70E740481C1C}">
                <a14:useLocalDpi xmlns:a14="http://schemas.microsoft.com/office/drawing/2010/main" val="0"/>
              </a:ext>
            </a:extLst>
          </a:blip>
          <a:srcRect l="2" t="20667" r="79315" b="51486"/>
          <a:stretch>
            <a:fillRect/>
          </a:stretch>
        </p:blipFill>
        <p:spPr bwMode="auto">
          <a:xfrm>
            <a:off x="5900738" y="136525"/>
            <a:ext cx="31527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0" name="TextBox 2"/>
          <p:cNvSpPr txBox="1">
            <a:spLocks noChangeArrowheads="1"/>
          </p:cNvSpPr>
          <p:nvPr/>
        </p:nvSpPr>
        <p:spPr bwMode="auto">
          <a:xfrm>
            <a:off x="204788" y="5730875"/>
            <a:ext cx="757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La Cooperativa tiene un año fiscal del 1 de enero al 31 de diciembre</a:t>
            </a:r>
            <a:r>
              <a:rPr lang="en-US" altLang="en-US" sz="1800" b="1"/>
              <a:t>.</a:t>
            </a:r>
            <a:endParaRPr lang="en-US" altLang="en-US" sz="1800"/>
          </a:p>
        </p:txBody>
      </p:sp>
      <p:grpSp>
        <p:nvGrpSpPr>
          <p:cNvPr id="221191" name="Group 4"/>
          <p:cNvGrpSpPr>
            <a:grpSpLocks/>
          </p:cNvGrpSpPr>
          <p:nvPr/>
        </p:nvGrpSpPr>
        <p:grpSpPr bwMode="auto">
          <a:xfrm>
            <a:off x="290513" y="6094413"/>
            <a:ext cx="6850062" cy="636587"/>
            <a:chOff x="248037" y="5642487"/>
            <a:chExt cx="8573122" cy="700258"/>
          </a:xfrm>
        </p:grpSpPr>
        <p:pic>
          <p:nvPicPr>
            <p:cNvPr id="221192" name="Picture 2" descr="http://www.calendarpedia.com/images/blank/blank-calendar-template.png"/>
            <p:cNvPicPr>
              <a:picLocks noChangeAspect="1" noChangeArrowheads="1"/>
            </p:cNvPicPr>
            <p:nvPr/>
          </p:nvPicPr>
          <p:blipFill>
            <a:blip r:embed="rId4" cstate="print">
              <a:extLst>
                <a:ext uri="{28A0092B-C50C-407E-A947-70E740481C1C}">
                  <a14:useLocalDpi xmlns:a14="http://schemas.microsoft.com/office/drawing/2010/main" val="0"/>
                </a:ext>
              </a:extLst>
            </a:blip>
            <a:srcRect t="5264" b="62926"/>
            <a:stretch>
              <a:fillRect/>
            </a:stretch>
          </p:blipFill>
          <p:spPr bwMode="auto">
            <a:xfrm>
              <a:off x="248037" y="5682345"/>
              <a:ext cx="281412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3" name="Picture 2" descr="http://www.calendarpedia.com/images/blank/blank-calendar-template.png"/>
            <p:cNvPicPr>
              <a:picLocks noChangeAspect="1" noChangeArrowheads="1"/>
            </p:cNvPicPr>
            <p:nvPr/>
          </p:nvPicPr>
          <p:blipFill>
            <a:blip r:embed="rId4" cstate="print">
              <a:extLst>
                <a:ext uri="{28A0092B-C50C-407E-A947-70E740481C1C}">
                  <a14:useLocalDpi xmlns:a14="http://schemas.microsoft.com/office/drawing/2010/main" val="0"/>
                </a:ext>
              </a:extLst>
            </a:blip>
            <a:srcRect t="35144" b="31815"/>
            <a:stretch>
              <a:fillRect/>
            </a:stretch>
          </p:blipFill>
          <p:spPr bwMode="auto">
            <a:xfrm>
              <a:off x="3134859" y="5646057"/>
              <a:ext cx="2814122" cy="68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4" name="Picture 2" descr="http://www.calendarpedia.com/images/blank/blank-calendar-template.png"/>
            <p:cNvPicPr>
              <a:picLocks noChangeAspect="1" noChangeArrowheads="1"/>
            </p:cNvPicPr>
            <p:nvPr/>
          </p:nvPicPr>
          <p:blipFill>
            <a:blip r:embed="rId4" cstate="print">
              <a:extLst>
                <a:ext uri="{28A0092B-C50C-407E-A947-70E740481C1C}">
                  <a14:useLocalDpi xmlns:a14="http://schemas.microsoft.com/office/drawing/2010/main" val="0"/>
                </a:ext>
              </a:extLst>
            </a:blip>
            <a:srcRect t="66728" b="1981"/>
            <a:stretch>
              <a:fillRect/>
            </a:stretch>
          </p:blipFill>
          <p:spPr bwMode="auto">
            <a:xfrm>
              <a:off x="6007037" y="5642487"/>
              <a:ext cx="2814122" cy="64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76800B7-14CB-4231-8D4E-29ABF23D7479}" type="slidenum">
              <a:rPr lang="en-US" altLang="en-US" sz="1200">
                <a:solidFill>
                  <a:srgbClr val="898989"/>
                </a:solidFill>
              </a:rPr>
              <a:pPr/>
              <a:t>107</a:t>
            </a:fld>
            <a:endParaRPr lang="en-US" altLang="en-US" sz="1200">
              <a:solidFill>
                <a:srgbClr val="898989"/>
              </a:solidFill>
            </a:endParaRPr>
          </a:p>
        </p:txBody>
      </p:sp>
      <p:sp>
        <p:nvSpPr>
          <p:cNvPr id="223234"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8A8E2E2A-0A1C-4B0D-B890-A66109D6EAFA}" type="slidenum">
              <a:rPr lang="en-US" altLang="en-US" sz="1200">
                <a:solidFill>
                  <a:srgbClr val="898989"/>
                </a:solidFill>
              </a:rPr>
              <a:pPr algn="r" eaLnBrk="1" hangingPunct="1"/>
              <a:t>107</a:t>
            </a:fld>
            <a:endParaRPr lang="en-US" altLang="en-US" sz="1200">
              <a:solidFill>
                <a:srgbClr val="898989"/>
              </a:solidFill>
            </a:endParaRPr>
          </a:p>
        </p:txBody>
      </p:sp>
      <p:sp>
        <p:nvSpPr>
          <p:cNvPr id="223235" name="TextBox 4"/>
          <p:cNvSpPr txBox="1">
            <a:spLocks noChangeArrowheads="1"/>
          </p:cNvSpPr>
          <p:nvPr/>
        </p:nvSpPr>
        <p:spPr bwMode="auto">
          <a:xfrm>
            <a:off x="7778750" y="460057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223236"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23237" name="TextBox 1"/>
          <p:cNvSpPr txBox="1">
            <a:spLocks noChangeArrowheads="1"/>
          </p:cNvSpPr>
          <p:nvPr/>
        </p:nvSpPr>
        <p:spPr bwMode="auto">
          <a:xfrm>
            <a:off x="204788" y="206375"/>
            <a:ext cx="5675312"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2800" b="1"/>
              <a:t>Some other little things:</a:t>
            </a:r>
          </a:p>
          <a:p>
            <a:r>
              <a:rPr lang="es-MX" altLang="en-US" sz="1800" b="1"/>
              <a:t/>
            </a:r>
            <a:br>
              <a:rPr lang="es-MX" altLang="en-US" sz="1800" b="1"/>
            </a:br>
            <a:r>
              <a:rPr lang="en-US" altLang="en-US" sz="1800" b="1"/>
              <a:t>Record of Past Partners: </a:t>
            </a:r>
            <a:r>
              <a:rPr lang="en-US" altLang="en-US" sz="1800"/>
              <a:t>The Cooperative must maintain a list of all past Partners, including names, last known address, telephone number, e-mail address, Partner’s designated beneficiary for the payment of the Capital Account after the Partner’s death and for distributions after dissolution, membersip dates, and the total number of hours worked during their membership. </a:t>
            </a:r>
            <a:endParaRPr lang="en-US" altLang="en-US" sz="1800" b="1"/>
          </a:p>
          <a:p>
            <a:pPr>
              <a:buFont typeface="Arial" panose="020B0604020202020204" pitchFamily="34" charset="0"/>
              <a:buNone/>
            </a:pPr>
            <a:endParaRPr lang="es-MX" altLang="en-US" sz="1800" b="1"/>
          </a:p>
          <a:p>
            <a:r>
              <a:rPr lang="en-US" altLang="en-US" sz="1800" b="1"/>
              <a:t>This Agreement is binding on Successors: </a:t>
            </a:r>
            <a:r>
              <a:rPr lang="en-US" altLang="en-US" sz="1800"/>
              <a:t>The present Agreement and the terms and conditions contained herein apply to and are binding on the Partner’s successors, assignees, executors, administrators, beneficiaries, and representatives. This refers to the persons that, for example, inherit a Partner’s right or responsibility. This applies even if they did not sign this Agreement! </a:t>
            </a:r>
            <a:endParaRPr lang="en-US" altLang="en-US" sz="1800" b="1"/>
          </a:p>
          <a:p>
            <a:pPr>
              <a:buFont typeface="Arial" panose="020B0604020202020204" pitchFamily="34" charset="0"/>
              <a:buNone/>
            </a:pPr>
            <a:endParaRPr lang="es-ES" altLang="en-US" sz="1800"/>
          </a:p>
          <a:p>
            <a:pPr>
              <a:buFont typeface="Arial" panose="020B0604020202020204" pitchFamily="34" charset="0"/>
              <a:buNone/>
            </a:pPr>
            <a:endParaRPr lang="en-US" altLang="en-US" sz="1800"/>
          </a:p>
          <a:p>
            <a:pPr>
              <a:buFont typeface="Arial" panose="020B0604020202020204" pitchFamily="34" charset="0"/>
              <a:buNone/>
            </a:pPr>
            <a:endParaRPr lang="en-US" altLang="en-US" sz="1800"/>
          </a:p>
          <a:p>
            <a:pPr>
              <a:buFont typeface="Arial" panose="020B0604020202020204" pitchFamily="34" charset="0"/>
              <a:buNone/>
            </a:pPr>
            <a:endParaRPr lang="en-US" altLang="en-US" sz="1800"/>
          </a:p>
        </p:txBody>
      </p:sp>
      <p:pic>
        <p:nvPicPr>
          <p:cNvPr id="223238" name="Picture 1"/>
          <p:cNvPicPr>
            <a:picLocks noChangeAspect="1"/>
          </p:cNvPicPr>
          <p:nvPr/>
        </p:nvPicPr>
        <p:blipFill>
          <a:blip r:embed="rId3">
            <a:extLst>
              <a:ext uri="{28A0092B-C50C-407E-A947-70E740481C1C}">
                <a14:useLocalDpi xmlns:a14="http://schemas.microsoft.com/office/drawing/2010/main" val="0"/>
              </a:ext>
            </a:extLst>
          </a:blip>
          <a:srcRect l="2" t="20667" r="79315" b="51486"/>
          <a:stretch>
            <a:fillRect/>
          </a:stretch>
        </p:blipFill>
        <p:spPr bwMode="auto">
          <a:xfrm>
            <a:off x="5900738" y="136525"/>
            <a:ext cx="31527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9" name="TextBox 2"/>
          <p:cNvSpPr txBox="1">
            <a:spLocks noChangeArrowheads="1"/>
          </p:cNvSpPr>
          <p:nvPr/>
        </p:nvSpPr>
        <p:spPr bwMode="auto">
          <a:xfrm>
            <a:off x="204788" y="5730875"/>
            <a:ext cx="757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The Cooperative has a fiscal year of January 1 to December 31. </a:t>
            </a:r>
          </a:p>
        </p:txBody>
      </p:sp>
      <p:grpSp>
        <p:nvGrpSpPr>
          <p:cNvPr id="223240" name="Group 4"/>
          <p:cNvGrpSpPr>
            <a:grpSpLocks/>
          </p:cNvGrpSpPr>
          <p:nvPr/>
        </p:nvGrpSpPr>
        <p:grpSpPr bwMode="auto">
          <a:xfrm>
            <a:off x="290513" y="6094413"/>
            <a:ext cx="6850062" cy="636587"/>
            <a:chOff x="248037" y="5642487"/>
            <a:chExt cx="8573122" cy="700258"/>
          </a:xfrm>
        </p:grpSpPr>
        <p:pic>
          <p:nvPicPr>
            <p:cNvPr id="223242" name="Picture 2" descr="http://www.calendarpedia.com/images/blank/blank-calendar-template.png"/>
            <p:cNvPicPr>
              <a:picLocks noChangeAspect="1" noChangeArrowheads="1"/>
            </p:cNvPicPr>
            <p:nvPr/>
          </p:nvPicPr>
          <p:blipFill>
            <a:blip r:embed="rId4" cstate="print">
              <a:extLst>
                <a:ext uri="{28A0092B-C50C-407E-A947-70E740481C1C}">
                  <a14:useLocalDpi xmlns:a14="http://schemas.microsoft.com/office/drawing/2010/main" val="0"/>
                </a:ext>
              </a:extLst>
            </a:blip>
            <a:srcRect t="5264" b="62926"/>
            <a:stretch>
              <a:fillRect/>
            </a:stretch>
          </p:blipFill>
          <p:spPr bwMode="auto">
            <a:xfrm>
              <a:off x="248037" y="5682345"/>
              <a:ext cx="281412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3" name="Picture 2" descr="http://www.calendarpedia.com/images/blank/blank-calendar-template.png"/>
            <p:cNvPicPr>
              <a:picLocks noChangeAspect="1" noChangeArrowheads="1"/>
            </p:cNvPicPr>
            <p:nvPr/>
          </p:nvPicPr>
          <p:blipFill>
            <a:blip r:embed="rId4" cstate="print">
              <a:extLst>
                <a:ext uri="{28A0092B-C50C-407E-A947-70E740481C1C}">
                  <a14:useLocalDpi xmlns:a14="http://schemas.microsoft.com/office/drawing/2010/main" val="0"/>
                </a:ext>
              </a:extLst>
            </a:blip>
            <a:srcRect t="35144" b="31815"/>
            <a:stretch>
              <a:fillRect/>
            </a:stretch>
          </p:blipFill>
          <p:spPr bwMode="auto">
            <a:xfrm>
              <a:off x="3134859" y="5646057"/>
              <a:ext cx="2814122" cy="68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4" name="Picture 2" descr="http://www.calendarpedia.com/images/blank/blank-calendar-template.png"/>
            <p:cNvPicPr>
              <a:picLocks noChangeAspect="1" noChangeArrowheads="1"/>
            </p:cNvPicPr>
            <p:nvPr/>
          </p:nvPicPr>
          <p:blipFill>
            <a:blip r:embed="rId4" cstate="print">
              <a:extLst>
                <a:ext uri="{28A0092B-C50C-407E-A947-70E740481C1C}">
                  <a14:useLocalDpi xmlns:a14="http://schemas.microsoft.com/office/drawing/2010/main" val="0"/>
                </a:ext>
              </a:extLst>
            </a:blip>
            <a:srcRect t="66728" b="1981"/>
            <a:stretch>
              <a:fillRect/>
            </a:stretch>
          </p:blipFill>
          <p:spPr bwMode="auto">
            <a:xfrm>
              <a:off x="6007037" y="5642487"/>
              <a:ext cx="2814122" cy="64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6148388" y="360363"/>
            <a:ext cx="2995612"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List of Past Members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23875" y="1504950"/>
          <a:ext cx="8124825" cy="5000625"/>
        </p:xfrm>
        <a:graphic>
          <a:graphicData uri="http://schemas.openxmlformats.org/drawingml/2006/table">
            <a:tbl>
              <a:tblPr/>
              <a:tblGrid>
                <a:gridCol w="944563"/>
                <a:gridCol w="963612"/>
                <a:gridCol w="1547813"/>
                <a:gridCol w="1060450"/>
                <a:gridCol w="1366837"/>
                <a:gridCol w="2241550"/>
              </a:tblGrid>
              <a:tr h="385763">
                <a:tc>
                  <a:txBody>
                    <a:bodyPr/>
                    <a:lstStyle>
                      <a:lvl1pPr defTabSz="4572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Nombre</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Designación</a:t>
                      </a: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Firma</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Fecha de Firmar</a:t>
                      </a: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Dirección</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La aprobación de cada Socia</a:t>
                      </a:r>
                      <a:endParaRPr kumimoji="0" lang="en-US"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5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Socia 1</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1: 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2: 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3:  _________</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Socia 1</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1: 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2: 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3:  _________</a:t>
                      </a: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Socia 1</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1: 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2: 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3:  _________</a:t>
                      </a: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2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107" name="Rectangle 2"/>
          <p:cNvSpPr>
            <a:spLocks noChangeArrowheads="1"/>
          </p:cNvSpPr>
          <p:nvPr/>
        </p:nvSpPr>
        <p:spPr bwMode="auto">
          <a:xfrm>
            <a:off x="573088" y="166688"/>
            <a:ext cx="7875587" cy="1106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2800" b="1"/>
              <a:t>Firmantes del Acuerdo e Información de las Socias</a:t>
            </a:r>
            <a:endParaRPr lang="en-US" altLang="en-US" sz="2800"/>
          </a:p>
          <a:p>
            <a:r>
              <a:rPr lang="es-MX" altLang="en-US" sz="1800">
                <a:solidFill>
                  <a:srgbClr val="000000"/>
                </a:solidFill>
              </a:rPr>
              <a:t>Al firmar aquí, las Socias aceptan todos los términos y condiciones de este Acuerdo, </a:t>
            </a:r>
            <a:r>
              <a:rPr lang="es-ES" altLang="en-US" sz="1800">
                <a:solidFill>
                  <a:srgbClr val="000000"/>
                </a:solidFill>
              </a:rPr>
              <a:t>y aprueban unos a otros como miembros</a:t>
            </a:r>
            <a:r>
              <a:rPr lang="es-MX" altLang="en-US" sz="1800">
                <a:solidFill>
                  <a:srgbClr val="000000"/>
                </a:solidFill>
              </a:rPr>
              <a:t>.</a:t>
            </a:r>
            <a:endParaRPr lang="en-US" altLang="en-US" sz="2000"/>
          </a:p>
        </p:txBody>
      </p:sp>
      <p:sp>
        <p:nvSpPr>
          <p:cNvPr id="22534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D6136C4-B1FA-4940-9633-DF0FF900159C}" type="slidenum">
              <a:rPr lang="en-US" altLang="en-US" sz="1200">
                <a:solidFill>
                  <a:srgbClr val="898989"/>
                </a:solidFill>
              </a:rPr>
              <a:pPr/>
              <a:t>108</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79EE625-9568-4512-B21D-A86006904EEC}" type="slidenum">
              <a:rPr lang="en-US" altLang="en-US" sz="1200">
                <a:solidFill>
                  <a:srgbClr val="898989"/>
                </a:solidFill>
              </a:rPr>
              <a:pPr/>
              <a:t>109</a:t>
            </a:fld>
            <a:endParaRPr lang="en-US" altLang="en-US" sz="1200">
              <a:solidFill>
                <a:srgbClr val="898989"/>
              </a:solidFill>
            </a:endParaRPr>
          </a:p>
        </p:txBody>
      </p:sp>
      <p:graphicFrame>
        <p:nvGraphicFramePr>
          <p:cNvPr id="4" name="Table 3"/>
          <p:cNvGraphicFramePr>
            <a:graphicFrameLocks noGrp="1"/>
          </p:cNvGraphicFramePr>
          <p:nvPr/>
        </p:nvGraphicFramePr>
        <p:xfrm>
          <a:off x="676275" y="1657350"/>
          <a:ext cx="8124825" cy="5000625"/>
        </p:xfrm>
        <a:graphic>
          <a:graphicData uri="http://schemas.openxmlformats.org/drawingml/2006/table">
            <a:tbl>
              <a:tblPr/>
              <a:tblGrid>
                <a:gridCol w="944563"/>
                <a:gridCol w="963612"/>
                <a:gridCol w="1547813"/>
                <a:gridCol w="1060450"/>
                <a:gridCol w="1366837"/>
                <a:gridCol w="2241550"/>
              </a:tblGrid>
              <a:tr h="385763">
                <a:tc>
                  <a:txBody>
                    <a:bodyPr/>
                    <a:lstStyle>
                      <a:lvl1pPr defTabSz="4572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Name</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Designation</a:t>
                      </a: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Signature</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Date</a:t>
                      </a: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Address</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Approval by every Partner</a:t>
                      </a:r>
                      <a:endParaRPr kumimoji="0" lang="en-US"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5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Socia 1</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1: 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2: 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3:  _________</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Socia 2</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1: 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2: 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3:  _________</a:t>
                      </a: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Socia 3</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n-US" sz="1100" b="1"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 </a:t>
                      </a: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1: 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2: 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 3:  _________</a:t>
                      </a: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2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0808" marR="608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7156" name="Rectangle 2"/>
          <p:cNvSpPr>
            <a:spLocks noChangeArrowheads="1"/>
          </p:cNvSpPr>
          <p:nvPr/>
        </p:nvSpPr>
        <p:spPr bwMode="auto">
          <a:xfrm>
            <a:off x="725488" y="333375"/>
            <a:ext cx="7875587"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2800" b="1"/>
              <a:t>Signatures of Agreement and Partners’ Information</a:t>
            </a:r>
            <a:endParaRPr lang="en-US" altLang="en-US" sz="2800"/>
          </a:p>
          <a:p>
            <a:r>
              <a:rPr lang="en-US" altLang="en-US" sz="1800"/>
              <a:t>By signing here, the Partners accept all of this Agreement’s terms and conditions, and approve of each other as members. </a:t>
            </a:r>
          </a:p>
        </p:txBody>
      </p:sp>
      <p:sp>
        <p:nvSpPr>
          <p:cNvPr id="227396" name="Slide Number Placeholder 5"/>
          <p:cNvSpPr txBox="1">
            <a:spLocks/>
          </p:cNvSpPr>
          <p:nvPr/>
        </p:nvSpPr>
        <p:spPr bwMode="auto">
          <a:xfrm>
            <a:off x="7148513" y="65182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F06D27EB-C2C2-42AE-974B-FC0257D98D9F}" type="slidenum">
              <a:rPr lang="en-US" altLang="en-US" sz="1200">
                <a:solidFill>
                  <a:srgbClr val="898989"/>
                </a:solidFill>
              </a:rPr>
              <a:pPr algn="r" eaLnBrk="1" hangingPunct="1"/>
              <a:t>109</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BCC2838-6290-4C22-B074-00378D88BAD0}" type="slidenum">
              <a:rPr lang="en-US" altLang="en-US" sz="1200">
                <a:solidFill>
                  <a:srgbClr val="898989"/>
                </a:solidFill>
              </a:rPr>
              <a:pPr/>
              <a:t>11</a:t>
            </a:fld>
            <a:endParaRPr lang="en-US" altLang="en-US" sz="1200">
              <a:solidFill>
                <a:srgbClr val="898989"/>
              </a:solidFill>
            </a:endParaRPr>
          </a:p>
        </p:txBody>
      </p:sp>
      <p:sp>
        <p:nvSpPr>
          <p:cNvPr id="19" name="Rounded Rectangle 18"/>
          <p:cNvSpPr/>
          <p:nvPr/>
        </p:nvSpPr>
        <p:spPr>
          <a:xfrm>
            <a:off x="1814513" y="6122988"/>
            <a:ext cx="5181600" cy="608012"/>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itle 1"/>
          <p:cNvSpPr>
            <a:spLocks noGrp="1"/>
          </p:cNvSpPr>
          <p:nvPr>
            <p:ph type="title"/>
          </p:nvPr>
        </p:nvSpPr>
        <p:spPr>
          <a:xfrm>
            <a:off x="1012825" y="260350"/>
            <a:ext cx="7002463" cy="627063"/>
          </a:xfrm>
        </p:spPr>
        <p:txBody>
          <a:bodyPr/>
          <a:lstStyle/>
          <a:p>
            <a:pPr algn="ctr">
              <a:defRPr/>
            </a:pPr>
            <a:r>
              <a:rPr lang="en-US" sz="2800" dirty="0"/>
              <a:t>In this agreement, a Company owner may be called:</a:t>
            </a:r>
          </a:p>
        </p:txBody>
      </p:sp>
      <p:sp>
        <p:nvSpPr>
          <p:cNvPr id="34820"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849C4174-9F11-4F49-830C-BE577377D726}" type="slidenum">
              <a:rPr lang="en-US" altLang="en-US" sz="1200">
                <a:solidFill>
                  <a:srgbClr val="898989"/>
                </a:solidFill>
              </a:rPr>
              <a:pPr algn="r" eaLnBrk="1" hangingPunct="1"/>
              <a:t>11</a:t>
            </a:fld>
            <a:endParaRPr lang="en-US" altLang="en-US" sz="1200">
              <a:solidFill>
                <a:srgbClr val="898989"/>
              </a:solidFill>
            </a:endParaRPr>
          </a:p>
        </p:txBody>
      </p:sp>
      <p:pic>
        <p:nvPicPr>
          <p:cNvPr id="348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1662113"/>
            <a:ext cx="2897187"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0563" y="1749425"/>
            <a:ext cx="1990725"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4625" y="1870075"/>
            <a:ext cx="1860550"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24"/>
          <p:cNvSpPr/>
          <p:nvPr/>
        </p:nvSpPr>
        <p:spPr>
          <a:xfrm>
            <a:off x="5837238" y="1082675"/>
            <a:ext cx="1485900" cy="666750"/>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5" name="TextBox 7"/>
          <p:cNvSpPr txBox="1">
            <a:spLocks noChangeArrowheads="1"/>
          </p:cNvSpPr>
          <p:nvPr/>
        </p:nvSpPr>
        <p:spPr bwMode="auto">
          <a:xfrm>
            <a:off x="6083300" y="1190625"/>
            <a:ext cx="1173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dirty="0" smtClean="0"/>
              <a:t>Socia</a:t>
            </a:r>
            <a:endParaRPr lang="es-ES_tradnl" altLang="en-US" dirty="0"/>
          </a:p>
          <a:p>
            <a:endParaRPr lang="en-US" altLang="en-US" sz="1800" dirty="0"/>
          </a:p>
        </p:txBody>
      </p:sp>
      <p:sp>
        <p:nvSpPr>
          <p:cNvPr id="34826" name="Rectangle 9"/>
          <p:cNvSpPr>
            <a:spLocks noChangeArrowheads="1"/>
          </p:cNvSpPr>
          <p:nvPr/>
        </p:nvSpPr>
        <p:spPr bwMode="auto">
          <a:xfrm>
            <a:off x="2144713" y="61245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t>The Cooperative's initial partners are also called “</a:t>
            </a:r>
            <a:r>
              <a:rPr lang="en-US" altLang="ja-JP" sz="1800" b="1"/>
              <a:t>Founding Members</a:t>
            </a:r>
            <a:r>
              <a:rPr lang="en-US" altLang="ja-JP" sz="1800"/>
              <a:t>.</a:t>
            </a:r>
            <a:r>
              <a:rPr lang="en-US" altLang="en-US" sz="1800"/>
              <a:t>”</a:t>
            </a:r>
          </a:p>
        </p:txBody>
      </p:sp>
      <p:sp>
        <p:nvSpPr>
          <p:cNvPr id="28" name="Freeform 27"/>
          <p:cNvSpPr/>
          <p:nvPr/>
        </p:nvSpPr>
        <p:spPr>
          <a:xfrm>
            <a:off x="3560763" y="1101725"/>
            <a:ext cx="1284287" cy="661988"/>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Box 28"/>
          <p:cNvSpPr txBox="1"/>
          <p:nvPr/>
        </p:nvSpPr>
        <p:spPr>
          <a:xfrm>
            <a:off x="3702050" y="1190625"/>
            <a:ext cx="1279525" cy="738188"/>
          </a:xfrm>
          <a:prstGeom prst="rect">
            <a:avLst/>
          </a:prstGeom>
          <a:noFill/>
        </p:spPr>
        <p:txBody>
          <a:bodyPr>
            <a:spAutoFit/>
          </a:bodyPr>
          <a:lstStyle/>
          <a:p>
            <a:pPr>
              <a:defRPr/>
            </a:pPr>
            <a:r>
              <a:rPr lang="es-ES_tradnl" sz="2400" dirty="0" err="1">
                <a:latin typeface="+mn-lt"/>
              </a:rPr>
              <a:t>Partner</a:t>
            </a:r>
            <a:r>
              <a:rPr lang="es-ES_tradnl" sz="2400" dirty="0">
                <a:latin typeface="+mn-lt"/>
              </a:rPr>
              <a:t>,</a:t>
            </a:r>
          </a:p>
          <a:p>
            <a:pPr>
              <a:defRPr/>
            </a:pPr>
            <a:endParaRPr lang="en-US" dirty="0">
              <a:latin typeface="+mj-lt"/>
            </a:endParaRPr>
          </a:p>
        </p:txBody>
      </p:sp>
      <p:sp>
        <p:nvSpPr>
          <p:cNvPr id="30" name="Freeform 29"/>
          <p:cNvSpPr/>
          <p:nvPr/>
        </p:nvSpPr>
        <p:spPr>
          <a:xfrm>
            <a:off x="1814513" y="1085850"/>
            <a:ext cx="1285875" cy="723900"/>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p:nvPr/>
        </p:nvSpPr>
        <p:spPr>
          <a:xfrm>
            <a:off x="1855788" y="1252538"/>
            <a:ext cx="1466850" cy="676275"/>
          </a:xfrm>
          <a:prstGeom prst="rect">
            <a:avLst/>
          </a:prstGeom>
          <a:noFill/>
        </p:spPr>
        <p:txBody>
          <a:bodyPr>
            <a:spAutoFit/>
          </a:bodyPr>
          <a:lstStyle/>
          <a:p>
            <a:pPr>
              <a:defRPr/>
            </a:pPr>
            <a:r>
              <a:rPr lang="es-ES_tradnl" sz="2000" dirty="0" err="1">
                <a:latin typeface="+mn-lt"/>
              </a:rPr>
              <a:t>Member</a:t>
            </a:r>
            <a:r>
              <a:rPr lang="es-ES_tradnl" sz="2000" dirty="0">
                <a:latin typeface="+mn-lt"/>
              </a:rPr>
              <a:t>,</a:t>
            </a:r>
          </a:p>
          <a:p>
            <a:pPr>
              <a:defRPr/>
            </a:pPr>
            <a:endParaRPr lang="en-US" dirty="0">
              <a:latin typeface="+mj-lt"/>
            </a:endParaRPr>
          </a:p>
        </p:txBody>
      </p:sp>
      <p:sp>
        <p:nvSpPr>
          <p:cNvPr id="32" name="TextBox 31"/>
          <p:cNvSpPr txBox="1"/>
          <p:nvPr/>
        </p:nvSpPr>
        <p:spPr>
          <a:xfrm>
            <a:off x="5189538" y="1101725"/>
            <a:ext cx="1173162" cy="739775"/>
          </a:xfrm>
          <a:prstGeom prst="rect">
            <a:avLst/>
          </a:prstGeom>
          <a:noFill/>
        </p:spPr>
        <p:txBody>
          <a:bodyPr>
            <a:spAutoFit/>
          </a:bodyPr>
          <a:lstStyle/>
          <a:p>
            <a:pPr>
              <a:defRPr/>
            </a:pPr>
            <a:r>
              <a:rPr lang="es-ES_tradnl" sz="2400" b="1" dirty="0" err="1">
                <a:latin typeface="+mn-lt"/>
              </a:rPr>
              <a:t>or</a:t>
            </a:r>
            <a:endParaRPr lang="es-ES_tradnl" sz="2400" b="1" dirty="0">
              <a:latin typeface="+mn-lt"/>
            </a:endParaRPr>
          </a:p>
          <a:p>
            <a:pPr>
              <a:defRPr/>
            </a:pPr>
            <a:endParaRPr lang="en-US" dirty="0">
              <a:latin typeface="+mn-lt"/>
            </a:endParaRPr>
          </a:p>
        </p:txBody>
      </p:sp>
      <p:sp>
        <p:nvSpPr>
          <p:cNvPr id="34832" name="TextBox 32"/>
          <p:cNvSpPr txBox="1">
            <a:spLocks noChangeArrowheads="1"/>
          </p:cNvSpPr>
          <p:nvPr/>
        </p:nvSpPr>
        <p:spPr bwMode="auto">
          <a:xfrm>
            <a:off x="7494588" y="4486275"/>
            <a:ext cx="22431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CDB4344-4EBB-4BC5-B9EC-D5E5D30AE9ED}" type="slidenum">
              <a:rPr lang="en-US" altLang="en-US" sz="1200">
                <a:solidFill>
                  <a:srgbClr val="898989"/>
                </a:solidFill>
              </a:rPr>
              <a:pPr/>
              <a:t>110</a:t>
            </a:fld>
            <a:endParaRPr lang="en-US" altLang="en-US" sz="1200">
              <a:solidFill>
                <a:srgbClr val="898989"/>
              </a:solidFill>
            </a:endParaRPr>
          </a:p>
        </p:txBody>
      </p:sp>
      <p:sp>
        <p:nvSpPr>
          <p:cNvPr id="229378"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29379" name="TextBox 1"/>
          <p:cNvSpPr txBox="1">
            <a:spLocks noChangeArrowheads="1"/>
          </p:cNvSpPr>
          <p:nvPr/>
        </p:nvSpPr>
        <p:spPr bwMode="auto">
          <a:xfrm>
            <a:off x="3794125" y="146050"/>
            <a:ext cx="728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b="1" i="1"/>
              <a:t>Anexo A</a:t>
            </a:r>
            <a:endParaRPr lang="en-US" altLang="en-US"/>
          </a:p>
        </p:txBody>
      </p:sp>
      <p:sp>
        <p:nvSpPr>
          <p:cNvPr id="229380" name="TextBox 1"/>
          <p:cNvSpPr txBox="1">
            <a:spLocks noChangeArrowheads="1"/>
          </p:cNvSpPr>
          <p:nvPr/>
        </p:nvSpPr>
        <p:spPr bwMode="auto">
          <a:xfrm>
            <a:off x="650875" y="900113"/>
            <a:ext cx="7286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MX" altLang="en-US" sz="1800" b="1" i="1"/>
              <a:t>Formulario de Declaración de Información de Socias</a:t>
            </a:r>
            <a:endParaRPr lang="en-US" altLang="en-US" sz="1800"/>
          </a:p>
          <a:p>
            <a:pPr algn="ctr"/>
            <a:endParaRPr lang="en-US" altLang="en-US" sz="1800" b="1"/>
          </a:p>
          <a:p>
            <a:endParaRPr lang="en-US" altLang="en-US" sz="1800"/>
          </a:p>
        </p:txBody>
      </p:sp>
      <p:sp>
        <p:nvSpPr>
          <p:cNvPr id="229381" name="TextBox 4"/>
          <p:cNvSpPr txBox="1">
            <a:spLocks noChangeArrowheads="1"/>
          </p:cNvSpPr>
          <p:nvPr/>
        </p:nvSpPr>
        <p:spPr bwMode="auto">
          <a:xfrm>
            <a:off x="144463" y="1693863"/>
            <a:ext cx="885666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Nombre de Socia o de ex Socias: __________________________________________</a:t>
            </a:r>
          </a:p>
          <a:p>
            <a:r>
              <a:rPr lang="en-US" altLang="en-US" sz="1800"/>
              <a:t> </a:t>
            </a:r>
          </a:p>
          <a:p>
            <a:r>
              <a:rPr lang="en-US" altLang="en-US" sz="1800"/>
              <a:t>Dirección: ____________________________________________________________</a:t>
            </a:r>
          </a:p>
          <a:p>
            <a:r>
              <a:rPr lang="en-US" altLang="en-US" sz="1800"/>
              <a:t> </a:t>
            </a:r>
          </a:p>
          <a:p>
            <a:r>
              <a:rPr lang="en-US" altLang="en-US" sz="1800"/>
              <a:t>___________________________________________________________________________</a:t>
            </a:r>
          </a:p>
          <a:p>
            <a:r>
              <a:rPr lang="en-US" altLang="en-US" sz="1800"/>
              <a:t> </a:t>
            </a:r>
          </a:p>
          <a:p>
            <a:r>
              <a:rPr lang="en-US" altLang="en-US" sz="1800"/>
              <a:t>Numero de Telefono:  _____________________   Otro Numero de Telefono: _____________</a:t>
            </a:r>
          </a:p>
          <a:p>
            <a:r>
              <a:rPr lang="en-US" altLang="en-US" sz="1800"/>
              <a:t> </a:t>
            </a:r>
          </a:p>
          <a:p>
            <a:r>
              <a:rPr lang="es-ES" altLang="en-US" sz="1800"/>
              <a:t>Correo electrónico (con el propósito de recibir avisos oficiales de la Cooperativa)</a:t>
            </a:r>
            <a:r>
              <a:rPr lang="en-US" altLang="en-US" sz="1800"/>
              <a:t>: </a:t>
            </a:r>
          </a:p>
          <a:p>
            <a:r>
              <a:rPr lang="en-US" altLang="en-US" sz="1800"/>
              <a:t> </a:t>
            </a:r>
          </a:p>
          <a:p>
            <a:r>
              <a:rPr lang="en-US" altLang="en-US" sz="1800"/>
              <a:t>___________________________________________________________________________</a:t>
            </a:r>
          </a:p>
          <a:p>
            <a:r>
              <a:rPr lang="en-US" altLang="en-US" sz="1800"/>
              <a:t> </a:t>
            </a:r>
          </a:p>
          <a:p>
            <a:r>
              <a:rPr lang="es-ES" altLang="en-US" sz="1800"/>
              <a:t>Dirección de correo electrónico adicional (si desea avisos enviados a dos emails):</a:t>
            </a:r>
            <a:r>
              <a:rPr lang="en-US" altLang="en-US" sz="1800"/>
              <a:t> </a:t>
            </a:r>
          </a:p>
          <a:p>
            <a:endParaRPr lang="en-US" altLang="en-US" sz="1800"/>
          </a:p>
          <a:p>
            <a:r>
              <a:rPr lang="en-US" altLang="en-US" sz="1800"/>
              <a:t>___________________________________________________________________________</a:t>
            </a:r>
          </a:p>
          <a:p>
            <a:r>
              <a:rPr lang="en-US" altLang="en-US" sz="1800"/>
              <a:t> </a:t>
            </a:r>
          </a:p>
          <a:p>
            <a:r>
              <a:rPr lang="es-MX" altLang="en-US" sz="1800"/>
              <a:t/>
            </a:r>
            <a:br>
              <a:rPr lang="es-MX" altLang="en-US" sz="1800"/>
            </a:br>
            <a:endParaRPr lang="en-US" altLang="en-US" sz="180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71415B6-4DF7-4EB5-9E49-F1D33993F4E4}" type="slidenum">
              <a:rPr lang="en-US" altLang="en-US" sz="1200">
                <a:solidFill>
                  <a:srgbClr val="898989"/>
                </a:solidFill>
              </a:rPr>
              <a:pPr/>
              <a:t>111</a:t>
            </a:fld>
            <a:endParaRPr lang="en-US" altLang="en-US" sz="1200">
              <a:solidFill>
                <a:srgbClr val="898989"/>
              </a:solidFill>
            </a:endParaRPr>
          </a:p>
        </p:txBody>
      </p:sp>
      <p:sp>
        <p:nvSpPr>
          <p:cNvPr id="231426"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20B2606A-CA83-466E-8BA4-4FD585D8A821}" type="slidenum">
              <a:rPr lang="en-US" altLang="en-US" sz="1200">
                <a:solidFill>
                  <a:srgbClr val="898989"/>
                </a:solidFill>
              </a:rPr>
              <a:pPr algn="r" eaLnBrk="1" hangingPunct="1"/>
              <a:t>111</a:t>
            </a:fld>
            <a:endParaRPr lang="en-US" altLang="en-US" sz="1200">
              <a:solidFill>
                <a:srgbClr val="898989"/>
              </a:solidFill>
            </a:endParaRPr>
          </a:p>
        </p:txBody>
      </p:sp>
      <p:sp>
        <p:nvSpPr>
          <p:cNvPr id="231427"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31428" name="TextBox 1"/>
          <p:cNvSpPr txBox="1">
            <a:spLocks noChangeArrowheads="1"/>
          </p:cNvSpPr>
          <p:nvPr/>
        </p:nvSpPr>
        <p:spPr bwMode="auto">
          <a:xfrm>
            <a:off x="3794125" y="146050"/>
            <a:ext cx="728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b="1" i="1"/>
              <a:t>Exhibit A</a:t>
            </a:r>
            <a:endParaRPr lang="en-US" altLang="en-US"/>
          </a:p>
        </p:txBody>
      </p:sp>
      <p:sp>
        <p:nvSpPr>
          <p:cNvPr id="231429" name="TextBox 1"/>
          <p:cNvSpPr txBox="1">
            <a:spLocks noChangeArrowheads="1"/>
          </p:cNvSpPr>
          <p:nvPr/>
        </p:nvSpPr>
        <p:spPr bwMode="auto">
          <a:xfrm>
            <a:off x="650875" y="900113"/>
            <a:ext cx="7286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Member Information Statement Form</a:t>
            </a:r>
            <a:endParaRPr lang="en-US" altLang="en-US" sz="1800"/>
          </a:p>
          <a:p>
            <a:pPr algn="ctr"/>
            <a:endParaRPr lang="en-US" altLang="en-US" sz="1800" b="1"/>
          </a:p>
          <a:p>
            <a:endParaRPr lang="en-US" altLang="en-US" sz="1800"/>
          </a:p>
        </p:txBody>
      </p:sp>
      <p:sp>
        <p:nvSpPr>
          <p:cNvPr id="231430" name="TextBox 4"/>
          <p:cNvSpPr txBox="1">
            <a:spLocks noChangeArrowheads="1"/>
          </p:cNvSpPr>
          <p:nvPr/>
        </p:nvSpPr>
        <p:spPr bwMode="auto">
          <a:xfrm>
            <a:off x="144463" y="1693863"/>
            <a:ext cx="885666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[ex] Partner’s Name: __________________________________________________________</a:t>
            </a:r>
          </a:p>
          <a:p>
            <a:r>
              <a:rPr lang="en-US" altLang="en-US" sz="1800"/>
              <a:t> </a:t>
            </a:r>
          </a:p>
          <a:p>
            <a:r>
              <a:rPr lang="en-US" altLang="en-US" sz="1800"/>
              <a:t>Address: ____________________________________________________________</a:t>
            </a:r>
          </a:p>
          <a:p>
            <a:r>
              <a:rPr lang="en-US" altLang="en-US" sz="1800"/>
              <a:t> </a:t>
            </a:r>
          </a:p>
          <a:p>
            <a:r>
              <a:rPr lang="en-US" altLang="en-US" sz="1800"/>
              <a:t>___________________________________________________________________________</a:t>
            </a:r>
          </a:p>
          <a:p>
            <a:r>
              <a:rPr lang="en-US" altLang="en-US" sz="1800"/>
              <a:t> </a:t>
            </a:r>
          </a:p>
          <a:p>
            <a:r>
              <a:rPr lang="en-US" altLang="en-US" sz="1800"/>
              <a:t>Telephone Number:  _____________________   Other Telephone Number: _____________</a:t>
            </a:r>
          </a:p>
          <a:p>
            <a:r>
              <a:rPr lang="en-US" altLang="en-US" sz="1800"/>
              <a:t> </a:t>
            </a:r>
          </a:p>
          <a:p>
            <a:r>
              <a:rPr lang="es-ES" altLang="en-US" sz="1800"/>
              <a:t>E-mail (to receive official notice from the Cooperative)</a:t>
            </a:r>
            <a:r>
              <a:rPr lang="en-US" altLang="en-US" sz="1800"/>
              <a:t>: </a:t>
            </a:r>
          </a:p>
          <a:p>
            <a:r>
              <a:rPr lang="en-US" altLang="en-US" sz="1800"/>
              <a:t> </a:t>
            </a:r>
          </a:p>
          <a:p>
            <a:r>
              <a:rPr lang="en-US" altLang="en-US" sz="1800"/>
              <a:t>___________________________________________________________________________</a:t>
            </a:r>
          </a:p>
          <a:p>
            <a:r>
              <a:rPr lang="en-US" altLang="en-US" sz="1800"/>
              <a:t> </a:t>
            </a:r>
          </a:p>
          <a:p>
            <a:r>
              <a:rPr lang="es-ES" altLang="en-US" sz="1800"/>
              <a:t>Additional e-mail (if you wish to receive notice at two email addresses):</a:t>
            </a:r>
            <a:r>
              <a:rPr lang="en-US" altLang="en-US" sz="1800"/>
              <a:t> </a:t>
            </a:r>
          </a:p>
          <a:p>
            <a:endParaRPr lang="en-US" altLang="en-US" sz="1800"/>
          </a:p>
          <a:p>
            <a:r>
              <a:rPr lang="en-US" altLang="en-US" sz="1800"/>
              <a:t>___________________________________________________________________________</a:t>
            </a:r>
          </a:p>
          <a:p>
            <a:r>
              <a:rPr lang="en-US" altLang="en-US" sz="1800"/>
              <a:t> </a:t>
            </a:r>
          </a:p>
          <a:p>
            <a:r>
              <a:rPr lang="es-MX" altLang="en-US" sz="1800"/>
              <a:t/>
            </a:r>
            <a:br>
              <a:rPr lang="es-MX" altLang="en-US" sz="1800"/>
            </a:br>
            <a:endParaRPr lang="en-US" altLang="en-US" sz="180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0FA337D-58B4-49B3-9C7D-605FC087F367}" type="slidenum">
              <a:rPr lang="en-US" altLang="en-US" sz="1200">
                <a:solidFill>
                  <a:srgbClr val="898989"/>
                </a:solidFill>
              </a:rPr>
              <a:pPr/>
              <a:t>112</a:t>
            </a:fld>
            <a:endParaRPr lang="en-US" altLang="en-US" sz="1200">
              <a:solidFill>
                <a:srgbClr val="898989"/>
              </a:solidFill>
            </a:endParaRPr>
          </a:p>
        </p:txBody>
      </p:sp>
      <p:sp>
        <p:nvSpPr>
          <p:cNvPr id="232450"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32451" name="TextBox 4"/>
          <p:cNvSpPr txBox="1">
            <a:spLocks noChangeArrowheads="1"/>
          </p:cNvSpPr>
          <p:nvPr/>
        </p:nvSpPr>
        <p:spPr bwMode="auto">
          <a:xfrm>
            <a:off x="104775" y="152400"/>
            <a:ext cx="885666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Nombre e información de contacto de emergencia (necesario sólo para Socias actuales):</a:t>
            </a:r>
            <a:r>
              <a:rPr lang="en-US" altLang="en-US" sz="1800"/>
              <a:t/>
            </a:r>
            <a:br>
              <a:rPr lang="en-US" altLang="en-US" sz="1800"/>
            </a:br>
            <a:endParaRPr lang="en-US" altLang="en-US" sz="1800"/>
          </a:p>
          <a:p>
            <a:r>
              <a:rPr lang="en-US" altLang="en-US" sz="1800"/>
              <a:t>___________________________________________________________________________</a:t>
            </a:r>
          </a:p>
          <a:p>
            <a:r>
              <a:rPr lang="en-US" altLang="en-US" sz="1800"/>
              <a:t> </a:t>
            </a:r>
          </a:p>
          <a:p>
            <a:r>
              <a:rPr lang="en-US" altLang="en-US" sz="1800"/>
              <a:t>B</a:t>
            </a:r>
            <a:r>
              <a:rPr lang="es-MX" altLang="en-US" sz="1800"/>
              <a:t>eneficiario designado - n</a:t>
            </a:r>
            <a:r>
              <a:rPr lang="es-ES" altLang="en-US" sz="1800"/>
              <a:t>ombre e información</a:t>
            </a:r>
            <a:r>
              <a:rPr lang="en-US" altLang="en-US" sz="1800"/>
              <a:t>: ___________________________________</a:t>
            </a:r>
          </a:p>
          <a:p>
            <a:r>
              <a:rPr lang="en-US" altLang="en-US" sz="1800"/>
              <a:t> </a:t>
            </a:r>
          </a:p>
          <a:p>
            <a:r>
              <a:rPr lang="en-US" altLang="en-US" sz="1800"/>
              <a:t>___________________________________________________________________________</a:t>
            </a:r>
          </a:p>
          <a:p>
            <a:r>
              <a:rPr lang="en-US" altLang="en-US" sz="1800"/>
              <a:t> </a:t>
            </a:r>
          </a:p>
          <a:p>
            <a:r>
              <a:rPr lang="en-US" altLang="en-US" sz="1800"/>
              <a:t>B</a:t>
            </a:r>
            <a:r>
              <a:rPr lang="es-MX" altLang="en-US" sz="1800"/>
              <a:t>eneficiario designado alternativo - n</a:t>
            </a:r>
            <a:r>
              <a:rPr lang="es-ES" altLang="en-US" sz="1800"/>
              <a:t>ombre e información</a:t>
            </a:r>
            <a:r>
              <a:rPr lang="en-US" altLang="en-US" sz="1800"/>
              <a:t>: _____________________</a:t>
            </a:r>
          </a:p>
          <a:p>
            <a:r>
              <a:rPr lang="en-US" altLang="en-US" sz="1800"/>
              <a:t> </a:t>
            </a:r>
          </a:p>
          <a:p>
            <a:r>
              <a:rPr lang="en-US" altLang="en-US" sz="1800"/>
              <a:t>___________________________________________________________________________</a:t>
            </a:r>
          </a:p>
          <a:p>
            <a:r>
              <a:rPr lang="en-US" altLang="en-US" sz="1800"/>
              <a:t> </a:t>
            </a:r>
          </a:p>
          <a:p>
            <a:r>
              <a:rPr lang="en-US" altLang="en-US" sz="1800"/>
              <a:t> </a:t>
            </a:r>
          </a:p>
          <a:p>
            <a:r>
              <a:rPr lang="es-MX" altLang="en-US" sz="1800"/>
              <a:t/>
            </a:r>
            <a:br>
              <a:rPr lang="es-MX" altLang="en-US" sz="1800"/>
            </a:br>
            <a:endParaRPr lang="en-US" altLang="en-US" sz="1800"/>
          </a:p>
        </p:txBody>
      </p:sp>
      <p:sp>
        <p:nvSpPr>
          <p:cNvPr id="232452" name="TextBox 4"/>
          <p:cNvSpPr txBox="1">
            <a:spLocks noChangeArrowheads="1"/>
          </p:cNvSpPr>
          <p:nvPr/>
        </p:nvSpPr>
        <p:spPr bwMode="auto">
          <a:xfrm>
            <a:off x="196850" y="3657600"/>
            <a:ext cx="88566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800"/>
              <a:t>Al firmar a continuación, la Socia o ex-Socia nombrada arriba reconoce que es su responsabilidad proporcionar una Declaración de Información de Socias actualizada y designación de beneficiarios a la Cooperativa en caso de que hallan cambios en la información de arriba. La Socia o ex-Socia también acepta que cualquier fondo pagado a las Socias o ex-Socias (por la terminación de su membresia o disolución/venta de la empresa) deberá, si la Socia o ex-Socia ha fallecido, ser pagado por la Cooperativa directamente a la persona nombrada como Beneficiario Designado anteriormente, o al Beneficiario Designado Alternativo, en el caso de que el Beneficiario Designado ha fallecido.</a:t>
            </a:r>
            <a:endParaRPr lang="en-US" altLang="en-US" sz="1800"/>
          </a:p>
          <a:p>
            <a:r>
              <a:rPr lang="es-MX" altLang="en-US" sz="1800"/>
              <a:t> </a:t>
            </a:r>
            <a:endParaRPr lang="en-US" altLang="en-US" sz="1800"/>
          </a:p>
          <a:p>
            <a:r>
              <a:rPr lang="en-US" altLang="en-US" sz="1800"/>
              <a:t>Firma de Socia: ________________________________  Fecha: ___________________</a:t>
            </a:r>
          </a:p>
          <a:p>
            <a:r>
              <a:rPr lang="en-US" altLang="en-US" sz="1800"/>
              <a:t> </a:t>
            </a:r>
          </a:p>
          <a:p>
            <a:r>
              <a:rPr lang="en-US" altLang="en-US" sz="1800" b="1"/>
              <a:t> </a:t>
            </a:r>
            <a:endParaRPr lang="en-US" altLang="en-US" sz="1800"/>
          </a:p>
          <a:p>
            <a:r>
              <a:rPr lang="en-US" altLang="en-US" sz="1800"/>
              <a:t> </a:t>
            </a:r>
          </a:p>
          <a:p>
            <a:r>
              <a:rPr lang="en-US" altLang="en-US" sz="1800"/>
              <a:t> </a:t>
            </a:r>
          </a:p>
          <a:p>
            <a:r>
              <a:rPr lang="es-MX" altLang="en-US" sz="1800"/>
              <a:t/>
            </a:r>
            <a:br>
              <a:rPr lang="es-MX" altLang="en-US" sz="1800"/>
            </a:br>
            <a:endParaRPr lang="en-US" altLang="en-US" sz="180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AF4D6D6-BCB6-4007-940E-04258CB7084A}" type="slidenum">
              <a:rPr lang="en-US" altLang="en-US" sz="1200">
                <a:solidFill>
                  <a:srgbClr val="898989"/>
                </a:solidFill>
              </a:rPr>
              <a:pPr/>
              <a:t>113</a:t>
            </a:fld>
            <a:endParaRPr lang="en-US" altLang="en-US" sz="1200">
              <a:solidFill>
                <a:srgbClr val="898989"/>
              </a:solidFill>
            </a:endParaRPr>
          </a:p>
        </p:txBody>
      </p:sp>
      <p:sp>
        <p:nvSpPr>
          <p:cNvPr id="234498"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76459288-DBE4-4069-829F-6881FE0E36CC}" type="slidenum">
              <a:rPr lang="en-US" altLang="en-US" sz="1200">
                <a:solidFill>
                  <a:srgbClr val="898989"/>
                </a:solidFill>
              </a:rPr>
              <a:pPr algn="r" eaLnBrk="1" hangingPunct="1"/>
              <a:t>113</a:t>
            </a:fld>
            <a:endParaRPr lang="en-US" altLang="en-US" sz="1200">
              <a:solidFill>
                <a:srgbClr val="898989"/>
              </a:solidFill>
            </a:endParaRPr>
          </a:p>
        </p:txBody>
      </p:sp>
      <p:sp>
        <p:nvSpPr>
          <p:cNvPr id="234499"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34500" name="TextBox 4"/>
          <p:cNvSpPr txBox="1">
            <a:spLocks noChangeArrowheads="1"/>
          </p:cNvSpPr>
          <p:nvPr/>
        </p:nvSpPr>
        <p:spPr bwMode="auto">
          <a:xfrm>
            <a:off x="104775" y="152400"/>
            <a:ext cx="885666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Emergency contact information (for current Partners only):</a:t>
            </a:r>
            <a:r>
              <a:rPr lang="en-US" altLang="en-US" sz="1800"/>
              <a:t/>
            </a:r>
            <a:br>
              <a:rPr lang="en-US" altLang="en-US" sz="1800"/>
            </a:br>
            <a:endParaRPr lang="en-US" altLang="en-US" sz="1800"/>
          </a:p>
          <a:p>
            <a:r>
              <a:rPr lang="en-US" altLang="en-US" sz="1800"/>
              <a:t>___________________________________________________________________________</a:t>
            </a:r>
          </a:p>
          <a:p>
            <a:r>
              <a:rPr lang="en-US" altLang="en-US" sz="1800"/>
              <a:t> </a:t>
            </a:r>
          </a:p>
          <a:p>
            <a:r>
              <a:rPr lang="en-US" altLang="en-US" sz="1800"/>
              <a:t>Designated beneficiary – name and information: ___________________________________</a:t>
            </a:r>
          </a:p>
          <a:p>
            <a:r>
              <a:rPr lang="en-US" altLang="en-US" sz="1800"/>
              <a:t> </a:t>
            </a:r>
          </a:p>
          <a:p>
            <a:r>
              <a:rPr lang="en-US" altLang="en-US" sz="1800"/>
              <a:t>___________________________________________________________________________</a:t>
            </a:r>
          </a:p>
          <a:p>
            <a:r>
              <a:rPr lang="en-US" altLang="en-US" sz="1800"/>
              <a:t> </a:t>
            </a:r>
          </a:p>
          <a:p>
            <a:r>
              <a:rPr lang="en-US" altLang="en-US" sz="1800"/>
              <a:t>Alternative designated beneficiary – name and informatio</a:t>
            </a:r>
            <a:r>
              <a:rPr lang="es-ES" altLang="en-US" sz="1800"/>
              <a:t>n</a:t>
            </a:r>
            <a:r>
              <a:rPr lang="en-US" altLang="en-US" sz="1800"/>
              <a:t>: _____________________</a:t>
            </a:r>
          </a:p>
          <a:p>
            <a:r>
              <a:rPr lang="en-US" altLang="en-US" sz="1800"/>
              <a:t> </a:t>
            </a:r>
          </a:p>
          <a:p>
            <a:r>
              <a:rPr lang="en-US" altLang="en-US" sz="1800"/>
              <a:t>___________________________________________________________________________</a:t>
            </a:r>
          </a:p>
          <a:p>
            <a:r>
              <a:rPr lang="en-US" altLang="en-US" sz="1800"/>
              <a:t> </a:t>
            </a:r>
          </a:p>
          <a:p>
            <a:r>
              <a:rPr lang="en-US" altLang="en-US" sz="1800"/>
              <a:t> </a:t>
            </a:r>
          </a:p>
          <a:p>
            <a:r>
              <a:rPr lang="es-MX" altLang="en-US" sz="1800"/>
              <a:t/>
            </a:r>
            <a:br>
              <a:rPr lang="es-MX" altLang="en-US" sz="1800"/>
            </a:br>
            <a:endParaRPr lang="en-US" altLang="en-US" sz="1800"/>
          </a:p>
        </p:txBody>
      </p:sp>
      <p:sp>
        <p:nvSpPr>
          <p:cNvPr id="234501" name="TextBox 4"/>
          <p:cNvSpPr txBox="1">
            <a:spLocks noChangeArrowheads="1"/>
          </p:cNvSpPr>
          <p:nvPr/>
        </p:nvSpPr>
        <p:spPr bwMode="auto">
          <a:xfrm>
            <a:off x="196850" y="3657600"/>
            <a:ext cx="88566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By signing below, the Partner or ex-Partner named above acknowledges that it is her responsibility to provide an up-to-date Member Information Statement Form and Designated Beneficiary to the Cooperative when there are changes to the information above. The Partner or ex-Partner also agrees that whatever funds are payable to the Partners or ex-Partners (for the termination of their membership or dissolution/sale of the company) shall, if the Partner or ex-Partner has passed away, be paid by the Cooperative directly to the person named above as a Designated Beneficiary, or to the Alternative Designated Beneficiary, in the case that the Designated Beneficiary has passed away or cannot be reached. </a:t>
            </a:r>
          </a:p>
          <a:p>
            <a:r>
              <a:rPr lang="es-MX" altLang="en-US" sz="1800"/>
              <a:t> </a:t>
            </a:r>
            <a:endParaRPr lang="en-US" altLang="en-US" sz="1800"/>
          </a:p>
          <a:p>
            <a:r>
              <a:rPr lang="en-US" altLang="en-US" sz="1800"/>
              <a:t>Partner’s signature: ________________________________  Date: ___________________</a:t>
            </a:r>
          </a:p>
          <a:p>
            <a:r>
              <a:rPr lang="en-US" altLang="en-US" sz="1800"/>
              <a:t> </a:t>
            </a:r>
          </a:p>
          <a:p>
            <a:r>
              <a:rPr lang="en-US" altLang="en-US" sz="1800" b="1"/>
              <a:t> </a:t>
            </a:r>
            <a:endParaRPr lang="en-US" altLang="en-US" sz="1800"/>
          </a:p>
          <a:p>
            <a:r>
              <a:rPr lang="en-US" altLang="en-US" sz="1800"/>
              <a:t> </a:t>
            </a:r>
          </a:p>
          <a:p>
            <a:r>
              <a:rPr lang="en-US" altLang="en-US" sz="1800"/>
              <a:t> </a:t>
            </a:r>
          </a:p>
          <a:p>
            <a:r>
              <a:rPr lang="es-MX" altLang="en-US" sz="1800"/>
              <a:t/>
            </a:r>
            <a:br>
              <a:rPr lang="es-MX" altLang="en-US" sz="1800"/>
            </a:br>
            <a:endParaRPr lang="en-US" altLang="en-US"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055 lea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9638" y="53975"/>
            <a:ext cx="5802312" cy="728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ChangeArrowheads="1"/>
          </p:cNvSpPr>
          <p:nvPr/>
        </p:nvSpPr>
        <p:spPr bwMode="auto">
          <a:xfrm>
            <a:off x="4186238" y="365125"/>
            <a:ext cx="38242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600" b="1"/>
              <a:t>Acuerdo Versión 2</a:t>
            </a:r>
          </a:p>
          <a:p>
            <a:pPr algn="ctr" eaLnBrk="1" hangingPunct="1"/>
            <a:r>
              <a:rPr lang="en-US" altLang="en-US" b="1"/>
              <a:t>3-1-2016</a:t>
            </a:r>
          </a:p>
        </p:txBody>
      </p:sp>
      <p:pic>
        <p:nvPicPr>
          <p:cNvPr id="36867" name="Picture 1" descr="055 lea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189038"/>
            <a:ext cx="40005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13275" y="1393825"/>
            <a:ext cx="3722688" cy="1200150"/>
          </a:xfrm>
          <a:prstGeom prst="rect">
            <a:avLst/>
          </a:prstGeom>
          <a:noFill/>
        </p:spPr>
        <p:txBody>
          <a:bodyPr>
            <a:spAutoFit/>
          </a:bodyPr>
          <a:lstStyle/>
          <a:p>
            <a:pPr>
              <a:defRPr/>
            </a:pP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a:t>
            </a:r>
            <a:endParaRPr lang="en-US" dirty="0">
              <a:latin typeface="+mj-lt"/>
            </a:endParaRPr>
          </a:p>
        </p:txBody>
      </p:sp>
      <p:sp>
        <p:nvSpPr>
          <p:cNvPr id="36869" name="Slide Number Placeholder 2"/>
          <p:cNvSpPr>
            <a:spLocks noGrp="1"/>
          </p:cNvSpPr>
          <p:nvPr>
            <p:ph type="sldNum" sz="quarter" idx="12"/>
          </p:nvPr>
        </p:nvSpPr>
        <p:spPr bwMode="auto">
          <a:xfrm>
            <a:off x="6550025" y="6397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184C6D8-86CF-4455-9BB3-43FD27CA1CFD}" type="slidenum">
              <a:rPr lang="en-US" altLang="en-US" sz="1200">
                <a:solidFill>
                  <a:srgbClr val="898989"/>
                </a:solidFill>
              </a:rPr>
              <a:pPr/>
              <a:t>12</a:t>
            </a:fld>
            <a:endParaRPr lang="en-US" altLang="en-US" sz="1200">
              <a:solidFill>
                <a:srgbClr val="898989"/>
              </a:solidFill>
            </a:endParaRPr>
          </a:p>
        </p:txBody>
      </p:sp>
      <p:sp>
        <p:nvSpPr>
          <p:cNvPr id="4" name="Freeform 3"/>
          <p:cNvSpPr/>
          <p:nvPr/>
        </p:nvSpPr>
        <p:spPr>
          <a:xfrm>
            <a:off x="4692650" y="1512888"/>
            <a:ext cx="3317875" cy="1176337"/>
          </a:xfrm>
          <a:custGeom>
            <a:avLst/>
            <a:gdLst>
              <a:gd name="connsiteX0" fmla="*/ 334551 w 3317680"/>
              <a:gd name="connsiteY0" fmla="*/ 88183 h 1176754"/>
              <a:gd name="connsiteX1" fmla="*/ 301894 w 3317680"/>
              <a:gd name="connsiteY1" fmla="*/ 33754 h 1176754"/>
              <a:gd name="connsiteX2" fmla="*/ 95065 w 3317680"/>
              <a:gd name="connsiteY2" fmla="*/ 22869 h 1176754"/>
              <a:gd name="connsiteX3" fmla="*/ 62408 w 3317680"/>
              <a:gd name="connsiteY3" fmla="*/ 55526 h 1176754"/>
              <a:gd name="connsiteX4" fmla="*/ 236580 w 3317680"/>
              <a:gd name="connsiteY4" fmla="*/ 66411 h 1176754"/>
              <a:gd name="connsiteX5" fmla="*/ 508723 w 3317680"/>
              <a:gd name="connsiteY5" fmla="*/ 77297 h 1176754"/>
              <a:gd name="connsiteX6" fmla="*/ 1368694 w 3317680"/>
              <a:gd name="connsiteY6" fmla="*/ 22869 h 1176754"/>
              <a:gd name="connsiteX7" fmla="*/ 2511694 w 3317680"/>
              <a:gd name="connsiteY7" fmla="*/ 44640 h 1176754"/>
              <a:gd name="connsiteX8" fmla="*/ 3001551 w 3317680"/>
              <a:gd name="connsiteY8" fmla="*/ 77297 h 1176754"/>
              <a:gd name="connsiteX9" fmla="*/ 2772951 w 3317680"/>
              <a:gd name="connsiteY9" fmla="*/ 109954 h 1176754"/>
              <a:gd name="connsiteX10" fmla="*/ 650237 w 3317680"/>
              <a:gd name="connsiteY10" fmla="*/ 99069 h 1176754"/>
              <a:gd name="connsiteX11" fmla="*/ 595808 w 3317680"/>
              <a:gd name="connsiteY11" fmla="*/ 131726 h 1176754"/>
              <a:gd name="connsiteX12" fmla="*/ 421637 w 3317680"/>
              <a:gd name="connsiteY12" fmla="*/ 164383 h 1176754"/>
              <a:gd name="connsiteX13" fmla="*/ 367208 w 3317680"/>
              <a:gd name="connsiteY13" fmla="*/ 251469 h 1176754"/>
              <a:gd name="connsiteX14" fmla="*/ 334551 w 3317680"/>
              <a:gd name="connsiteY14" fmla="*/ 284126 h 1176754"/>
              <a:gd name="connsiteX15" fmla="*/ 388980 w 3317680"/>
              <a:gd name="connsiteY15" fmla="*/ 305897 h 1176754"/>
              <a:gd name="connsiteX16" fmla="*/ 508723 w 3317680"/>
              <a:gd name="connsiteY16" fmla="*/ 284126 h 1176754"/>
              <a:gd name="connsiteX17" fmla="*/ 813523 w 3317680"/>
              <a:gd name="connsiteY17" fmla="*/ 240583 h 1176754"/>
              <a:gd name="connsiteX18" fmla="*/ 1836780 w 3317680"/>
              <a:gd name="connsiteY18" fmla="*/ 142611 h 1176754"/>
              <a:gd name="connsiteX19" fmla="*/ 3175723 w 3317680"/>
              <a:gd name="connsiteY19" fmla="*/ 164383 h 1176754"/>
              <a:gd name="connsiteX20" fmla="*/ 3317237 w 3317680"/>
              <a:gd name="connsiteY20" fmla="*/ 197040 h 1176754"/>
              <a:gd name="connsiteX21" fmla="*/ 3164837 w 3317680"/>
              <a:gd name="connsiteY21" fmla="*/ 229697 h 1176754"/>
              <a:gd name="connsiteX22" fmla="*/ 2141580 w 3317680"/>
              <a:gd name="connsiteY22" fmla="*/ 360326 h 1176754"/>
              <a:gd name="connsiteX23" fmla="*/ 1466665 w 3317680"/>
              <a:gd name="connsiteY23" fmla="*/ 480069 h 1176754"/>
              <a:gd name="connsiteX24" fmla="*/ 1248951 w 3317680"/>
              <a:gd name="connsiteY24" fmla="*/ 567154 h 1176754"/>
              <a:gd name="connsiteX25" fmla="*/ 824408 w 3317680"/>
              <a:gd name="connsiteY25" fmla="*/ 643354 h 1176754"/>
              <a:gd name="connsiteX26" fmla="*/ 182151 w 3317680"/>
              <a:gd name="connsiteY26" fmla="*/ 730440 h 1176754"/>
              <a:gd name="connsiteX27" fmla="*/ 40637 w 3317680"/>
              <a:gd name="connsiteY27" fmla="*/ 763097 h 1176754"/>
              <a:gd name="connsiteX28" fmla="*/ 225694 w 3317680"/>
              <a:gd name="connsiteY28" fmla="*/ 741326 h 1176754"/>
              <a:gd name="connsiteX29" fmla="*/ 530494 w 3317680"/>
              <a:gd name="connsiteY29" fmla="*/ 697783 h 1176754"/>
              <a:gd name="connsiteX30" fmla="*/ 693780 w 3317680"/>
              <a:gd name="connsiteY30" fmla="*/ 654240 h 1176754"/>
              <a:gd name="connsiteX31" fmla="*/ 1510208 w 3317680"/>
              <a:gd name="connsiteY31" fmla="*/ 610697 h 1176754"/>
              <a:gd name="connsiteX32" fmla="*/ 2696751 w 3317680"/>
              <a:gd name="connsiteY32" fmla="*/ 523611 h 1176754"/>
              <a:gd name="connsiteX33" fmla="*/ 2293980 w 3317680"/>
              <a:gd name="connsiteY33" fmla="*/ 665126 h 1176754"/>
              <a:gd name="connsiteX34" fmla="*/ 1880323 w 3317680"/>
              <a:gd name="connsiteY34" fmla="*/ 795754 h 1176754"/>
              <a:gd name="connsiteX35" fmla="*/ 1597294 w 3317680"/>
              <a:gd name="connsiteY35" fmla="*/ 839297 h 1176754"/>
              <a:gd name="connsiteX36" fmla="*/ 911494 w 3317680"/>
              <a:gd name="connsiteY36" fmla="*/ 1067897 h 1176754"/>
              <a:gd name="connsiteX37" fmla="*/ 704665 w 3317680"/>
              <a:gd name="connsiteY37" fmla="*/ 1111440 h 1176754"/>
              <a:gd name="connsiteX38" fmla="*/ 672008 w 3317680"/>
              <a:gd name="connsiteY38" fmla="*/ 1133211 h 1176754"/>
              <a:gd name="connsiteX39" fmla="*/ 780865 w 3317680"/>
              <a:gd name="connsiteY39" fmla="*/ 1111440 h 1176754"/>
              <a:gd name="connsiteX40" fmla="*/ 1423123 w 3317680"/>
              <a:gd name="connsiteY40" fmla="*/ 1024354 h 1176754"/>
              <a:gd name="connsiteX41" fmla="*/ 2968894 w 3317680"/>
              <a:gd name="connsiteY41" fmla="*/ 893726 h 1176754"/>
              <a:gd name="connsiteX42" fmla="*/ 1771465 w 3317680"/>
              <a:gd name="connsiteY42" fmla="*/ 969926 h 1176754"/>
              <a:gd name="connsiteX43" fmla="*/ 1379580 w 3317680"/>
              <a:gd name="connsiteY43" fmla="*/ 1002583 h 1176754"/>
              <a:gd name="connsiteX44" fmla="*/ 944151 w 3317680"/>
              <a:gd name="connsiteY44" fmla="*/ 1078783 h 1176754"/>
              <a:gd name="connsiteX45" fmla="*/ 791751 w 3317680"/>
              <a:gd name="connsiteY45" fmla="*/ 1111440 h 1176754"/>
              <a:gd name="connsiteX46" fmla="*/ 715551 w 3317680"/>
              <a:gd name="connsiteY46" fmla="*/ 1144097 h 1176754"/>
              <a:gd name="connsiteX47" fmla="*/ 563151 w 3317680"/>
              <a:gd name="connsiteY47" fmla="*/ 1176754 h 1176754"/>
              <a:gd name="connsiteX48" fmla="*/ 606694 w 3317680"/>
              <a:gd name="connsiteY48" fmla="*/ 1154983 h 1176754"/>
              <a:gd name="connsiteX49" fmla="*/ 530494 w 3317680"/>
              <a:gd name="connsiteY49" fmla="*/ 1122326 h 1176754"/>
              <a:gd name="connsiteX50" fmla="*/ 486951 w 3317680"/>
              <a:gd name="connsiteY50" fmla="*/ 1100554 h 1176754"/>
              <a:gd name="connsiteX51" fmla="*/ 508723 w 3317680"/>
              <a:gd name="connsiteY51" fmla="*/ 414754 h 1176754"/>
              <a:gd name="connsiteX52" fmla="*/ 563151 w 3317680"/>
              <a:gd name="connsiteY52" fmla="*/ 382097 h 1176754"/>
              <a:gd name="connsiteX53" fmla="*/ 715551 w 3317680"/>
              <a:gd name="connsiteY53" fmla="*/ 861069 h 1176754"/>
              <a:gd name="connsiteX54" fmla="*/ 780865 w 3317680"/>
              <a:gd name="connsiteY54" fmla="*/ 937269 h 1176754"/>
              <a:gd name="connsiteX55" fmla="*/ 900608 w 3317680"/>
              <a:gd name="connsiteY55" fmla="*/ 991697 h 1176754"/>
              <a:gd name="connsiteX56" fmla="*/ 1031237 w 3317680"/>
              <a:gd name="connsiteY56" fmla="*/ 904611 h 1176754"/>
              <a:gd name="connsiteX57" fmla="*/ 1248951 w 3317680"/>
              <a:gd name="connsiteY57" fmla="*/ 371211 h 1176754"/>
              <a:gd name="connsiteX58" fmla="*/ 1325151 w 3317680"/>
              <a:gd name="connsiteY58" fmla="*/ 403869 h 1176754"/>
              <a:gd name="connsiteX59" fmla="*/ 1368694 w 3317680"/>
              <a:gd name="connsiteY59" fmla="*/ 480069 h 1176754"/>
              <a:gd name="connsiteX60" fmla="*/ 1466665 w 3317680"/>
              <a:gd name="connsiteY60" fmla="*/ 686897 h 1176754"/>
              <a:gd name="connsiteX61" fmla="*/ 1706151 w 3317680"/>
              <a:gd name="connsiteY61" fmla="*/ 959040 h 1176754"/>
              <a:gd name="connsiteX62" fmla="*/ 1771465 w 3317680"/>
              <a:gd name="connsiteY62" fmla="*/ 1002583 h 1176754"/>
              <a:gd name="connsiteX63" fmla="*/ 2032723 w 3317680"/>
              <a:gd name="connsiteY63" fmla="*/ 523611 h 1176754"/>
              <a:gd name="connsiteX64" fmla="*/ 2108923 w 3317680"/>
              <a:gd name="connsiteY64" fmla="*/ 251469 h 1176754"/>
              <a:gd name="connsiteX65" fmla="*/ 2359294 w 3317680"/>
              <a:gd name="connsiteY65" fmla="*/ 425640 h 1176754"/>
              <a:gd name="connsiteX66" fmla="*/ 2566123 w 3317680"/>
              <a:gd name="connsiteY66" fmla="*/ 719554 h 1176754"/>
              <a:gd name="connsiteX67" fmla="*/ 2653208 w 3317680"/>
              <a:gd name="connsiteY67" fmla="*/ 447411 h 1176754"/>
              <a:gd name="connsiteX68" fmla="*/ 2751180 w 3317680"/>
              <a:gd name="connsiteY68" fmla="*/ 207926 h 1176754"/>
              <a:gd name="connsiteX69" fmla="*/ 2783837 w 3317680"/>
              <a:gd name="connsiteY69" fmla="*/ 392983 h 1176754"/>
              <a:gd name="connsiteX70" fmla="*/ 2892694 w 3317680"/>
              <a:gd name="connsiteY70" fmla="*/ 632469 h 1176754"/>
              <a:gd name="connsiteX71" fmla="*/ 2914465 w 3317680"/>
              <a:gd name="connsiteY71" fmla="*/ 665126 h 1176754"/>
              <a:gd name="connsiteX72" fmla="*/ 2947123 w 3317680"/>
              <a:gd name="connsiteY72" fmla="*/ 719554 h 1176754"/>
              <a:gd name="connsiteX73" fmla="*/ 3034208 w 3317680"/>
              <a:gd name="connsiteY73" fmla="*/ 458297 h 1176754"/>
              <a:gd name="connsiteX74" fmla="*/ 3077751 w 3317680"/>
              <a:gd name="connsiteY74" fmla="*/ 273240 h 1176754"/>
              <a:gd name="connsiteX75" fmla="*/ 3110408 w 3317680"/>
              <a:gd name="connsiteY75" fmla="*/ 349440 h 1176754"/>
              <a:gd name="connsiteX76" fmla="*/ 3143065 w 3317680"/>
              <a:gd name="connsiteY76" fmla="*/ 534497 h 1176754"/>
              <a:gd name="connsiteX77" fmla="*/ 3208380 w 3317680"/>
              <a:gd name="connsiteY77" fmla="*/ 708669 h 1176754"/>
              <a:gd name="connsiteX78" fmla="*/ 3241037 w 3317680"/>
              <a:gd name="connsiteY78" fmla="*/ 752211 h 1176754"/>
              <a:gd name="connsiteX79" fmla="*/ 3197494 w 3317680"/>
              <a:gd name="connsiteY79" fmla="*/ 763097 h 1176754"/>
              <a:gd name="connsiteX80" fmla="*/ 3197494 w 3317680"/>
              <a:gd name="connsiteY80" fmla="*/ 686897 h 117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7680" h="1176754">
                <a:moveTo>
                  <a:pt x="334551" y="88183"/>
                </a:moveTo>
                <a:cubicBezTo>
                  <a:pt x="323665" y="70040"/>
                  <a:pt x="317708" y="47811"/>
                  <a:pt x="301894" y="33754"/>
                </a:cubicBezTo>
                <a:cubicBezTo>
                  <a:pt x="234172" y="-26444"/>
                  <a:pt x="181660" y="9546"/>
                  <a:pt x="95065" y="22869"/>
                </a:cubicBezTo>
                <a:cubicBezTo>
                  <a:pt x="84179" y="33755"/>
                  <a:pt x="74235" y="45671"/>
                  <a:pt x="62408" y="55526"/>
                </a:cubicBezTo>
                <a:cubicBezTo>
                  <a:pt x="-8457" y="114580"/>
                  <a:pt x="-84821" y="83327"/>
                  <a:pt x="236580" y="66411"/>
                </a:cubicBezTo>
                <a:cubicBezTo>
                  <a:pt x="327294" y="70040"/>
                  <a:pt x="417946" y="78652"/>
                  <a:pt x="508723" y="77297"/>
                </a:cubicBezTo>
                <a:cubicBezTo>
                  <a:pt x="808035" y="72830"/>
                  <a:pt x="1072022" y="46923"/>
                  <a:pt x="1368694" y="22869"/>
                </a:cubicBezTo>
                <a:lnTo>
                  <a:pt x="2511694" y="44640"/>
                </a:lnTo>
                <a:cubicBezTo>
                  <a:pt x="2675251" y="50092"/>
                  <a:pt x="2842789" y="37607"/>
                  <a:pt x="3001551" y="77297"/>
                </a:cubicBezTo>
                <a:cubicBezTo>
                  <a:pt x="3076226" y="95966"/>
                  <a:pt x="2849151" y="99068"/>
                  <a:pt x="2772951" y="109954"/>
                </a:cubicBezTo>
                <a:cubicBezTo>
                  <a:pt x="1923039" y="86562"/>
                  <a:pt x="1470239" y="54014"/>
                  <a:pt x="650237" y="99069"/>
                </a:cubicBezTo>
                <a:cubicBezTo>
                  <a:pt x="629111" y="100230"/>
                  <a:pt x="616152" y="125913"/>
                  <a:pt x="595808" y="131726"/>
                </a:cubicBezTo>
                <a:cubicBezTo>
                  <a:pt x="539012" y="147953"/>
                  <a:pt x="479694" y="153497"/>
                  <a:pt x="421637" y="164383"/>
                </a:cubicBezTo>
                <a:cubicBezTo>
                  <a:pt x="342678" y="243342"/>
                  <a:pt x="435931" y="141513"/>
                  <a:pt x="367208" y="251469"/>
                </a:cubicBezTo>
                <a:cubicBezTo>
                  <a:pt x="359049" y="264524"/>
                  <a:pt x="345437" y="273240"/>
                  <a:pt x="334551" y="284126"/>
                </a:cubicBezTo>
                <a:cubicBezTo>
                  <a:pt x="352694" y="291383"/>
                  <a:pt x="369439" y="305897"/>
                  <a:pt x="388980" y="305897"/>
                </a:cubicBezTo>
                <a:cubicBezTo>
                  <a:pt x="429549" y="305897"/>
                  <a:pt x="468626" y="290295"/>
                  <a:pt x="508723" y="284126"/>
                </a:cubicBezTo>
                <a:cubicBezTo>
                  <a:pt x="610161" y="268520"/>
                  <a:pt x="711729" y="253671"/>
                  <a:pt x="813523" y="240583"/>
                </a:cubicBezTo>
                <a:cubicBezTo>
                  <a:pt x="1339685" y="172933"/>
                  <a:pt x="1264375" y="186642"/>
                  <a:pt x="1836780" y="142611"/>
                </a:cubicBezTo>
                <a:cubicBezTo>
                  <a:pt x="2283094" y="149868"/>
                  <a:pt x="2729651" y="147983"/>
                  <a:pt x="3175723" y="164383"/>
                </a:cubicBezTo>
                <a:cubicBezTo>
                  <a:pt x="3224101" y="166162"/>
                  <a:pt x="3325196" y="149288"/>
                  <a:pt x="3317237" y="197040"/>
                </a:cubicBezTo>
                <a:cubicBezTo>
                  <a:pt x="3308696" y="248286"/>
                  <a:pt x="3216083" y="221156"/>
                  <a:pt x="3164837" y="229697"/>
                </a:cubicBezTo>
                <a:cubicBezTo>
                  <a:pt x="2576226" y="327799"/>
                  <a:pt x="2685575" y="308517"/>
                  <a:pt x="2141580" y="360326"/>
                </a:cubicBezTo>
                <a:cubicBezTo>
                  <a:pt x="1621906" y="508805"/>
                  <a:pt x="2701209" y="207744"/>
                  <a:pt x="1466665" y="480069"/>
                </a:cubicBezTo>
                <a:cubicBezTo>
                  <a:pt x="1390338" y="496906"/>
                  <a:pt x="1324703" y="547895"/>
                  <a:pt x="1248951" y="567154"/>
                </a:cubicBezTo>
                <a:cubicBezTo>
                  <a:pt x="1109608" y="602580"/>
                  <a:pt x="966535" y="621640"/>
                  <a:pt x="824408" y="643354"/>
                </a:cubicBezTo>
                <a:cubicBezTo>
                  <a:pt x="321854" y="720133"/>
                  <a:pt x="622830" y="651344"/>
                  <a:pt x="182151" y="730440"/>
                </a:cubicBezTo>
                <a:cubicBezTo>
                  <a:pt x="134501" y="738992"/>
                  <a:pt x="-6329" y="751355"/>
                  <a:pt x="40637" y="763097"/>
                </a:cubicBezTo>
                <a:cubicBezTo>
                  <a:pt x="100894" y="778161"/>
                  <a:pt x="164128" y="749535"/>
                  <a:pt x="225694" y="741326"/>
                </a:cubicBezTo>
                <a:cubicBezTo>
                  <a:pt x="327425" y="727762"/>
                  <a:pt x="429594" y="716555"/>
                  <a:pt x="530494" y="697783"/>
                </a:cubicBezTo>
                <a:cubicBezTo>
                  <a:pt x="585874" y="687480"/>
                  <a:pt x="637671" y="659228"/>
                  <a:pt x="693780" y="654240"/>
                </a:cubicBezTo>
                <a:cubicBezTo>
                  <a:pt x="965239" y="630110"/>
                  <a:pt x="1238143" y="626597"/>
                  <a:pt x="1510208" y="610697"/>
                </a:cubicBezTo>
                <a:cubicBezTo>
                  <a:pt x="2366287" y="560667"/>
                  <a:pt x="2127442" y="580543"/>
                  <a:pt x="2696751" y="523611"/>
                </a:cubicBezTo>
                <a:cubicBezTo>
                  <a:pt x="2275429" y="653249"/>
                  <a:pt x="2961226" y="439123"/>
                  <a:pt x="2293980" y="665126"/>
                </a:cubicBezTo>
                <a:cubicBezTo>
                  <a:pt x="2157025" y="711514"/>
                  <a:pt x="2023239" y="773767"/>
                  <a:pt x="1880323" y="795754"/>
                </a:cubicBezTo>
                <a:lnTo>
                  <a:pt x="1597294" y="839297"/>
                </a:lnTo>
                <a:cubicBezTo>
                  <a:pt x="1368694" y="915497"/>
                  <a:pt x="1141985" y="997625"/>
                  <a:pt x="911494" y="1067897"/>
                </a:cubicBezTo>
                <a:cubicBezTo>
                  <a:pt x="844102" y="1088443"/>
                  <a:pt x="772637" y="1092902"/>
                  <a:pt x="704665" y="1111440"/>
                </a:cubicBezTo>
                <a:cubicBezTo>
                  <a:pt x="692043" y="1114882"/>
                  <a:pt x="658925" y="1133211"/>
                  <a:pt x="672008" y="1133211"/>
                </a:cubicBezTo>
                <a:cubicBezTo>
                  <a:pt x="709012" y="1133211"/>
                  <a:pt x="744243" y="1116747"/>
                  <a:pt x="780865" y="1111440"/>
                </a:cubicBezTo>
                <a:cubicBezTo>
                  <a:pt x="994676" y="1080453"/>
                  <a:pt x="1208297" y="1047269"/>
                  <a:pt x="1423123" y="1024354"/>
                </a:cubicBezTo>
                <a:cubicBezTo>
                  <a:pt x="2481724" y="911437"/>
                  <a:pt x="1966351" y="953579"/>
                  <a:pt x="2968894" y="893726"/>
                </a:cubicBezTo>
                <a:cubicBezTo>
                  <a:pt x="2431422" y="960909"/>
                  <a:pt x="2995423" y="894605"/>
                  <a:pt x="1771465" y="969926"/>
                </a:cubicBezTo>
                <a:cubicBezTo>
                  <a:pt x="1640631" y="977977"/>
                  <a:pt x="1510208" y="991697"/>
                  <a:pt x="1379580" y="1002583"/>
                </a:cubicBezTo>
                <a:cubicBezTo>
                  <a:pt x="1234437" y="1027983"/>
                  <a:pt x="1088229" y="1047909"/>
                  <a:pt x="944151" y="1078783"/>
                </a:cubicBezTo>
                <a:cubicBezTo>
                  <a:pt x="893351" y="1089669"/>
                  <a:pt x="841705" y="1097167"/>
                  <a:pt x="791751" y="1111440"/>
                </a:cubicBezTo>
                <a:cubicBezTo>
                  <a:pt x="765180" y="1119032"/>
                  <a:pt x="742122" y="1136505"/>
                  <a:pt x="715551" y="1144097"/>
                </a:cubicBezTo>
                <a:cubicBezTo>
                  <a:pt x="665597" y="1158370"/>
                  <a:pt x="613951" y="1165868"/>
                  <a:pt x="563151" y="1176754"/>
                </a:cubicBezTo>
                <a:cubicBezTo>
                  <a:pt x="577665" y="1169497"/>
                  <a:pt x="615043" y="1168898"/>
                  <a:pt x="606694" y="1154983"/>
                </a:cubicBezTo>
                <a:cubicBezTo>
                  <a:pt x="592476" y="1131287"/>
                  <a:pt x="555651" y="1133761"/>
                  <a:pt x="530494" y="1122326"/>
                </a:cubicBezTo>
                <a:cubicBezTo>
                  <a:pt x="515721" y="1115611"/>
                  <a:pt x="501465" y="1107811"/>
                  <a:pt x="486951" y="1100554"/>
                </a:cubicBezTo>
                <a:cubicBezTo>
                  <a:pt x="494208" y="871954"/>
                  <a:pt x="484601" y="642194"/>
                  <a:pt x="508723" y="414754"/>
                </a:cubicBezTo>
                <a:cubicBezTo>
                  <a:pt x="510954" y="393714"/>
                  <a:pt x="554558" y="362763"/>
                  <a:pt x="563151" y="382097"/>
                </a:cubicBezTo>
                <a:cubicBezTo>
                  <a:pt x="592275" y="447627"/>
                  <a:pt x="621112" y="735149"/>
                  <a:pt x="715551" y="861069"/>
                </a:cubicBezTo>
                <a:cubicBezTo>
                  <a:pt x="735623" y="887832"/>
                  <a:pt x="753534" y="917977"/>
                  <a:pt x="780865" y="937269"/>
                </a:cubicBezTo>
                <a:cubicBezTo>
                  <a:pt x="816684" y="962553"/>
                  <a:pt x="860694" y="973554"/>
                  <a:pt x="900608" y="991697"/>
                </a:cubicBezTo>
                <a:cubicBezTo>
                  <a:pt x="944151" y="962668"/>
                  <a:pt x="1002208" y="948154"/>
                  <a:pt x="1031237" y="904611"/>
                </a:cubicBezTo>
                <a:cubicBezTo>
                  <a:pt x="1073429" y="841323"/>
                  <a:pt x="1211447" y="469657"/>
                  <a:pt x="1248951" y="371211"/>
                </a:cubicBezTo>
                <a:cubicBezTo>
                  <a:pt x="1274351" y="382097"/>
                  <a:pt x="1304703" y="385280"/>
                  <a:pt x="1325151" y="403869"/>
                </a:cubicBezTo>
                <a:cubicBezTo>
                  <a:pt x="1346798" y="423548"/>
                  <a:pt x="1355611" y="453903"/>
                  <a:pt x="1368694" y="480069"/>
                </a:cubicBezTo>
                <a:cubicBezTo>
                  <a:pt x="1402810" y="548301"/>
                  <a:pt x="1426886" y="621803"/>
                  <a:pt x="1466665" y="686897"/>
                </a:cubicBezTo>
                <a:cubicBezTo>
                  <a:pt x="1539209" y="805605"/>
                  <a:pt x="1603882" y="877224"/>
                  <a:pt x="1706151" y="959040"/>
                </a:cubicBezTo>
                <a:cubicBezTo>
                  <a:pt x="1726583" y="975386"/>
                  <a:pt x="1749694" y="988069"/>
                  <a:pt x="1771465" y="1002583"/>
                </a:cubicBezTo>
                <a:cubicBezTo>
                  <a:pt x="1976225" y="849014"/>
                  <a:pt x="1852776" y="964482"/>
                  <a:pt x="2032723" y="523611"/>
                </a:cubicBezTo>
                <a:cubicBezTo>
                  <a:pt x="2085722" y="393762"/>
                  <a:pt x="2077515" y="398034"/>
                  <a:pt x="2108923" y="251469"/>
                </a:cubicBezTo>
                <a:cubicBezTo>
                  <a:pt x="2211229" y="298687"/>
                  <a:pt x="2298449" y="319161"/>
                  <a:pt x="2359294" y="425640"/>
                </a:cubicBezTo>
                <a:cubicBezTo>
                  <a:pt x="2506521" y="683286"/>
                  <a:pt x="2423288" y="597124"/>
                  <a:pt x="2566123" y="719554"/>
                </a:cubicBezTo>
                <a:cubicBezTo>
                  <a:pt x="2638847" y="598348"/>
                  <a:pt x="2588063" y="694961"/>
                  <a:pt x="2653208" y="447411"/>
                </a:cubicBezTo>
                <a:cubicBezTo>
                  <a:pt x="2708850" y="235973"/>
                  <a:pt x="2661001" y="298105"/>
                  <a:pt x="2751180" y="207926"/>
                </a:cubicBezTo>
                <a:cubicBezTo>
                  <a:pt x="2762066" y="269612"/>
                  <a:pt x="2767697" y="332459"/>
                  <a:pt x="2783837" y="392983"/>
                </a:cubicBezTo>
                <a:cubicBezTo>
                  <a:pt x="2808855" y="486802"/>
                  <a:pt x="2845373" y="551347"/>
                  <a:pt x="2892694" y="632469"/>
                </a:cubicBezTo>
                <a:cubicBezTo>
                  <a:pt x="2899286" y="643770"/>
                  <a:pt x="2907531" y="654032"/>
                  <a:pt x="2914465" y="665126"/>
                </a:cubicBezTo>
                <a:cubicBezTo>
                  <a:pt x="2925679" y="683068"/>
                  <a:pt x="2936237" y="701411"/>
                  <a:pt x="2947123" y="719554"/>
                </a:cubicBezTo>
                <a:cubicBezTo>
                  <a:pt x="3062372" y="627353"/>
                  <a:pt x="2986990" y="707880"/>
                  <a:pt x="3034208" y="458297"/>
                </a:cubicBezTo>
                <a:cubicBezTo>
                  <a:pt x="3045988" y="396031"/>
                  <a:pt x="3063237" y="334926"/>
                  <a:pt x="3077751" y="273240"/>
                </a:cubicBezTo>
                <a:cubicBezTo>
                  <a:pt x="3088637" y="298640"/>
                  <a:pt x="3103706" y="322631"/>
                  <a:pt x="3110408" y="349440"/>
                </a:cubicBezTo>
                <a:cubicBezTo>
                  <a:pt x="3125600" y="410209"/>
                  <a:pt x="3128980" y="473462"/>
                  <a:pt x="3143065" y="534497"/>
                </a:cubicBezTo>
                <a:cubicBezTo>
                  <a:pt x="3150868" y="568309"/>
                  <a:pt x="3189131" y="673379"/>
                  <a:pt x="3208380" y="708669"/>
                </a:cubicBezTo>
                <a:cubicBezTo>
                  <a:pt x="3217068" y="724596"/>
                  <a:pt x="3230151" y="737697"/>
                  <a:pt x="3241037" y="752211"/>
                </a:cubicBezTo>
                <a:cubicBezTo>
                  <a:pt x="3240409" y="754095"/>
                  <a:pt x="3223286" y="840473"/>
                  <a:pt x="3197494" y="763097"/>
                </a:cubicBezTo>
                <a:cubicBezTo>
                  <a:pt x="3189462" y="739000"/>
                  <a:pt x="3197494" y="712297"/>
                  <a:pt x="3197494" y="686897"/>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71" name="TextBox 7"/>
          <p:cNvSpPr txBox="1">
            <a:spLocks noChangeArrowheads="1"/>
          </p:cNvSpPr>
          <p:nvPr/>
        </p:nvSpPr>
        <p:spPr bwMode="auto">
          <a:xfrm>
            <a:off x="4900613" y="2776538"/>
            <a:ext cx="38179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600"/>
              <a:t>Las Socias pueden cambiar este Acuerdo en cualquier momento con el consentimiento de 75% o más de las Socias, </a:t>
            </a:r>
            <a:r>
              <a:rPr lang="es-ES" altLang="en-US" sz="1600"/>
              <a:t>a menos que una página diga que hay una forma diferente de aprobar un cambio de esa página específica</a:t>
            </a:r>
            <a:r>
              <a:rPr lang="es-MX" altLang="en-US" sz="1600"/>
              <a:t>.</a:t>
            </a:r>
          </a:p>
          <a:p>
            <a:endParaRPr lang="es-MX" altLang="en-US" sz="1600"/>
          </a:p>
          <a:p>
            <a:r>
              <a:rPr lang="es-MX" altLang="en-US" sz="1600"/>
              <a:t>Todas las Socias deberán firmar el nuevo Acuerdo, y la Cooperativa deberá presentar una copia del nuevo Acuerdo a todas las Socias. La Cooperativa mantendrá copias de todos los Acuerdos anteriores.</a:t>
            </a:r>
            <a:endParaRPr lang="en-US" altLang="en-US" sz="1600"/>
          </a:p>
        </p:txBody>
      </p:sp>
      <p:sp>
        <p:nvSpPr>
          <p:cNvPr id="11" name="TextBox 10"/>
          <p:cNvSpPr txBox="1"/>
          <p:nvPr/>
        </p:nvSpPr>
        <p:spPr>
          <a:xfrm>
            <a:off x="269875" y="4789488"/>
            <a:ext cx="2243138" cy="1939925"/>
          </a:xfrm>
          <a:prstGeom prst="rect">
            <a:avLst/>
          </a:prstGeom>
          <a:noFill/>
        </p:spPr>
        <p:txBody>
          <a:bodyPr>
            <a:spAutoFit/>
          </a:bodyPr>
          <a:lstStyle/>
          <a:p>
            <a:pPr>
              <a:defRPr/>
            </a:pPr>
            <a:r>
              <a:rPr lang="es-ES" sz="1200" b="1" dirty="0">
                <a:latin typeface="+mn-lt"/>
              </a:rPr>
              <a:t>Escriba sus iniciales </a:t>
            </a:r>
          </a:p>
          <a:p>
            <a:pPr>
              <a:defRPr/>
            </a:pPr>
            <a:r>
              <a:rPr lang="es-ES" sz="1200" b="1" dirty="0">
                <a:latin typeface="+mn-lt"/>
              </a:rPr>
              <a:t>para aprobar:</a:t>
            </a:r>
            <a:endParaRPr lang="en-US" sz="1200" b="1" dirty="0">
              <a:latin typeface="+mn-lt"/>
            </a:endParaRPr>
          </a:p>
          <a:p>
            <a:pPr>
              <a:defRPr/>
            </a:pPr>
            <a:r>
              <a:rPr lang="en-US" sz="1200" dirty="0" err="1">
                <a:latin typeface="+mn-lt"/>
              </a:rPr>
              <a:t>Socia</a:t>
            </a:r>
            <a:r>
              <a:rPr lang="en-US" sz="1200" dirty="0">
                <a:latin typeface="+mn-lt"/>
              </a:rPr>
              <a:t> 1: ____</a:t>
            </a:r>
          </a:p>
          <a:p>
            <a:pPr>
              <a:defRPr/>
            </a:pPr>
            <a:r>
              <a:rPr lang="en-US" sz="1200" dirty="0" err="1">
                <a:latin typeface="+mn-lt"/>
              </a:rPr>
              <a:t>Socia</a:t>
            </a:r>
            <a:r>
              <a:rPr lang="en-US" sz="1200" dirty="0">
                <a:latin typeface="+mn-lt"/>
              </a:rPr>
              <a:t> 2: ____</a:t>
            </a:r>
          </a:p>
          <a:p>
            <a:pPr>
              <a:defRPr/>
            </a:pPr>
            <a:r>
              <a:rPr lang="en-US" sz="1200" dirty="0" err="1">
                <a:latin typeface="+mn-lt"/>
              </a:rPr>
              <a:t>Socia</a:t>
            </a:r>
            <a:r>
              <a:rPr lang="en-US" sz="1200" dirty="0">
                <a:latin typeface="+mn-lt"/>
              </a:rPr>
              <a:t> 3:  ____</a:t>
            </a:r>
          </a:p>
          <a:p>
            <a:pPr>
              <a:defRPr/>
            </a:pPr>
            <a:r>
              <a:rPr lang="en-US" sz="1200" dirty="0" err="1">
                <a:latin typeface="+mn-lt"/>
              </a:rPr>
              <a:t>Socia</a:t>
            </a:r>
            <a:r>
              <a:rPr lang="en-US" sz="1200" dirty="0">
                <a:latin typeface="+mn-lt"/>
              </a:rPr>
              <a:t> 4: ____</a:t>
            </a:r>
          </a:p>
          <a:p>
            <a:pPr>
              <a:defRPr/>
            </a:pPr>
            <a:r>
              <a:rPr lang="en-US" sz="1200" dirty="0" err="1">
                <a:latin typeface="+mn-lt"/>
              </a:rPr>
              <a:t>Socia</a:t>
            </a:r>
            <a:r>
              <a:rPr lang="en-US" sz="1200" dirty="0">
                <a:latin typeface="+mn-lt"/>
              </a:rPr>
              <a:t> 5: ____</a:t>
            </a:r>
          </a:p>
          <a:p>
            <a:pPr>
              <a:defRPr/>
            </a:pPr>
            <a:r>
              <a:rPr lang="en-US" sz="1200" dirty="0" err="1">
                <a:latin typeface="+mn-lt"/>
              </a:rPr>
              <a:t>Socia</a:t>
            </a:r>
            <a:r>
              <a:rPr lang="en-US" sz="1200" dirty="0">
                <a:latin typeface="+mn-lt"/>
              </a:rPr>
              <a:t> 6: ____</a:t>
            </a:r>
          </a:p>
          <a:p>
            <a:pPr>
              <a:defRPr/>
            </a:pPr>
            <a:r>
              <a:rPr lang="en-US" sz="1200" dirty="0" err="1">
                <a:latin typeface="+mn-lt"/>
              </a:rPr>
              <a:t>Socia</a:t>
            </a:r>
            <a:r>
              <a:rPr lang="en-US" sz="1200" dirty="0">
                <a:latin typeface="+mn-lt"/>
              </a:rPr>
              <a:t> 7: ____</a:t>
            </a:r>
          </a:p>
          <a:p>
            <a:pPr>
              <a:defRPr/>
            </a:pPr>
            <a:endParaRPr lang="en-US" sz="1200" dirty="0">
              <a:latin typeface="+mn-lt"/>
            </a:endParaRPr>
          </a:p>
        </p:txBody>
      </p:sp>
      <p:sp>
        <p:nvSpPr>
          <p:cNvPr id="12" name="Title 1"/>
          <p:cNvSpPr>
            <a:spLocks noGrp="1"/>
          </p:cNvSpPr>
          <p:nvPr>
            <p:ph type="title"/>
          </p:nvPr>
        </p:nvSpPr>
        <p:spPr>
          <a:xfrm>
            <a:off x="369888" y="-9525"/>
            <a:ext cx="2870200" cy="1325563"/>
          </a:xfrm>
        </p:spPr>
        <p:txBody>
          <a:bodyPr/>
          <a:lstStyle/>
          <a:p>
            <a:pPr>
              <a:defRPr/>
            </a:pPr>
            <a:r>
              <a:rPr lang="en-US" dirty="0">
                <a:cs typeface="+mj-cs"/>
              </a:rPr>
              <a:t>Para </a:t>
            </a:r>
            <a:r>
              <a:rPr lang="en-US" dirty="0" err="1" smtClean="0">
                <a:cs typeface="+mj-cs"/>
              </a:rPr>
              <a:t>modificar</a:t>
            </a:r>
            <a:r>
              <a:rPr lang="en-US" dirty="0" smtClean="0">
                <a:cs typeface="+mj-cs"/>
              </a:rPr>
              <a:t> </a:t>
            </a:r>
            <a:r>
              <a:rPr lang="en-US" dirty="0" err="1">
                <a:cs typeface="+mj-cs"/>
              </a:rPr>
              <a:t>este</a:t>
            </a:r>
            <a:r>
              <a:rPr lang="en-US" dirty="0">
                <a:cs typeface="+mj-cs"/>
              </a:rPr>
              <a:t> </a:t>
            </a:r>
            <a:r>
              <a:rPr lang="en-US" dirty="0" err="1">
                <a:cs typeface="+mj-cs"/>
              </a:rPr>
              <a:t>Acuerdo</a:t>
            </a:r>
            <a:r>
              <a:rPr lang="en-US" dirty="0" smtClean="0">
                <a:cs typeface="+mj-cs"/>
              </a:rPr>
              <a:t>:</a:t>
            </a:r>
            <a:endParaRPr lang="en-US" dirty="0">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F04585F-81CB-44C0-B21D-B59433343654}" type="slidenum">
              <a:rPr lang="en-US" altLang="en-US" sz="1200">
                <a:solidFill>
                  <a:srgbClr val="898989"/>
                </a:solidFill>
              </a:rPr>
              <a:pPr/>
              <a:t>13</a:t>
            </a:fld>
            <a:endParaRPr lang="en-US" altLang="en-US" sz="1200">
              <a:solidFill>
                <a:srgbClr val="898989"/>
              </a:solidFill>
            </a:endParaRPr>
          </a:p>
        </p:txBody>
      </p:sp>
      <p:pic>
        <p:nvPicPr>
          <p:cNvPr id="38914" name="Picture 1" descr="055 lea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9638" y="53975"/>
            <a:ext cx="5802312" cy="728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ChangeArrowheads="1"/>
          </p:cNvSpPr>
          <p:nvPr/>
        </p:nvSpPr>
        <p:spPr bwMode="auto">
          <a:xfrm>
            <a:off x="4186238" y="365125"/>
            <a:ext cx="38242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t>Agreement Version 2</a:t>
            </a:r>
          </a:p>
          <a:p>
            <a:pPr algn="ctr" eaLnBrk="1" hangingPunct="1"/>
            <a:r>
              <a:rPr lang="en-US" altLang="en-US" b="1"/>
              <a:t>3-1-2016</a:t>
            </a:r>
          </a:p>
        </p:txBody>
      </p:sp>
      <p:pic>
        <p:nvPicPr>
          <p:cNvPr id="38916" name="Picture 1" descr="055 lea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189038"/>
            <a:ext cx="40005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613275" y="1393825"/>
            <a:ext cx="3722688" cy="1200150"/>
          </a:xfrm>
          <a:prstGeom prst="rect">
            <a:avLst/>
          </a:prstGeom>
          <a:noFill/>
        </p:spPr>
        <p:txBody>
          <a:bodyPr>
            <a:spAutoFit/>
          </a:bodyPr>
          <a:lstStyle/>
          <a:p>
            <a:pPr>
              <a:defRPr/>
            </a:pP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 </a:t>
            </a:r>
            <a:r>
              <a:rPr lang="es-ES" dirty="0" err="1">
                <a:latin typeface="+mj-lt"/>
              </a:rPr>
              <a:t>bla</a:t>
            </a:r>
            <a:r>
              <a:rPr lang="es-ES" dirty="0">
                <a:latin typeface="+mj-lt"/>
              </a:rPr>
              <a:t>.</a:t>
            </a:r>
            <a:endParaRPr lang="en-US" dirty="0">
              <a:latin typeface="+mj-lt"/>
            </a:endParaRPr>
          </a:p>
        </p:txBody>
      </p:sp>
      <p:sp>
        <p:nvSpPr>
          <p:cNvPr id="38918" name="Slide Number Placeholder 2"/>
          <p:cNvSpPr txBox="1">
            <a:spLocks/>
          </p:cNvSpPr>
          <p:nvPr/>
        </p:nvSpPr>
        <p:spPr bwMode="auto">
          <a:xfrm>
            <a:off x="6550025" y="6397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6B2991E7-2EB0-4472-B04A-8C2CC1D52830}" type="slidenum">
              <a:rPr lang="en-US" altLang="en-US" sz="1200">
                <a:solidFill>
                  <a:srgbClr val="898989"/>
                </a:solidFill>
              </a:rPr>
              <a:pPr algn="r" eaLnBrk="1" hangingPunct="1"/>
              <a:t>13</a:t>
            </a:fld>
            <a:endParaRPr lang="en-US" altLang="en-US" sz="1200">
              <a:solidFill>
                <a:srgbClr val="898989"/>
              </a:solidFill>
            </a:endParaRPr>
          </a:p>
        </p:txBody>
      </p:sp>
      <p:sp>
        <p:nvSpPr>
          <p:cNvPr id="9" name="Freeform 8"/>
          <p:cNvSpPr/>
          <p:nvPr/>
        </p:nvSpPr>
        <p:spPr>
          <a:xfrm>
            <a:off x="4692650" y="1512888"/>
            <a:ext cx="3317875" cy="1176337"/>
          </a:xfrm>
          <a:custGeom>
            <a:avLst/>
            <a:gdLst>
              <a:gd name="connsiteX0" fmla="*/ 334551 w 3317680"/>
              <a:gd name="connsiteY0" fmla="*/ 88183 h 1176754"/>
              <a:gd name="connsiteX1" fmla="*/ 301894 w 3317680"/>
              <a:gd name="connsiteY1" fmla="*/ 33754 h 1176754"/>
              <a:gd name="connsiteX2" fmla="*/ 95065 w 3317680"/>
              <a:gd name="connsiteY2" fmla="*/ 22869 h 1176754"/>
              <a:gd name="connsiteX3" fmla="*/ 62408 w 3317680"/>
              <a:gd name="connsiteY3" fmla="*/ 55526 h 1176754"/>
              <a:gd name="connsiteX4" fmla="*/ 236580 w 3317680"/>
              <a:gd name="connsiteY4" fmla="*/ 66411 h 1176754"/>
              <a:gd name="connsiteX5" fmla="*/ 508723 w 3317680"/>
              <a:gd name="connsiteY5" fmla="*/ 77297 h 1176754"/>
              <a:gd name="connsiteX6" fmla="*/ 1368694 w 3317680"/>
              <a:gd name="connsiteY6" fmla="*/ 22869 h 1176754"/>
              <a:gd name="connsiteX7" fmla="*/ 2511694 w 3317680"/>
              <a:gd name="connsiteY7" fmla="*/ 44640 h 1176754"/>
              <a:gd name="connsiteX8" fmla="*/ 3001551 w 3317680"/>
              <a:gd name="connsiteY8" fmla="*/ 77297 h 1176754"/>
              <a:gd name="connsiteX9" fmla="*/ 2772951 w 3317680"/>
              <a:gd name="connsiteY9" fmla="*/ 109954 h 1176754"/>
              <a:gd name="connsiteX10" fmla="*/ 650237 w 3317680"/>
              <a:gd name="connsiteY10" fmla="*/ 99069 h 1176754"/>
              <a:gd name="connsiteX11" fmla="*/ 595808 w 3317680"/>
              <a:gd name="connsiteY11" fmla="*/ 131726 h 1176754"/>
              <a:gd name="connsiteX12" fmla="*/ 421637 w 3317680"/>
              <a:gd name="connsiteY12" fmla="*/ 164383 h 1176754"/>
              <a:gd name="connsiteX13" fmla="*/ 367208 w 3317680"/>
              <a:gd name="connsiteY13" fmla="*/ 251469 h 1176754"/>
              <a:gd name="connsiteX14" fmla="*/ 334551 w 3317680"/>
              <a:gd name="connsiteY14" fmla="*/ 284126 h 1176754"/>
              <a:gd name="connsiteX15" fmla="*/ 388980 w 3317680"/>
              <a:gd name="connsiteY15" fmla="*/ 305897 h 1176754"/>
              <a:gd name="connsiteX16" fmla="*/ 508723 w 3317680"/>
              <a:gd name="connsiteY16" fmla="*/ 284126 h 1176754"/>
              <a:gd name="connsiteX17" fmla="*/ 813523 w 3317680"/>
              <a:gd name="connsiteY17" fmla="*/ 240583 h 1176754"/>
              <a:gd name="connsiteX18" fmla="*/ 1836780 w 3317680"/>
              <a:gd name="connsiteY18" fmla="*/ 142611 h 1176754"/>
              <a:gd name="connsiteX19" fmla="*/ 3175723 w 3317680"/>
              <a:gd name="connsiteY19" fmla="*/ 164383 h 1176754"/>
              <a:gd name="connsiteX20" fmla="*/ 3317237 w 3317680"/>
              <a:gd name="connsiteY20" fmla="*/ 197040 h 1176754"/>
              <a:gd name="connsiteX21" fmla="*/ 3164837 w 3317680"/>
              <a:gd name="connsiteY21" fmla="*/ 229697 h 1176754"/>
              <a:gd name="connsiteX22" fmla="*/ 2141580 w 3317680"/>
              <a:gd name="connsiteY22" fmla="*/ 360326 h 1176754"/>
              <a:gd name="connsiteX23" fmla="*/ 1466665 w 3317680"/>
              <a:gd name="connsiteY23" fmla="*/ 480069 h 1176754"/>
              <a:gd name="connsiteX24" fmla="*/ 1248951 w 3317680"/>
              <a:gd name="connsiteY24" fmla="*/ 567154 h 1176754"/>
              <a:gd name="connsiteX25" fmla="*/ 824408 w 3317680"/>
              <a:gd name="connsiteY25" fmla="*/ 643354 h 1176754"/>
              <a:gd name="connsiteX26" fmla="*/ 182151 w 3317680"/>
              <a:gd name="connsiteY26" fmla="*/ 730440 h 1176754"/>
              <a:gd name="connsiteX27" fmla="*/ 40637 w 3317680"/>
              <a:gd name="connsiteY27" fmla="*/ 763097 h 1176754"/>
              <a:gd name="connsiteX28" fmla="*/ 225694 w 3317680"/>
              <a:gd name="connsiteY28" fmla="*/ 741326 h 1176754"/>
              <a:gd name="connsiteX29" fmla="*/ 530494 w 3317680"/>
              <a:gd name="connsiteY29" fmla="*/ 697783 h 1176754"/>
              <a:gd name="connsiteX30" fmla="*/ 693780 w 3317680"/>
              <a:gd name="connsiteY30" fmla="*/ 654240 h 1176754"/>
              <a:gd name="connsiteX31" fmla="*/ 1510208 w 3317680"/>
              <a:gd name="connsiteY31" fmla="*/ 610697 h 1176754"/>
              <a:gd name="connsiteX32" fmla="*/ 2696751 w 3317680"/>
              <a:gd name="connsiteY32" fmla="*/ 523611 h 1176754"/>
              <a:gd name="connsiteX33" fmla="*/ 2293980 w 3317680"/>
              <a:gd name="connsiteY33" fmla="*/ 665126 h 1176754"/>
              <a:gd name="connsiteX34" fmla="*/ 1880323 w 3317680"/>
              <a:gd name="connsiteY34" fmla="*/ 795754 h 1176754"/>
              <a:gd name="connsiteX35" fmla="*/ 1597294 w 3317680"/>
              <a:gd name="connsiteY35" fmla="*/ 839297 h 1176754"/>
              <a:gd name="connsiteX36" fmla="*/ 911494 w 3317680"/>
              <a:gd name="connsiteY36" fmla="*/ 1067897 h 1176754"/>
              <a:gd name="connsiteX37" fmla="*/ 704665 w 3317680"/>
              <a:gd name="connsiteY37" fmla="*/ 1111440 h 1176754"/>
              <a:gd name="connsiteX38" fmla="*/ 672008 w 3317680"/>
              <a:gd name="connsiteY38" fmla="*/ 1133211 h 1176754"/>
              <a:gd name="connsiteX39" fmla="*/ 780865 w 3317680"/>
              <a:gd name="connsiteY39" fmla="*/ 1111440 h 1176754"/>
              <a:gd name="connsiteX40" fmla="*/ 1423123 w 3317680"/>
              <a:gd name="connsiteY40" fmla="*/ 1024354 h 1176754"/>
              <a:gd name="connsiteX41" fmla="*/ 2968894 w 3317680"/>
              <a:gd name="connsiteY41" fmla="*/ 893726 h 1176754"/>
              <a:gd name="connsiteX42" fmla="*/ 1771465 w 3317680"/>
              <a:gd name="connsiteY42" fmla="*/ 969926 h 1176754"/>
              <a:gd name="connsiteX43" fmla="*/ 1379580 w 3317680"/>
              <a:gd name="connsiteY43" fmla="*/ 1002583 h 1176754"/>
              <a:gd name="connsiteX44" fmla="*/ 944151 w 3317680"/>
              <a:gd name="connsiteY44" fmla="*/ 1078783 h 1176754"/>
              <a:gd name="connsiteX45" fmla="*/ 791751 w 3317680"/>
              <a:gd name="connsiteY45" fmla="*/ 1111440 h 1176754"/>
              <a:gd name="connsiteX46" fmla="*/ 715551 w 3317680"/>
              <a:gd name="connsiteY46" fmla="*/ 1144097 h 1176754"/>
              <a:gd name="connsiteX47" fmla="*/ 563151 w 3317680"/>
              <a:gd name="connsiteY47" fmla="*/ 1176754 h 1176754"/>
              <a:gd name="connsiteX48" fmla="*/ 606694 w 3317680"/>
              <a:gd name="connsiteY48" fmla="*/ 1154983 h 1176754"/>
              <a:gd name="connsiteX49" fmla="*/ 530494 w 3317680"/>
              <a:gd name="connsiteY49" fmla="*/ 1122326 h 1176754"/>
              <a:gd name="connsiteX50" fmla="*/ 486951 w 3317680"/>
              <a:gd name="connsiteY50" fmla="*/ 1100554 h 1176754"/>
              <a:gd name="connsiteX51" fmla="*/ 508723 w 3317680"/>
              <a:gd name="connsiteY51" fmla="*/ 414754 h 1176754"/>
              <a:gd name="connsiteX52" fmla="*/ 563151 w 3317680"/>
              <a:gd name="connsiteY52" fmla="*/ 382097 h 1176754"/>
              <a:gd name="connsiteX53" fmla="*/ 715551 w 3317680"/>
              <a:gd name="connsiteY53" fmla="*/ 861069 h 1176754"/>
              <a:gd name="connsiteX54" fmla="*/ 780865 w 3317680"/>
              <a:gd name="connsiteY54" fmla="*/ 937269 h 1176754"/>
              <a:gd name="connsiteX55" fmla="*/ 900608 w 3317680"/>
              <a:gd name="connsiteY55" fmla="*/ 991697 h 1176754"/>
              <a:gd name="connsiteX56" fmla="*/ 1031237 w 3317680"/>
              <a:gd name="connsiteY56" fmla="*/ 904611 h 1176754"/>
              <a:gd name="connsiteX57" fmla="*/ 1248951 w 3317680"/>
              <a:gd name="connsiteY57" fmla="*/ 371211 h 1176754"/>
              <a:gd name="connsiteX58" fmla="*/ 1325151 w 3317680"/>
              <a:gd name="connsiteY58" fmla="*/ 403869 h 1176754"/>
              <a:gd name="connsiteX59" fmla="*/ 1368694 w 3317680"/>
              <a:gd name="connsiteY59" fmla="*/ 480069 h 1176754"/>
              <a:gd name="connsiteX60" fmla="*/ 1466665 w 3317680"/>
              <a:gd name="connsiteY60" fmla="*/ 686897 h 1176754"/>
              <a:gd name="connsiteX61" fmla="*/ 1706151 w 3317680"/>
              <a:gd name="connsiteY61" fmla="*/ 959040 h 1176754"/>
              <a:gd name="connsiteX62" fmla="*/ 1771465 w 3317680"/>
              <a:gd name="connsiteY62" fmla="*/ 1002583 h 1176754"/>
              <a:gd name="connsiteX63" fmla="*/ 2032723 w 3317680"/>
              <a:gd name="connsiteY63" fmla="*/ 523611 h 1176754"/>
              <a:gd name="connsiteX64" fmla="*/ 2108923 w 3317680"/>
              <a:gd name="connsiteY64" fmla="*/ 251469 h 1176754"/>
              <a:gd name="connsiteX65" fmla="*/ 2359294 w 3317680"/>
              <a:gd name="connsiteY65" fmla="*/ 425640 h 1176754"/>
              <a:gd name="connsiteX66" fmla="*/ 2566123 w 3317680"/>
              <a:gd name="connsiteY66" fmla="*/ 719554 h 1176754"/>
              <a:gd name="connsiteX67" fmla="*/ 2653208 w 3317680"/>
              <a:gd name="connsiteY67" fmla="*/ 447411 h 1176754"/>
              <a:gd name="connsiteX68" fmla="*/ 2751180 w 3317680"/>
              <a:gd name="connsiteY68" fmla="*/ 207926 h 1176754"/>
              <a:gd name="connsiteX69" fmla="*/ 2783837 w 3317680"/>
              <a:gd name="connsiteY69" fmla="*/ 392983 h 1176754"/>
              <a:gd name="connsiteX70" fmla="*/ 2892694 w 3317680"/>
              <a:gd name="connsiteY70" fmla="*/ 632469 h 1176754"/>
              <a:gd name="connsiteX71" fmla="*/ 2914465 w 3317680"/>
              <a:gd name="connsiteY71" fmla="*/ 665126 h 1176754"/>
              <a:gd name="connsiteX72" fmla="*/ 2947123 w 3317680"/>
              <a:gd name="connsiteY72" fmla="*/ 719554 h 1176754"/>
              <a:gd name="connsiteX73" fmla="*/ 3034208 w 3317680"/>
              <a:gd name="connsiteY73" fmla="*/ 458297 h 1176754"/>
              <a:gd name="connsiteX74" fmla="*/ 3077751 w 3317680"/>
              <a:gd name="connsiteY74" fmla="*/ 273240 h 1176754"/>
              <a:gd name="connsiteX75" fmla="*/ 3110408 w 3317680"/>
              <a:gd name="connsiteY75" fmla="*/ 349440 h 1176754"/>
              <a:gd name="connsiteX76" fmla="*/ 3143065 w 3317680"/>
              <a:gd name="connsiteY76" fmla="*/ 534497 h 1176754"/>
              <a:gd name="connsiteX77" fmla="*/ 3208380 w 3317680"/>
              <a:gd name="connsiteY77" fmla="*/ 708669 h 1176754"/>
              <a:gd name="connsiteX78" fmla="*/ 3241037 w 3317680"/>
              <a:gd name="connsiteY78" fmla="*/ 752211 h 1176754"/>
              <a:gd name="connsiteX79" fmla="*/ 3197494 w 3317680"/>
              <a:gd name="connsiteY79" fmla="*/ 763097 h 1176754"/>
              <a:gd name="connsiteX80" fmla="*/ 3197494 w 3317680"/>
              <a:gd name="connsiteY80" fmla="*/ 686897 h 117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7680" h="1176754">
                <a:moveTo>
                  <a:pt x="334551" y="88183"/>
                </a:moveTo>
                <a:cubicBezTo>
                  <a:pt x="323665" y="70040"/>
                  <a:pt x="317708" y="47811"/>
                  <a:pt x="301894" y="33754"/>
                </a:cubicBezTo>
                <a:cubicBezTo>
                  <a:pt x="234172" y="-26444"/>
                  <a:pt x="181660" y="9546"/>
                  <a:pt x="95065" y="22869"/>
                </a:cubicBezTo>
                <a:cubicBezTo>
                  <a:pt x="84179" y="33755"/>
                  <a:pt x="74235" y="45671"/>
                  <a:pt x="62408" y="55526"/>
                </a:cubicBezTo>
                <a:cubicBezTo>
                  <a:pt x="-8457" y="114580"/>
                  <a:pt x="-84821" y="83327"/>
                  <a:pt x="236580" y="66411"/>
                </a:cubicBezTo>
                <a:cubicBezTo>
                  <a:pt x="327294" y="70040"/>
                  <a:pt x="417946" y="78652"/>
                  <a:pt x="508723" y="77297"/>
                </a:cubicBezTo>
                <a:cubicBezTo>
                  <a:pt x="808035" y="72830"/>
                  <a:pt x="1072022" y="46923"/>
                  <a:pt x="1368694" y="22869"/>
                </a:cubicBezTo>
                <a:lnTo>
                  <a:pt x="2511694" y="44640"/>
                </a:lnTo>
                <a:cubicBezTo>
                  <a:pt x="2675251" y="50092"/>
                  <a:pt x="2842789" y="37607"/>
                  <a:pt x="3001551" y="77297"/>
                </a:cubicBezTo>
                <a:cubicBezTo>
                  <a:pt x="3076226" y="95966"/>
                  <a:pt x="2849151" y="99068"/>
                  <a:pt x="2772951" y="109954"/>
                </a:cubicBezTo>
                <a:cubicBezTo>
                  <a:pt x="1923039" y="86562"/>
                  <a:pt x="1470239" y="54014"/>
                  <a:pt x="650237" y="99069"/>
                </a:cubicBezTo>
                <a:cubicBezTo>
                  <a:pt x="629111" y="100230"/>
                  <a:pt x="616152" y="125913"/>
                  <a:pt x="595808" y="131726"/>
                </a:cubicBezTo>
                <a:cubicBezTo>
                  <a:pt x="539012" y="147953"/>
                  <a:pt x="479694" y="153497"/>
                  <a:pt x="421637" y="164383"/>
                </a:cubicBezTo>
                <a:cubicBezTo>
                  <a:pt x="342678" y="243342"/>
                  <a:pt x="435931" y="141513"/>
                  <a:pt x="367208" y="251469"/>
                </a:cubicBezTo>
                <a:cubicBezTo>
                  <a:pt x="359049" y="264524"/>
                  <a:pt x="345437" y="273240"/>
                  <a:pt x="334551" y="284126"/>
                </a:cubicBezTo>
                <a:cubicBezTo>
                  <a:pt x="352694" y="291383"/>
                  <a:pt x="369439" y="305897"/>
                  <a:pt x="388980" y="305897"/>
                </a:cubicBezTo>
                <a:cubicBezTo>
                  <a:pt x="429549" y="305897"/>
                  <a:pt x="468626" y="290295"/>
                  <a:pt x="508723" y="284126"/>
                </a:cubicBezTo>
                <a:cubicBezTo>
                  <a:pt x="610161" y="268520"/>
                  <a:pt x="711729" y="253671"/>
                  <a:pt x="813523" y="240583"/>
                </a:cubicBezTo>
                <a:cubicBezTo>
                  <a:pt x="1339685" y="172933"/>
                  <a:pt x="1264375" y="186642"/>
                  <a:pt x="1836780" y="142611"/>
                </a:cubicBezTo>
                <a:cubicBezTo>
                  <a:pt x="2283094" y="149868"/>
                  <a:pt x="2729651" y="147983"/>
                  <a:pt x="3175723" y="164383"/>
                </a:cubicBezTo>
                <a:cubicBezTo>
                  <a:pt x="3224101" y="166162"/>
                  <a:pt x="3325196" y="149288"/>
                  <a:pt x="3317237" y="197040"/>
                </a:cubicBezTo>
                <a:cubicBezTo>
                  <a:pt x="3308696" y="248286"/>
                  <a:pt x="3216083" y="221156"/>
                  <a:pt x="3164837" y="229697"/>
                </a:cubicBezTo>
                <a:cubicBezTo>
                  <a:pt x="2576226" y="327799"/>
                  <a:pt x="2685575" y="308517"/>
                  <a:pt x="2141580" y="360326"/>
                </a:cubicBezTo>
                <a:cubicBezTo>
                  <a:pt x="1621906" y="508805"/>
                  <a:pt x="2701209" y="207744"/>
                  <a:pt x="1466665" y="480069"/>
                </a:cubicBezTo>
                <a:cubicBezTo>
                  <a:pt x="1390338" y="496906"/>
                  <a:pt x="1324703" y="547895"/>
                  <a:pt x="1248951" y="567154"/>
                </a:cubicBezTo>
                <a:cubicBezTo>
                  <a:pt x="1109608" y="602580"/>
                  <a:pt x="966535" y="621640"/>
                  <a:pt x="824408" y="643354"/>
                </a:cubicBezTo>
                <a:cubicBezTo>
                  <a:pt x="321854" y="720133"/>
                  <a:pt x="622830" y="651344"/>
                  <a:pt x="182151" y="730440"/>
                </a:cubicBezTo>
                <a:cubicBezTo>
                  <a:pt x="134501" y="738992"/>
                  <a:pt x="-6329" y="751355"/>
                  <a:pt x="40637" y="763097"/>
                </a:cubicBezTo>
                <a:cubicBezTo>
                  <a:pt x="100894" y="778161"/>
                  <a:pt x="164128" y="749535"/>
                  <a:pt x="225694" y="741326"/>
                </a:cubicBezTo>
                <a:cubicBezTo>
                  <a:pt x="327425" y="727762"/>
                  <a:pt x="429594" y="716555"/>
                  <a:pt x="530494" y="697783"/>
                </a:cubicBezTo>
                <a:cubicBezTo>
                  <a:pt x="585874" y="687480"/>
                  <a:pt x="637671" y="659228"/>
                  <a:pt x="693780" y="654240"/>
                </a:cubicBezTo>
                <a:cubicBezTo>
                  <a:pt x="965239" y="630110"/>
                  <a:pt x="1238143" y="626597"/>
                  <a:pt x="1510208" y="610697"/>
                </a:cubicBezTo>
                <a:cubicBezTo>
                  <a:pt x="2366287" y="560667"/>
                  <a:pt x="2127442" y="580543"/>
                  <a:pt x="2696751" y="523611"/>
                </a:cubicBezTo>
                <a:cubicBezTo>
                  <a:pt x="2275429" y="653249"/>
                  <a:pt x="2961226" y="439123"/>
                  <a:pt x="2293980" y="665126"/>
                </a:cubicBezTo>
                <a:cubicBezTo>
                  <a:pt x="2157025" y="711514"/>
                  <a:pt x="2023239" y="773767"/>
                  <a:pt x="1880323" y="795754"/>
                </a:cubicBezTo>
                <a:lnTo>
                  <a:pt x="1597294" y="839297"/>
                </a:lnTo>
                <a:cubicBezTo>
                  <a:pt x="1368694" y="915497"/>
                  <a:pt x="1141985" y="997625"/>
                  <a:pt x="911494" y="1067897"/>
                </a:cubicBezTo>
                <a:cubicBezTo>
                  <a:pt x="844102" y="1088443"/>
                  <a:pt x="772637" y="1092902"/>
                  <a:pt x="704665" y="1111440"/>
                </a:cubicBezTo>
                <a:cubicBezTo>
                  <a:pt x="692043" y="1114882"/>
                  <a:pt x="658925" y="1133211"/>
                  <a:pt x="672008" y="1133211"/>
                </a:cubicBezTo>
                <a:cubicBezTo>
                  <a:pt x="709012" y="1133211"/>
                  <a:pt x="744243" y="1116747"/>
                  <a:pt x="780865" y="1111440"/>
                </a:cubicBezTo>
                <a:cubicBezTo>
                  <a:pt x="994676" y="1080453"/>
                  <a:pt x="1208297" y="1047269"/>
                  <a:pt x="1423123" y="1024354"/>
                </a:cubicBezTo>
                <a:cubicBezTo>
                  <a:pt x="2481724" y="911437"/>
                  <a:pt x="1966351" y="953579"/>
                  <a:pt x="2968894" y="893726"/>
                </a:cubicBezTo>
                <a:cubicBezTo>
                  <a:pt x="2431422" y="960909"/>
                  <a:pt x="2995423" y="894605"/>
                  <a:pt x="1771465" y="969926"/>
                </a:cubicBezTo>
                <a:cubicBezTo>
                  <a:pt x="1640631" y="977977"/>
                  <a:pt x="1510208" y="991697"/>
                  <a:pt x="1379580" y="1002583"/>
                </a:cubicBezTo>
                <a:cubicBezTo>
                  <a:pt x="1234437" y="1027983"/>
                  <a:pt x="1088229" y="1047909"/>
                  <a:pt x="944151" y="1078783"/>
                </a:cubicBezTo>
                <a:cubicBezTo>
                  <a:pt x="893351" y="1089669"/>
                  <a:pt x="841705" y="1097167"/>
                  <a:pt x="791751" y="1111440"/>
                </a:cubicBezTo>
                <a:cubicBezTo>
                  <a:pt x="765180" y="1119032"/>
                  <a:pt x="742122" y="1136505"/>
                  <a:pt x="715551" y="1144097"/>
                </a:cubicBezTo>
                <a:cubicBezTo>
                  <a:pt x="665597" y="1158370"/>
                  <a:pt x="613951" y="1165868"/>
                  <a:pt x="563151" y="1176754"/>
                </a:cubicBezTo>
                <a:cubicBezTo>
                  <a:pt x="577665" y="1169497"/>
                  <a:pt x="615043" y="1168898"/>
                  <a:pt x="606694" y="1154983"/>
                </a:cubicBezTo>
                <a:cubicBezTo>
                  <a:pt x="592476" y="1131287"/>
                  <a:pt x="555651" y="1133761"/>
                  <a:pt x="530494" y="1122326"/>
                </a:cubicBezTo>
                <a:cubicBezTo>
                  <a:pt x="515721" y="1115611"/>
                  <a:pt x="501465" y="1107811"/>
                  <a:pt x="486951" y="1100554"/>
                </a:cubicBezTo>
                <a:cubicBezTo>
                  <a:pt x="494208" y="871954"/>
                  <a:pt x="484601" y="642194"/>
                  <a:pt x="508723" y="414754"/>
                </a:cubicBezTo>
                <a:cubicBezTo>
                  <a:pt x="510954" y="393714"/>
                  <a:pt x="554558" y="362763"/>
                  <a:pt x="563151" y="382097"/>
                </a:cubicBezTo>
                <a:cubicBezTo>
                  <a:pt x="592275" y="447627"/>
                  <a:pt x="621112" y="735149"/>
                  <a:pt x="715551" y="861069"/>
                </a:cubicBezTo>
                <a:cubicBezTo>
                  <a:pt x="735623" y="887832"/>
                  <a:pt x="753534" y="917977"/>
                  <a:pt x="780865" y="937269"/>
                </a:cubicBezTo>
                <a:cubicBezTo>
                  <a:pt x="816684" y="962553"/>
                  <a:pt x="860694" y="973554"/>
                  <a:pt x="900608" y="991697"/>
                </a:cubicBezTo>
                <a:cubicBezTo>
                  <a:pt x="944151" y="962668"/>
                  <a:pt x="1002208" y="948154"/>
                  <a:pt x="1031237" y="904611"/>
                </a:cubicBezTo>
                <a:cubicBezTo>
                  <a:pt x="1073429" y="841323"/>
                  <a:pt x="1211447" y="469657"/>
                  <a:pt x="1248951" y="371211"/>
                </a:cubicBezTo>
                <a:cubicBezTo>
                  <a:pt x="1274351" y="382097"/>
                  <a:pt x="1304703" y="385280"/>
                  <a:pt x="1325151" y="403869"/>
                </a:cubicBezTo>
                <a:cubicBezTo>
                  <a:pt x="1346798" y="423548"/>
                  <a:pt x="1355611" y="453903"/>
                  <a:pt x="1368694" y="480069"/>
                </a:cubicBezTo>
                <a:cubicBezTo>
                  <a:pt x="1402810" y="548301"/>
                  <a:pt x="1426886" y="621803"/>
                  <a:pt x="1466665" y="686897"/>
                </a:cubicBezTo>
                <a:cubicBezTo>
                  <a:pt x="1539209" y="805605"/>
                  <a:pt x="1603882" y="877224"/>
                  <a:pt x="1706151" y="959040"/>
                </a:cubicBezTo>
                <a:cubicBezTo>
                  <a:pt x="1726583" y="975386"/>
                  <a:pt x="1749694" y="988069"/>
                  <a:pt x="1771465" y="1002583"/>
                </a:cubicBezTo>
                <a:cubicBezTo>
                  <a:pt x="1976225" y="849014"/>
                  <a:pt x="1852776" y="964482"/>
                  <a:pt x="2032723" y="523611"/>
                </a:cubicBezTo>
                <a:cubicBezTo>
                  <a:pt x="2085722" y="393762"/>
                  <a:pt x="2077515" y="398034"/>
                  <a:pt x="2108923" y="251469"/>
                </a:cubicBezTo>
                <a:cubicBezTo>
                  <a:pt x="2211229" y="298687"/>
                  <a:pt x="2298449" y="319161"/>
                  <a:pt x="2359294" y="425640"/>
                </a:cubicBezTo>
                <a:cubicBezTo>
                  <a:pt x="2506521" y="683286"/>
                  <a:pt x="2423288" y="597124"/>
                  <a:pt x="2566123" y="719554"/>
                </a:cubicBezTo>
                <a:cubicBezTo>
                  <a:pt x="2638847" y="598348"/>
                  <a:pt x="2588063" y="694961"/>
                  <a:pt x="2653208" y="447411"/>
                </a:cubicBezTo>
                <a:cubicBezTo>
                  <a:pt x="2708850" y="235973"/>
                  <a:pt x="2661001" y="298105"/>
                  <a:pt x="2751180" y="207926"/>
                </a:cubicBezTo>
                <a:cubicBezTo>
                  <a:pt x="2762066" y="269612"/>
                  <a:pt x="2767697" y="332459"/>
                  <a:pt x="2783837" y="392983"/>
                </a:cubicBezTo>
                <a:cubicBezTo>
                  <a:pt x="2808855" y="486802"/>
                  <a:pt x="2845373" y="551347"/>
                  <a:pt x="2892694" y="632469"/>
                </a:cubicBezTo>
                <a:cubicBezTo>
                  <a:pt x="2899286" y="643770"/>
                  <a:pt x="2907531" y="654032"/>
                  <a:pt x="2914465" y="665126"/>
                </a:cubicBezTo>
                <a:cubicBezTo>
                  <a:pt x="2925679" y="683068"/>
                  <a:pt x="2936237" y="701411"/>
                  <a:pt x="2947123" y="719554"/>
                </a:cubicBezTo>
                <a:cubicBezTo>
                  <a:pt x="3062372" y="627353"/>
                  <a:pt x="2986990" y="707880"/>
                  <a:pt x="3034208" y="458297"/>
                </a:cubicBezTo>
                <a:cubicBezTo>
                  <a:pt x="3045988" y="396031"/>
                  <a:pt x="3063237" y="334926"/>
                  <a:pt x="3077751" y="273240"/>
                </a:cubicBezTo>
                <a:cubicBezTo>
                  <a:pt x="3088637" y="298640"/>
                  <a:pt x="3103706" y="322631"/>
                  <a:pt x="3110408" y="349440"/>
                </a:cubicBezTo>
                <a:cubicBezTo>
                  <a:pt x="3125600" y="410209"/>
                  <a:pt x="3128980" y="473462"/>
                  <a:pt x="3143065" y="534497"/>
                </a:cubicBezTo>
                <a:cubicBezTo>
                  <a:pt x="3150868" y="568309"/>
                  <a:pt x="3189131" y="673379"/>
                  <a:pt x="3208380" y="708669"/>
                </a:cubicBezTo>
                <a:cubicBezTo>
                  <a:pt x="3217068" y="724596"/>
                  <a:pt x="3230151" y="737697"/>
                  <a:pt x="3241037" y="752211"/>
                </a:cubicBezTo>
                <a:cubicBezTo>
                  <a:pt x="3240409" y="754095"/>
                  <a:pt x="3223286" y="840473"/>
                  <a:pt x="3197494" y="763097"/>
                </a:cubicBezTo>
                <a:cubicBezTo>
                  <a:pt x="3189462" y="739000"/>
                  <a:pt x="3197494" y="712297"/>
                  <a:pt x="3197494" y="686897"/>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20" name="TextBox 7"/>
          <p:cNvSpPr txBox="1">
            <a:spLocks noChangeArrowheads="1"/>
          </p:cNvSpPr>
          <p:nvPr/>
        </p:nvSpPr>
        <p:spPr bwMode="auto">
          <a:xfrm>
            <a:off x="4900613" y="2776538"/>
            <a:ext cx="38179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t>The Partners can modify this Agreement at any time with the consent of 75% or more of the Partners, unless a page says that there is a different way to approve modifications to that specific page.</a:t>
            </a:r>
          </a:p>
          <a:p>
            <a:r>
              <a:rPr lang="en-US" altLang="en-US" sz="1600"/>
              <a:t> </a:t>
            </a:r>
          </a:p>
          <a:p>
            <a:r>
              <a:rPr lang="en-US" altLang="en-US" sz="1600"/>
              <a:t>Every Partner must sign the new Agreement, and the Cooperative must present a copy of the new Agreement to every Partner. The Cooperative will keep copies of every previous Agreement. </a:t>
            </a:r>
          </a:p>
        </p:txBody>
      </p:sp>
      <p:sp>
        <p:nvSpPr>
          <p:cNvPr id="38921" name="TextBox 10"/>
          <p:cNvSpPr txBox="1">
            <a:spLocks noChangeArrowheads="1"/>
          </p:cNvSpPr>
          <p:nvPr/>
        </p:nvSpPr>
        <p:spPr bwMode="auto">
          <a:xfrm>
            <a:off x="269875" y="4789488"/>
            <a:ext cx="22431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12" name="Title 1"/>
          <p:cNvSpPr>
            <a:spLocks noGrp="1"/>
          </p:cNvSpPr>
          <p:nvPr>
            <p:ph type="title"/>
          </p:nvPr>
        </p:nvSpPr>
        <p:spPr>
          <a:xfrm>
            <a:off x="369888" y="-9525"/>
            <a:ext cx="2870200" cy="1325563"/>
          </a:xfrm>
        </p:spPr>
        <p:txBody>
          <a:bodyPr/>
          <a:lstStyle/>
          <a:p>
            <a:pPr>
              <a:defRPr/>
            </a:pPr>
            <a:r>
              <a:rPr lang="en-US" dirty="0"/>
              <a:t>To modify this Agreement: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p:cNvSpPr>
            <a:spLocks noGrp="1"/>
          </p:cNvSpPr>
          <p:nvPr>
            <p:ph type="sldNum" sz="quarter" idx="12"/>
          </p:nvPr>
        </p:nvSpPr>
        <p:spPr bwMode="auto">
          <a:xfrm>
            <a:off x="6911975" y="6365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0B44BE0-97BA-443F-8F22-A1E9A1F80691}" type="slidenum">
              <a:rPr lang="en-US" altLang="en-US" sz="1200">
                <a:solidFill>
                  <a:srgbClr val="898989"/>
                </a:solidFill>
              </a:rPr>
              <a:pPr/>
              <a:t>14</a:t>
            </a:fld>
            <a:endParaRPr lang="en-US" altLang="en-US" sz="1200">
              <a:solidFill>
                <a:srgbClr val="898989"/>
              </a:solidFill>
            </a:endParaRPr>
          </a:p>
        </p:txBody>
      </p:sp>
      <p:sp>
        <p:nvSpPr>
          <p:cNvPr id="6" name="TextBox 5"/>
          <p:cNvSpPr txBox="1"/>
          <p:nvPr/>
        </p:nvSpPr>
        <p:spPr>
          <a:xfrm>
            <a:off x="7329488" y="1274763"/>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40963" name="TextBox 2"/>
          <p:cNvSpPr txBox="1">
            <a:spLocks noChangeArrowheads="1"/>
          </p:cNvSpPr>
          <p:nvPr/>
        </p:nvSpPr>
        <p:spPr bwMode="auto">
          <a:xfrm>
            <a:off x="973138" y="29448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40964" name="TextBox 1"/>
          <p:cNvSpPr txBox="1">
            <a:spLocks noChangeArrowheads="1"/>
          </p:cNvSpPr>
          <p:nvPr/>
        </p:nvSpPr>
        <p:spPr bwMode="auto">
          <a:xfrm>
            <a:off x="166688" y="801688"/>
            <a:ext cx="67452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ES" altLang="en-US" sz="1800"/>
              <a:t>Generalmente, las Socias siempre estarán pensando en maneras de mejorar los procesos, las normas, </a:t>
            </a:r>
            <a:r>
              <a:rPr lang="es-MX" altLang="en-US" sz="1800"/>
              <a:t>y las pólizas de la Cooperativa. Las Socias pueden adoptar otras normas y pólizas fuera de este Acuerdo, s</a:t>
            </a:r>
            <a:r>
              <a:rPr lang="es-ES" altLang="en-US" sz="1800"/>
              <a:t>iempre y cuando no contradigan lo que dice este Acuerdo. D</a:t>
            </a:r>
            <a:r>
              <a:rPr lang="es-MX" altLang="en-US" sz="1800"/>
              <a:t>eberán registrar las nuevas normas y pólizas en un documento que se puede llamar “Pólizas, Procesos, Normas, y Funciones” o algo así.</a:t>
            </a:r>
          </a:p>
          <a:p>
            <a:pPr>
              <a:buFont typeface="Arial" panose="020B0604020202020204" pitchFamily="34" charset="0"/>
              <a:buNone/>
            </a:pPr>
            <a:endParaRPr lang="es-MX" altLang="en-US" sz="1800"/>
          </a:p>
          <a:p>
            <a:pPr>
              <a:buFont typeface="Arial" panose="020B0604020202020204" pitchFamily="34" charset="0"/>
              <a:buNone/>
            </a:pPr>
            <a:r>
              <a:rPr lang="es-MX" altLang="en-US" b="1"/>
              <a:t>En resumen: </a:t>
            </a:r>
          </a:p>
        </p:txBody>
      </p:sp>
      <p:sp>
        <p:nvSpPr>
          <p:cNvPr id="40965" name="Title 1"/>
          <p:cNvSpPr>
            <a:spLocks noGrp="1"/>
          </p:cNvSpPr>
          <p:nvPr>
            <p:ph type="title"/>
          </p:nvPr>
        </p:nvSpPr>
        <p:spPr>
          <a:xfrm>
            <a:off x="155575" y="169863"/>
            <a:ext cx="7886700" cy="739775"/>
          </a:xfrm>
        </p:spPr>
        <p:txBody>
          <a:bodyPr/>
          <a:lstStyle/>
          <a:p>
            <a:r>
              <a:rPr lang="es-MX" altLang="en-US" smtClean="0"/>
              <a:t>La adopción de otras normas y políticas: </a:t>
            </a:r>
            <a:endParaRPr lang="en-US" altLang="en-US" smtClean="0"/>
          </a:p>
        </p:txBody>
      </p:sp>
      <p:sp>
        <p:nvSpPr>
          <p:cNvPr id="9" name="Freeform 8"/>
          <p:cNvSpPr/>
          <p:nvPr/>
        </p:nvSpPr>
        <p:spPr>
          <a:xfrm>
            <a:off x="4892675" y="3492500"/>
            <a:ext cx="2257425" cy="2770188"/>
          </a:xfrm>
          <a:custGeom>
            <a:avLst/>
            <a:gdLst>
              <a:gd name="connsiteX0" fmla="*/ 111989 w 5326912"/>
              <a:gd name="connsiteY0" fmla="*/ 97536 h 6169152"/>
              <a:gd name="connsiteX1" fmla="*/ 453365 w 5326912"/>
              <a:gd name="connsiteY1" fmla="*/ 109728 h 6169152"/>
              <a:gd name="connsiteX2" fmla="*/ 758165 w 5326912"/>
              <a:gd name="connsiteY2" fmla="*/ 134112 h 6169152"/>
              <a:gd name="connsiteX3" fmla="*/ 1209269 w 5326912"/>
              <a:gd name="connsiteY3" fmla="*/ 146304 h 6169152"/>
              <a:gd name="connsiteX4" fmla="*/ 2721077 w 5326912"/>
              <a:gd name="connsiteY4" fmla="*/ 121920 h 6169152"/>
              <a:gd name="connsiteX5" fmla="*/ 3135605 w 5326912"/>
              <a:gd name="connsiteY5" fmla="*/ 97536 h 6169152"/>
              <a:gd name="connsiteX6" fmla="*/ 3416021 w 5326912"/>
              <a:gd name="connsiteY6" fmla="*/ 73152 h 6169152"/>
              <a:gd name="connsiteX7" fmla="*/ 3879317 w 5326912"/>
              <a:gd name="connsiteY7" fmla="*/ 48768 h 6169152"/>
              <a:gd name="connsiteX8" fmla="*/ 4220693 w 5326912"/>
              <a:gd name="connsiteY8" fmla="*/ 12192 h 6169152"/>
              <a:gd name="connsiteX9" fmla="*/ 4366997 w 5326912"/>
              <a:gd name="connsiteY9" fmla="*/ 0 h 6169152"/>
              <a:gd name="connsiteX10" fmla="*/ 4476725 w 5326912"/>
              <a:gd name="connsiteY10" fmla="*/ 12192 h 6169152"/>
              <a:gd name="connsiteX11" fmla="*/ 4549877 w 5326912"/>
              <a:gd name="connsiteY11" fmla="*/ 73152 h 6169152"/>
              <a:gd name="connsiteX12" fmla="*/ 4598645 w 5326912"/>
              <a:gd name="connsiteY12" fmla="*/ 109728 h 6169152"/>
              <a:gd name="connsiteX13" fmla="*/ 4635221 w 5326912"/>
              <a:gd name="connsiteY13" fmla="*/ 195072 h 6169152"/>
              <a:gd name="connsiteX14" fmla="*/ 4647413 w 5326912"/>
              <a:gd name="connsiteY14" fmla="*/ 231648 h 6169152"/>
              <a:gd name="connsiteX15" fmla="*/ 4671797 w 5326912"/>
              <a:gd name="connsiteY15" fmla="*/ 268224 h 6169152"/>
              <a:gd name="connsiteX16" fmla="*/ 4696181 w 5326912"/>
              <a:gd name="connsiteY16" fmla="*/ 329184 h 6169152"/>
              <a:gd name="connsiteX17" fmla="*/ 4744949 w 5326912"/>
              <a:gd name="connsiteY17" fmla="*/ 402336 h 6169152"/>
              <a:gd name="connsiteX18" fmla="*/ 4757141 w 5326912"/>
              <a:gd name="connsiteY18" fmla="*/ 463296 h 6169152"/>
              <a:gd name="connsiteX19" fmla="*/ 4781525 w 5326912"/>
              <a:gd name="connsiteY19" fmla="*/ 499872 h 6169152"/>
              <a:gd name="connsiteX20" fmla="*/ 4842485 w 5326912"/>
              <a:gd name="connsiteY20" fmla="*/ 597408 h 6169152"/>
              <a:gd name="connsiteX21" fmla="*/ 4866869 w 5326912"/>
              <a:gd name="connsiteY21" fmla="*/ 670560 h 6169152"/>
              <a:gd name="connsiteX22" fmla="*/ 4915637 w 5326912"/>
              <a:gd name="connsiteY22" fmla="*/ 780288 h 6169152"/>
              <a:gd name="connsiteX23" fmla="*/ 4940021 w 5326912"/>
              <a:gd name="connsiteY23" fmla="*/ 890016 h 6169152"/>
              <a:gd name="connsiteX24" fmla="*/ 4964405 w 5326912"/>
              <a:gd name="connsiteY24" fmla="*/ 926592 h 6169152"/>
              <a:gd name="connsiteX25" fmla="*/ 5000981 w 5326912"/>
              <a:gd name="connsiteY25" fmla="*/ 1036320 h 6169152"/>
              <a:gd name="connsiteX26" fmla="*/ 5013173 w 5326912"/>
              <a:gd name="connsiteY26" fmla="*/ 1072896 h 6169152"/>
              <a:gd name="connsiteX27" fmla="*/ 5037557 w 5326912"/>
              <a:gd name="connsiteY27" fmla="*/ 1133856 h 6169152"/>
              <a:gd name="connsiteX28" fmla="*/ 5049749 w 5326912"/>
              <a:gd name="connsiteY28" fmla="*/ 1182624 h 6169152"/>
              <a:gd name="connsiteX29" fmla="*/ 5074133 w 5326912"/>
              <a:gd name="connsiteY29" fmla="*/ 1255776 h 6169152"/>
              <a:gd name="connsiteX30" fmla="*/ 5098517 w 5326912"/>
              <a:gd name="connsiteY30" fmla="*/ 1365504 h 6169152"/>
              <a:gd name="connsiteX31" fmla="*/ 5135093 w 5326912"/>
              <a:gd name="connsiteY31" fmla="*/ 1706880 h 6169152"/>
              <a:gd name="connsiteX32" fmla="*/ 5159477 w 5326912"/>
              <a:gd name="connsiteY32" fmla="*/ 2011680 h 6169152"/>
              <a:gd name="connsiteX33" fmla="*/ 5196053 w 5326912"/>
              <a:gd name="connsiteY33" fmla="*/ 2231136 h 6169152"/>
              <a:gd name="connsiteX34" fmla="*/ 5220437 w 5326912"/>
              <a:gd name="connsiteY34" fmla="*/ 2535936 h 6169152"/>
              <a:gd name="connsiteX35" fmla="*/ 5244821 w 5326912"/>
              <a:gd name="connsiteY35" fmla="*/ 2682240 h 6169152"/>
              <a:gd name="connsiteX36" fmla="*/ 5293589 w 5326912"/>
              <a:gd name="connsiteY36" fmla="*/ 3072384 h 6169152"/>
              <a:gd name="connsiteX37" fmla="*/ 5293589 w 5326912"/>
              <a:gd name="connsiteY37" fmla="*/ 5913120 h 6169152"/>
              <a:gd name="connsiteX38" fmla="*/ 5269205 w 5326912"/>
              <a:gd name="connsiteY38" fmla="*/ 6083808 h 6169152"/>
              <a:gd name="connsiteX39" fmla="*/ 5257013 w 5326912"/>
              <a:gd name="connsiteY39" fmla="*/ 6144768 h 6169152"/>
              <a:gd name="connsiteX40" fmla="*/ 5220437 w 5326912"/>
              <a:gd name="connsiteY40" fmla="*/ 6156960 h 6169152"/>
              <a:gd name="connsiteX41" fmla="*/ 5171669 w 5326912"/>
              <a:gd name="connsiteY41" fmla="*/ 6169152 h 6169152"/>
              <a:gd name="connsiteX42" fmla="*/ 4866869 w 5326912"/>
              <a:gd name="connsiteY42" fmla="*/ 6144768 h 6169152"/>
              <a:gd name="connsiteX43" fmla="*/ 4781525 w 5326912"/>
              <a:gd name="connsiteY43" fmla="*/ 6120384 h 6169152"/>
              <a:gd name="connsiteX44" fmla="*/ 4744949 w 5326912"/>
              <a:gd name="connsiteY44" fmla="*/ 6096000 h 6169152"/>
              <a:gd name="connsiteX45" fmla="*/ 3647669 w 5326912"/>
              <a:gd name="connsiteY45" fmla="*/ 6120384 h 6169152"/>
              <a:gd name="connsiteX46" fmla="*/ 3428213 w 5326912"/>
              <a:gd name="connsiteY46" fmla="*/ 6132576 h 6169152"/>
              <a:gd name="connsiteX47" fmla="*/ 2745461 w 5326912"/>
              <a:gd name="connsiteY47" fmla="*/ 6144768 h 6169152"/>
              <a:gd name="connsiteX48" fmla="*/ 2038325 w 5326912"/>
              <a:gd name="connsiteY48" fmla="*/ 6132576 h 6169152"/>
              <a:gd name="connsiteX49" fmla="*/ 1794485 w 5326912"/>
              <a:gd name="connsiteY49" fmla="*/ 6108192 h 6169152"/>
              <a:gd name="connsiteX50" fmla="*/ 1526261 w 5326912"/>
              <a:gd name="connsiteY50" fmla="*/ 6096000 h 6169152"/>
              <a:gd name="connsiteX51" fmla="*/ 745973 w 5326912"/>
              <a:gd name="connsiteY51" fmla="*/ 6059424 h 6169152"/>
              <a:gd name="connsiteX52" fmla="*/ 819125 w 5326912"/>
              <a:gd name="connsiteY52" fmla="*/ 6022848 h 6169152"/>
              <a:gd name="connsiteX53" fmla="*/ 867893 w 5326912"/>
              <a:gd name="connsiteY53" fmla="*/ 5974080 h 6169152"/>
              <a:gd name="connsiteX54" fmla="*/ 892277 w 5326912"/>
              <a:gd name="connsiteY54" fmla="*/ 5913120 h 6169152"/>
              <a:gd name="connsiteX55" fmla="*/ 953237 w 5326912"/>
              <a:gd name="connsiteY55" fmla="*/ 5803392 h 6169152"/>
              <a:gd name="connsiteX56" fmla="*/ 977621 w 5326912"/>
              <a:gd name="connsiteY56" fmla="*/ 5718048 h 6169152"/>
              <a:gd name="connsiteX57" fmla="*/ 1002005 w 5326912"/>
              <a:gd name="connsiteY57" fmla="*/ 5681472 h 6169152"/>
              <a:gd name="connsiteX58" fmla="*/ 1038581 w 5326912"/>
              <a:gd name="connsiteY58" fmla="*/ 5596128 h 6169152"/>
              <a:gd name="connsiteX59" fmla="*/ 1099541 w 5326912"/>
              <a:gd name="connsiteY59" fmla="*/ 5401056 h 6169152"/>
              <a:gd name="connsiteX60" fmla="*/ 1148309 w 5326912"/>
              <a:gd name="connsiteY60" fmla="*/ 5315712 h 6169152"/>
              <a:gd name="connsiteX61" fmla="*/ 1233653 w 5326912"/>
              <a:gd name="connsiteY61" fmla="*/ 5035296 h 6169152"/>
              <a:gd name="connsiteX62" fmla="*/ 1245845 w 5326912"/>
              <a:gd name="connsiteY62" fmla="*/ 4986528 h 6169152"/>
              <a:gd name="connsiteX63" fmla="*/ 1270229 w 5326912"/>
              <a:gd name="connsiteY63" fmla="*/ 4913376 h 6169152"/>
              <a:gd name="connsiteX64" fmla="*/ 1282421 w 5326912"/>
              <a:gd name="connsiteY64" fmla="*/ 4840224 h 6169152"/>
              <a:gd name="connsiteX65" fmla="*/ 1245845 w 5326912"/>
              <a:gd name="connsiteY65" fmla="*/ 4389120 h 6169152"/>
              <a:gd name="connsiteX66" fmla="*/ 1221461 w 5326912"/>
              <a:gd name="connsiteY66" fmla="*/ 4315968 h 6169152"/>
              <a:gd name="connsiteX67" fmla="*/ 1172693 w 5326912"/>
              <a:gd name="connsiteY67" fmla="*/ 4120896 h 6169152"/>
              <a:gd name="connsiteX68" fmla="*/ 1160501 w 5326912"/>
              <a:gd name="connsiteY68" fmla="*/ 4072128 h 6169152"/>
              <a:gd name="connsiteX69" fmla="*/ 1123925 w 5326912"/>
              <a:gd name="connsiteY69" fmla="*/ 3852672 h 6169152"/>
              <a:gd name="connsiteX70" fmla="*/ 1111733 w 5326912"/>
              <a:gd name="connsiteY70" fmla="*/ 3706368 h 6169152"/>
              <a:gd name="connsiteX71" fmla="*/ 1087349 w 5326912"/>
              <a:gd name="connsiteY71" fmla="*/ 3645408 h 6169152"/>
              <a:gd name="connsiteX72" fmla="*/ 1075157 w 5326912"/>
              <a:gd name="connsiteY72" fmla="*/ 3547872 h 6169152"/>
              <a:gd name="connsiteX73" fmla="*/ 1014197 w 5326912"/>
              <a:gd name="connsiteY73" fmla="*/ 3279648 h 6169152"/>
              <a:gd name="connsiteX74" fmla="*/ 1002005 w 5326912"/>
              <a:gd name="connsiteY74" fmla="*/ 3206496 h 6169152"/>
              <a:gd name="connsiteX75" fmla="*/ 928853 w 5326912"/>
              <a:gd name="connsiteY75" fmla="*/ 3011424 h 6169152"/>
              <a:gd name="connsiteX76" fmla="*/ 892277 w 5326912"/>
              <a:gd name="connsiteY76" fmla="*/ 2889504 h 6169152"/>
              <a:gd name="connsiteX77" fmla="*/ 855701 w 5326912"/>
              <a:gd name="connsiteY77" fmla="*/ 2791968 h 6169152"/>
              <a:gd name="connsiteX78" fmla="*/ 831317 w 5326912"/>
              <a:gd name="connsiteY78" fmla="*/ 2609088 h 6169152"/>
              <a:gd name="connsiteX79" fmla="*/ 806933 w 5326912"/>
              <a:gd name="connsiteY79" fmla="*/ 2499360 h 6169152"/>
              <a:gd name="connsiteX80" fmla="*/ 794741 w 5326912"/>
              <a:gd name="connsiteY80" fmla="*/ 2450592 h 6169152"/>
              <a:gd name="connsiteX81" fmla="*/ 770357 w 5326912"/>
              <a:gd name="connsiteY81" fmla="*/ 2340864 h 6169152"/>
              <a:gd name="connsiteX82" fmla="*/ 733781 w 5326912"/>
              <a:gd name="connsiteY82" fmla="*/ 2218944 h 6169152"/>
              <a:gd name="connsiteX83" fmla="*/ 721589 w 5326912"/>
              <a:gd name="connsiteY83" fmla="*/ 2145792 h 6169152"/>
              <a:gd name="connsiteX84" fmla="*/ 697205 w 5326912"/>
              <a:gd name="connsiteY84" fmla="*/ 2072640 h 6169152"/>
              <a:gd name="connsiteX85" fmla="*/ 672821 w 5326912"/>
              <a:gd name="connsiteY85" fmla="*/ 1999488 h 6169152"/>
              <a:gd name="connsiteX86" fmla="*/ 624053 w 5326912"/>
              <a:gd name="connsiteY86" fmla="*/ 1828800 h 6169152"/>
              <a:gd name="connsiteX87" fmla="*/ 611861 w 5326912"/>
              <a:gd name="connsiteY87" fmla="*/ 1780032 h 6169152"/>
              <a:gd name="connsiteX88" fmla="*/ 587477 w 5326912"/>
              <a:gd name="connsiteY88" fmla="*/ 1706880 h 6169152"/>
              <a:gd name="connsiteX89" fmla="*/ 550901 w 5326912"/>
              <a:gd name="connsiteY89" fmla="*/ 1584960 h 6169152"/>
              <a:gd name="connsiteX90" fmla="*/ 538709 w 5326912"/>
              <a:gd name="connsiteY90" fmla="*/ 1536192 h 6169152"/>
              <a:gd name="connsiteX91" fmla="*/ 526517 w 5326912"/>
              <a:gd name="connsiteY91" fmla="*/ 1499616 h 6169152"/>
              <a:gd name="connsiteX92" fmla="*/ 502133 w 5326912"/>
              <a:gd name="connsiteY92" fmla="*/ 1389888 h 6169152"/>
              <a:gd name="connsiteX93" fmla="*/ 453365 w 5326912"/>
              <a:gd name="connsiteY93" fmla="*/ 1267968 h 6169152"/>
              <a:gd name="connsiteX94" fmla="*/ 404597 w 5326912"/>
              <a:gd name="connsiteY94" fmla="*/ 1133856 h 6169152"/>
              <a:gd name="connsiteX95" fmla="*/ 392405 w 5326912"/>
              <a:gd name="connsiteY95" fmla="*/ 1097280 h 6169152"/>
              <a:gd name="connsiteX96" fmla="*/ 380213 w 5326912"/>
              <a:gd name="connsiteY96" fmla="*/ 1048512 h 6169152"/>
              <a:gd name="connsiteX97" fmla="*/ 355829 w 5326912"/>
              <a:gd name="connsiteY97" fmla="*/ 1011936 h 6169152"/>
              <a:gd name="connsiteX98" fmla="*/ 294869 w 5326912"/>
              <a:gd name="connsiteY98" fmla="*/ 816864 h 6169152"/>
              <a:gd name="connsiteX99" fmla="*/ 258293 w 5326912"/>
              <a:gd name="connsiteY99" fmla="*/ 768096 h 6169152"/>
              <a:gd name="connsiteX100" fmla="*/ 246101 w 5326912"/>
              <a:gd name="connsiteY100" fmla="*/ 694944 h 6169152"/>
              <a:gd name="connsiteX101" fmla="*/ 172949 w 5326912"/>
              <a:gd name="connsiteY101" fmla="*/ 548640 h 6169152"/>
              <a:gd name="connsiteX102" fmla="*/ 148565 w 5326912"/>
              <a:gd name="connsiteY102" fmla="*/ 487680 h 6169152"/>
              <a:gd name="connsiteX103" fmla="*/ 124181 w 5326912"/>
              <a:gd name="connsiteY103" fmla="*/ 451104 h 6169152"/>
              <a:gd name="connsiteX104" fmla="*/ 99797 w 5326912"/>
              <a:gd name="connsiteY104" fmla="*/ 390144 h 6169152"/>
              <a:gd name="connsiteX105" fmla="*/ 51029 w 5326912"/>
              <a:gd name="connsiteY105" fmla="*/ 268224 h 6169152"/>
              <a:gd name="connsiteX106" fmla="*/ 38837 w 5326912"/>
              <a:gd name="connsiteY106" fmla="*/ 207264 h 6169152"/>
              <a:gd name="connsiteX107" fmla="*/ 26645 w 5326912"/>
              <a:gd name="connsiteY107" fmla="*/ 170688 h 6169152"/>
              <a:gd name="connsiteX108" fmla="*/ 2261 w 5326912"/>
              <a:gd name="connsiteY108" fmla="*/ 121920 h 6169152"/>
              <a:gd name="connsiteX109" fmla="*/ 2261 w 5326912"/>
              <a:gd name="connsiteY109" fmla="*/ 36576 h 61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326912" h="6169152">
                <a:moveTo>
                  <a:pt x="111989" y="97536"/>
                </a:moveTo>
                <a:cubicBezTo>
                  <a:pt x="225781" y="101600"/>
                  <a:pt x="339682" y="103293"/>
                  <a:pt x="453365" y="109728"/>
                </a:cubicBezTo>
                <a:cubicBezTo>
                  <a:pt x="555127" y="115488"/>
                  <a:pt x="656360" y="129186"/>
                  <a:pt x="758165" y="134112"/>
                </a:cubicBezTo>
                <a:cubicBezTo>
                  <a:pt x="908412" y="141382"/>
                  <a:pt x="1058901" y="142240"/>
                  <a:pt x="1209269" y="146304"/>
                </a:cubicBezTo>
                <a:lnTo>
                  <a:pt x="2721077" y="121920"/>
                </a:lnTo>
                <a:cubicBezTo>
                  <a:pt x="2857013" y="119108"/>
                  <a:pt x="2999225" y="108901"/>
                  <a:pt x="3135605" y="97536"/>
                </a:cubicBezTo>
                <a:lnTo>
                  <a:pt x="3416021" y="73152"/>
                </a:lnTo>
                <a:cubicBezTo>
                  <a:pt x="3539667" y="64722"/>
                  <a:pt x="3749988" y="60264"/>
                  <a:pt x="3879317" y="48768"/>
                </a:cubicBezTo>
                <a:cubicBezTo>
                  <a:pt x="3993311" y="38635"/>
                  <a:pt x="4106645" y="21696"/>
                  <a:pt x="4220693" y="12192"/>
                </a:cubicBezTo>
                <a:lnTo>
                  <a:pt x="4366997" y="0"/>
                </a:lnTo>
                <a:cubicBezTo>
                  <a:pt x="4403573" y="4064"/>
                  <a:pt x="4441023" y="3266"/>
                  <a:pt x="4476725" y="12192"/>
                </a:cubicBezTo>
                <a:cubicBezTo>
                  <a:pt x="4502086" y="18532"/>
                  <a:pt x="4533017" y="58701"/>
                  <a:pt x="4549877" y="73152"/>
                </a:cubicBezTo>
                <a:cubicBezTo>
                  <a:pt x="4565305" y="86376"/>
                  <a:pt x="4582389" y="97536"/>
                  <a:pt x="4598645" y="109728"/>
                </a:cubicBezTo>
                <a:cubicBezTo>
                  <a:pt x="4627237" y="195505"/>
                  <a:pt x="4590024" y="89612"/>
                  <a:pt x="4635221" y="195072"/>
                </a:cubicBezTo>
                <a:cubicBezTo>
                  <a:pt x="4640283" y="206884"/>
                  <a:pt x="4641666" y="220153"/>
                  <a:pt x="4647413" y="231648"/>
                </a:cubicBezTo>
                <a:cubicBezTo>
                  <a:pt x="4653966" y="244754"/>
                  <a:pt x="4665244" y="255118"/>
                  <a:pt x="4671797" y="268224"/>
                </a:cubicBezTo>
                <a:cubicBezTo>
                  <a:pt x="4681584" y="287799"/>
                  <a:pt x="4685701" y="309971"/>
                  <a:pt x="4696181" y="329184"/>
                </a:cubicBezTo>
                <a:cubicBezTo>
                  <a:pt x="4710214" y="354912"/>
                  <a:pt x="4744949" y="402336"/>
                  <a:pt x="4744949" y="402336"/>
                </a:cubicBezTo>
                <a:cubicBezTo>
                  <a:pt x="4749013" y="422656"/>
                  <a:pt x="4749865" y="443893"/>
                  <a:pt x="4757141" y="463296"/>
                </a:cubicBezTo>
                <a:cubicBezTo>
                  <a:pt x="4762286" y="477016"/>
                  <a:pt x="4774255" y="487150"/>
                  <a:pt x="4781525" y="499872"/>
                </a:cubicBezTo>
                <a:cubicBezTo>
                  <a:pt x="4835079" y="593592"/>
                  <a:pt x="4772551" y="504162"/>
                  <a:pt x="4842485" y="597408"/>
                </a:cubicBezTo>
                <a:cubicBezTo>
                  <a:pt x="4850613" y="621792"/>
                  <a:pt x="4855374" y="647571"/>
                  <a:pt x="4866869" y="670560"/>
                </a:cubicBezTo>
                <a:cubicBezTo>
                  <a:pt x="4884881" y="706584"/>
                  <a:pt x="4903962" y="741371"/>
                  <a:pt x="4915637" y="780288"/>
                </a:cubicBezTo>
                <a:cubicBezTo>
                  <a:pt x="4921423" y="799576"/>
                  <a:pt x="4930640" y="868127"/>
                  <a:pt x="4940021" y="890016"/>
                </a:cubicBezTo>
                <a:cubicBezTo>
                  <a:pt x="4945793" y="903484"/>
                  <a:pt x="4958769" y="913066"/>
                  <a:pt x="4964405" y="926592"/>
                </a:cubicBezTo>
                <a:cubicBezTo>
                  <a:pt x="4979234" y="962181"/>
                  <a:pt x="4988789" y="999744"/>
                  <a:pt x="5000981" y="1036320"/>
                </a:cubicBezTo>
                <a:cubicBezTo>
                  <a:pt x="5005045" y="1048512"/>
                  <a:pt x="5008400" y="1060964"/>
                  <a:pt x="5013173" y="1072896"/>
                </a:cubicBezTo>
                <a:cubicBezTo>
                  <a:pt x="5021301" y="1093216"/>
                  <a:pt x="5030636" y="1113094"/>
                  <a:pt x="5037557" y="1133856"/>
                </a:cubicBezTo>
                <a:cubicBezTo>
                  <a:pt x="5042856" y="1149752"/>
                  <a:pt x="5044934" y="1166574"/>
                  <a:pt x="5049749" y="1182624"/>
                </a:cubicBezTo>
                <a:cubicBezTo>
                  <a:pt x="5057135" y="1207243"/>
                  <a:pt x="5067899" y="1230840"/>
                  <a:pt x="5074133" y="1255776"/>
                </a:cubicBezTo>
                <a:cubicBezTo>
                  <a:pt x="5117047" y="1427433"/>
                  <a:pt x="5063634" y="1260856"/>
                  <a:pt x="5098517" y="1365504"/>
                </a:cubicBezTo>
                <a:cubicBezTo>
                  <a:pt x="5110709" y="1479296"/>
                  <a:pt x="5127480" y="1592690"/>
                  <a:pt x="5135093" y="1706880"/>
                </a:cubicBezTo>
                <a:cubicBezTo>
                  <a:pt x="5139069" y="1766524"/>
                  <a:pt x="5148514" y="1938595"/>
                  <a:pt x="5159477" y="2011680"/>
                </a:cubicBezTo>
                <a:cubicBezTo>
                  <a:pt x="5186958" y="2194889"/>
                  <a:pt x="5181352" y="2069422"/>
                  <a:pt x="5196053" y="2231136"/>
                </a:cubicBezTo>
                <a:cubicBezTo>
                  <a:pt x="5205281" y="2332642"/>
                  <a:pt x="5203681" y="2435398"/>
                  <a:pt x="5220437" y="2535936"/>
                </a:cubicBezTo>
                <a:cubicBezTo>
                  <a:pt x="5228565" y="2584704"/>
                  <a:pt x="5238872" y="2633159"/>
                  <a:pt x="5244821" y="2682240"/>
                </a:cubicBezTo>
                <a:cubicBezTo>
                  <a:pt x="5296988" y="3112617"/>
                  <a:pt x="5241427" y="2785495"/>
                  <a:pt x="5293589" y="3072384"/>
                </a:cubicBezTo>
                <a:cubicBezTo>
                  <a:pt x="5349870" y="4141732"/>
                  <a:pt x="5324378" y="3573182"/>
                  <a:pt x="5293589" y="5913120"/>
                </a:cubicBezTo>
                <a:cubicBezTo>
                  <a:pt x="5292833" y="5970589"/>
                  <a:pt x="5278169" y="6027038"/>
                  <a:pt x="5269205" y="6083808"/>
                </a:cubicBezTo>
                <a:cubicBezTo>
                  <a:pt x="5265973" y="6104277"/>
                  <a:pt x="5268508" y="6127526"/>
                  <a:pt x="5257013" y="6144768"/>
                </a:cubicBezTo>
                <a:cubicBezTo>
                  <a:pt x="5249884" y="6155461"/>
                  <a:pt x="5232794" y="6153429"/>
                  <a:pt x="5220437" y="6156960"/>
                </a:cubicBezTo>
                <a:cubicBezTo>
                  <a:pt x="5204325" y="6161563"/>
                  <a:pt x="5187925" y="6165088"/>
                  <a:pt x="5171669" y="6169152"/>
                </a:cubicBezTo>
                <a:cubicBezTo>
                  <a:pt x="4722924" y="6148755"/>
                  <a:pt x="5012430" y="6186357"/>
                  <a:pt x="4866869" y="6144768"/>
                </a:cubicBezTo>
                <a:cubicBezTo>
                  <a:pt x="4848639" y="6139560"/>
                  <a:pt x="4801013" y="6130128"/>
                  <a:pt x="4781525" y="6120384"/>
                </a:cubicBezTo>
                <a:cubicBezTo>
                  <a:pt x="4768419" y="6113831"/>
                  <a:pt x="4757141" y="6104128"/>
                  <a:pt x="4744949" y="6096000"/>
                </a:cubicBezTo>
                <a:cubicBezTo>
                  <a:pt x="4134190" y="6126538"/>
                  <a:pt x="4871829" y="6092562"/>
                  <a:pt x="3647669" y="6120384"/>
                </a:cubicBezTo>
                <a:cubicBezTo>
                  <a:pt x="3574423" y="6122049"/>
                  <a:pt x="3501451" y="6130597"/>
                  <a:pt x="3428213" y="6132576"/>
                </a:cubicBezTo>
                <a:lnTo>
                  <a:pt x="2745461" y="6144768"/>
                </a:lnTo>
                <a:cubicBezTo>
                  <a:pt x="2509749" y="6140704"/>
                  <a:pt x="2273898" y="6141636"/>
                  <a:pt x="2038325" y="6132576"/>
                </a:cubicBezTo>
                <a:cubicBezTo>
                  <a:pt x="1956700" y="6129437"/>
                  <a:pt x="1875963" y="6114012"/>
                  <a:pt x="1794485" y="6108192"/>
                </a:cubicBezTo>
                <a:cubicBezTo>
                  <a:pt x="1705212" y="6101815"/>
                  <a:pt x="1615594" y="6101469"/>
                  <a:pt x="1526261" y="6096000"/>
                </a:cubicBezTo>
                <a:cubicBezTo>
                  <a:pt x="867009" y="6055638"/>
                  <a:pt x="1553225" y="6081242"/>
                  <a:pt x="745973" y="6059424"/>
                </a:cubicBezTo>
                <a:cubicBezTo>
                  <a:pt x="770068" y="6051392"/>
                  <a:pt x="801936" y="6044334"/>
                  <a:pt x="819125" y="6022848"/>
                </a:cubicBezTo>
                <a:cubicBezTo>
                  <a:pt x="866415" y="5963735"/>
                  <a:pt x="788091" y="6000681"/>
                  <a:pt x="867893" y="5974080"/>
                </a:cubicBezTo>
                <a:cubicBezTo>
                  <a:pt x="876021" y="5953760"/>
                  <a:pt x="882490" y="5932695"/>
                  <a:pt x="892277" y="5913120"/>
                </a:cubicBezTo>
                <a:cubicBezTo>
                  <a:pt x="941524" y="5814626"/>
                  <a:pt x="891985" y="5962647"/>
                  <a:pt x="953237" y="5803392"/>
                </a:cubicBezTo>
                <a:cubicBezTo>
                  <a:pt x="963858" y="5775778"/>
                  <a:pt x="966633" y="5745518"/>
                  <a:pt x="977621" y="5718048"/>
                </a:cubicBezTo>
                <a:cubicBezTo>
                  <a:pt x="983063" y="5704443"/>
                  <a:pt x="995452" y="5694578"/>
                  <a:pt x="1002005" y="5681472"/>
                </a:cubicBezTo>
                <a:cubicBezTo>
                  <a:pt x="1015846" y="5653789"/>
                  <a:pt x="1028171" y="5625275"/>
                  <a:pt x="1038581" y="5596128"/>
                </a:cubicBezTo>
                <a:cubicBezTo>
                  <a:pt x="1072207" y="5501974"/>
                  <a:pt x="1055367" y="5502024"/>
                  <a:pt x="1099541" y="5401056"/>
                </a:cubicBezTo>
                <a:cubicBezTo>
                  <a:pt x="1112674" y="5371038"/>
                  <a:pt x="1135176" y="5345730"/>
                  <a:pt x="1148309" y="5315712"/>
                </a:cubicBezTo>
                <a:cubicBezTo>
                  <a:pt x="1170606" y="5264746"/>
                  <a:pt x="1224927" y="5066711"/>
                  <a:pt x="1233653" y="5035296"/>
                </a:cubicBezTo>
                <a:cubicBezTo>
                  <a:pt x="1238138" y="5019151"/>
                  <a:pt x="1241030" y="5002578"/>
                  <a:pt x="1245845" y="4986528"/>
                </a:cubicBezTo>
                <a:cubicBezTo>
                  <a:pt x="1253231" y="4961909"/>
                  <a:pt x="1263995" y="4938312"/>
                  <a:pt x="1270229" y="4913376"/>
                </a:cubicBezTo>
                <a:cubicBezTo>
                  <a:pt x="1276225" y="4889394"/>
                  <a:pt x="1278357" y="4864608"/>
                  <a:pt x="1282421" y="4840224"/>
                </a:cubicBezTo>
                <a:cubicBezTo>
                  <a:pt x="1270229" y="4689856"/>
                  <a:pt x="1263270" y="4538972"/>
                  <a:pt x="1245845" y="4389120"/>
                </a:cubicBezTo>
                <a:cubicBezTo>
                  <a:pt x="1242876" y="4363589"/>
                  <a:pt x="1225928" y="4341280"/>
                  <a:pt x="1221461" y="4315968"/>
                </a:cubicBezTo>
                <a:cubicBezTo>
                  <a:pt x="1188007" y="4126395"/>
                  <a:pt x="1242456" y="4237167"/>
                  <a:pt x="1172693" y="4120896"/>
                </a:cubicBezTo>
                <a:cubicBezTo>
                  <a:pt x="1168629" y="4104640"/>
                  <a:pt x="1163413" y="4088629"/>
                  <a:pt x="1160501" y="4072128"/>
                </a:cubicBezTo>
                <a:cubicBezTo>
                  <a:pt x="1098547" y="3721057"/>
                  <a:pt x="1159943" y="4032763"/>
                  <a:pt x="1123925" y="3852672"/>
                </a:cubicBezTo>
                <a:cubicBezTo>
                  <a:pt x="1119861" y="3803904"/>
                  <a:pt x="1120238" y="3754560"/>
                  <a:pt x="1111733" y="3706368"/>
                </a:cubicBezTo>
                <a:cubicBezTo>
                  <a:pt x="1107930" y="3684816"/>
                  <a:pt x="1092270" y="3666733"/>
                  <a:pt x="1087349" y="3645408"/>
                </a:cubicBezTo>
                <a:cubicBezTo>
                  <a:pt x="1079981" y="3613482"/>
                  <a:pt x="1081583" y="3580001"/>
                  <a:pt x="1075157" y="3547872"/>
                </a:cubicBezTo>
                <a:cubicBezTo>
                  <a:pt x="1057176" y="3457965"/>
                  <a:pt x="1029270" y="3370089"/>
                  <a:pt x="1014197" y="3279648"/>
                </a:cubicBezTo>
                <a:cubicBezTo>
                  <a:pt x="1010133" y="3255264"/>
                  <a:pt x="1008001" y="3230478"/>
                  <a:pt x="1002005" y="3206496"/>
                </a:cubicBezTo>
                <a:cubicBezTo>
                  <a:pt x="986526" y="3144579"/>
                  <a:pt x="948431" y="3067362"/>
                  <a:pt x="928853" y="3011424"/>
                </a:cubicBezTo>
                <a:cubicBezTo>
                  <a:pt x="914836" y="2971377"/>
                  <a:pt x="905694" y="2929756"/>
                  <a:pt x="892277" y="2889504"/>
                </a:cubicBezTo>
                <a:cubicBezTo>
                  <a:pt x="881297" y="2856563"/>
                  <a:pt x="865912" y="2825155"/>
                  <a:pt x="855701" y="2791968"/>
                </a:cubicBezTo>
                <a:cubicBezTo>
                  <a:pt x="838365" y="2735625"/>
                  <a:pt x="839923" y="2663592"/>
                  <a:pt x="831317" y="2609088"/>
                </a:cubicBezTo>
                <a:cubicBezTo>
                  <a:pt x="825473" y="2572078"/>
                  <a:pt x="815358" y="2535869"/>
                  <a:pt x="806933" y="2499360"/>
                </a:cubicBezTo>
                <a:cubicBezTo>
                  <a:pt x="803165" y="2483033"/>
                  <a:pt x="798509" y="2466919"/>
                  <a:pt x="794741" y="2450592"/>
                </a:cubicBezTo>
                <a:cubicBezTo>
                  <a:pt x="786316" y="2414083"/>
                  <a:pt x="779892" y="2377099"/>
                  <a:pt x="770357" y="2340864"/>
                </a:cubicBezTo>
                <a:cubicBezTo>
                  <a:pt x="759559" y="2299832"/>
                  <a:pt x="744072" y="2260107"/>
                  <a:pt x="733781" y="2218944"/>
                </a:cubicBezTo>
                <a:cubicBezTo>
                  <a:pt x="727785" y="2194962"/>
                  <a:pt x="727585" y="2169774"/>
                  <a:pt x="721589" y="2145792"/>
                </a:cubicBezTo>
                <a:cubicBezTo>
                  <a:pt x="715355" y="2120856"/>
                  <a:pt x="705333" y="2097024"/>
                  <a:pt x="697205" y="2072640"/>
                </a:cubicBezTo>
                <a:cubicBezTo>
                  <a:pt x="689077" y="2048256"/>
                  <a:pt x="679882" y="2024202"/>
                  <a:pt x="672821" y="1999488"/>
                </a:cubicBezTo>
                <a:cubicBezTo>
                  <a:pt x="656565" y="1942592"/>
                  <a:pt x="638404" y="1886206"/>
                  <a:pt x="624053" y="1828800"/>
                </a:cubicBezTo>
                <a:cubicBezTo>
                  <a:pt x="619989" y="1812544"/>
                  <a:pt x="616676" y="1796082"/>
                  <a:pt x="611861" y="1780032"/>
                </a:cubicBezTo>
                <a:cubicBezTo>
                  <a:pt x="604475" y="1755413"/>
                  <a:pt x="595605" y="1731264"/>
                  <a:pt x="587477" y="1706880"/>
                </a:cubicBezTo>
                <a:cubicBezTo>
                  <a:pt x="559091" y="1508177"/>
                  <a:pt x="598426" y="1695852"/>
                  <a:pt x="550901" y="1584960"/>
                </a:cubicBezTo>
                <a:cubicBezTo>
                  <a:pt x="544300" y="1569559"/>
                  <a:pt x="543312" y="1552304"/>
                  <a:pt x="538709" y="1536192"/>
                </a:cubicBezTo>
                <a:cubicBezTo>
                  <a:pt x="535178" y="1523835"/>
                  <a:pt x="529634" y="1512084"/>
                  <a:pt x="526517" y="1499616"/>
                </a:cubicBezTo>
                <a:cubicBezTo>
                  <a:pt x="517430" y="1463266"/>
                  <a:pt x="513416" y="1425617"/>
                  <a:pt x="502133" y="1389888"/>
                </a:cubicBezTo>
                <a:cubicBezTo>
                  <a:pt x="488952" y="1348149"/>
                  <a:pt x="467206" y="1309492"/>
                  <a:pt x="453365" y="1267968"/>
                </a:cubicBezTo>
                <a:cubicBezTo>
                  <a:pt x="402136" y="1114281"/>
                  <a:pt x="455492" y="1269575"/>
                  <a:pt x="404597" y="1133856"/>
                </a:cubicBezTo>
                <a:cubicBezTo>
                  <a:pt x="400085" y="1121823"/>
                  <a:pt x="395936" y="1109637"/>
                  <a:pt x="392405" y="1097280"/>
                </a:cubicBezTo>
                <a:cubicBezTo>
                  <a:pt x="387802" y="1081168"/>
                  <a:pt x="386814" y="1063913"/>
                  <a:pt x="380213" y="1048512"/>
                </a:cubicBezTo>
                <a:cubicBezTo>
                  <a:pt x="374441" y="1035044"/>
                  <a:pt x="363957" y="1024128"/>
                  <a:pt x="355829" y="1011936"/>
                </a:cubicBezTo>
                <a:cubicBezTo>
                  <a:pt x="336449" y="934415"/>
                  <a:pt x="333923" y="879351"/>
                  <a:pt x="294869" y="816864"/>
                </a:cubicBezTo>
                <a:cubicBezTo>
                  <a:pt x="284099" y="799633"/>
                  <a:pt x="270485" y="784352"/>
                  <a:pt x="258293" y="768096"/>
                </a:cubicBezTo>
                <a:cubicBezTo>
                  <a:pt x="254229" y="743712"/>
                  <a:pt x="255061" y="717983"/>
                  <a:pt x="246101" y="694944"/>
                </a:cubicBezTo>
                <a:cubicBezTo>
                  <a:pt x="226339" y="644127"/>
                  <a:pt x="193199" y="599265"/>
                  <a:pt x="172949" y="548640"/>
                </a:cubicBezTo>
                <a:cubicBezTo>
                  <a:pt x="164821" y="528320"/>
                  <a:pt x="158352" y="507255"/>
                  <a:pt x="148565" y="487680"/>
                </a:cubicBezTo>
                <a:cubicBezTo>
                  <a:pt x="142012" y="474574"/>
                  <a:pt x="130734" y="464210"/>
                  <a:pt x="124181" y="451104"/>
                </a:cubicBezTo>
                <a:cubicBezTo>
                  <a:pt x="114394" y="431529"/>
                  <a:pt x="108685" y="410143"/>
                  <a:pt x="99797" y="390144"/>
                </a:cubicBezTo>
                <a:cubicBezTo>
                  <a:pt x="76152" y="336943"/>
                  <a:pt x="63859" y="332376"/>
                  <a:pt x="51029" y="268224"/>
                </a:cubicBezTo>
                <a:cubicBezTo>
                  <a:pt x="46965" y="247904"/>
                  <a:pt x="43863" y="227368"/>
                  <a:pt x="38837" y="207264"/>
                </a:cubicBezTo>
                <a:cubicBezTo>
                  <a:pt x="35720" y="194796"/>
                  <a:pt x="31707" y="182500"/>
                  <a:pt x="26645" y="170688"/>
                </a:cubicBezTo>
                <a:cubicBezTo>
                  <a:pt x="19486" y="153983"/>
                  <a:pt x="5512" y="139802"/>
                  <a:pt x="2261" y="121920"/>
                </a:cubicBezTo>
                <a:cubicBezTo>
                  <a:pt x="-2828" y="93931"/>
                  <a:pt x="2261" y="65024"/>
                  <a:pt x="2261" y="3657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7" name="TextBox 1"/>
          <p:cNvSpPr txBox="1">
            <a:spLocks noChangeArrowheads="1"/>
          </p:cNvSpPr>
          <p:nvPr/>
        </p:nvSpPr>
        <p:spPr bwMode="auto">
          <a:xfrm>
            <a:off x="284163" y="3619500"/>
            <a:ext cx="18859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512763">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1700" b="1"/>
              <a:t>Los Artículos de Organización </a:t>
            </a:r>
          </a:p>
          <a:p>
            <a:pPr lvl="1"/>
            <a:r>
              <a:rPr lang="es-ES_tradnl" altLang="en-US" sz="1300"/>
              <a:t>Un documento básico, archivado con el Secretario de Estado de California para formar nuestra LLC.</a:t>
            </a:r>
          </a:p>
          <a:p>
            <a:pPr lvl="1"/>
            <a:r>
              <a:rPr lang="es-ES_tradnl" altLang="en-US" sz="1300"/>
              <a:t>(Raramente o nunca vamos a modificar este.) </a:t>
            </a:r>
            <a:endParaRPr lang="en-US" altLang="en-US" sz="1300"/>
          </a:p>
        </p:txBody>
      </p:sp>
      <p:sp>
        <p:nvSpPr>
          <p:cNvPr id="3" name="Plus 2"/>
          <p:cNvSpPr/>
          <p:nvPr/>
        </p:nvSpPr>
        <p:spPr>
          <a:xfrm>
            <a:off x="2362200" y="4668838"/>
            <a:ext cx="460375" cy="417512"/>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Plus 11"/>
          <p:cNvSpPr/>
          <p:nvPr/>
        </p:nvSpPr>
        <p:spPr>
          <a:xfrm>
            <a:off x="4748213" y="4570413"/>
            <a:ext cx="460375" cy="417512"/>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2540000" y="3521075"/>
            <a:ext cx="2138363" cy="2771775"/>
          </a:xfrm>
          <a:custGeom>
            <a:avLst/>
            <a:gdLst>
              <a:gd name="connsiteX0" fmla="*/ 111989 w 5326912"/>
              <a:gd name="connsiteY0" fmla="*/ 97536 h 6169152"/>
              <a:gd name="connsiteX1" fmla="*/ 453365 w 5326912"/>
              <a:gd name="connsiteY1" fmla="*/ 109728 h 6169152"/>
              <a:gd name="connsiteX2" fmla="*/ 758165 w 5326912"/>
              <a:gd name="connsiteY2" fmla="*/ 134112 h 6169152"/>
              <a:gd name="connsiteX3" fmla="*/ 1209269 w 5326912"/>
              <a:gd name="connsiteY3" fmla="*/ 146304 h 6169152"/>
              <a:gd name="connsiteX4" fmla="*/ 2721077 w 5326912"/>
              <a:gd name="connsiteY4" fmla="*/ 121920 h 6169152"/>
              <a:gd name="connsiteX5" fmla="*/ 3135605 w 5326912"/>
              <a:gd name="connsiteY5" fmla="*/ 97536 h 6169152"/>
              <a:gd name="connsiteX6" fmla="*/ 3416021 w 5326912"/>
              <a:gd name="connsiteY6" fmla="*/ 73152 h 6169152"/>
              <a:gd name="connsiteX7" fmla="*/ 3879317 w 5326912"/>
              <a:gd name="connsiteY7" fmla="*/ 48768 h 6169152"/>
              <a:gd name="connsiteX8" fmla="*/ 4220693 w 5326912"/>
              <a:gd name="connsiteY8" fmla="*/ 12192 h 6169152"/>
              <a:gd name="connsiteX9" fmla="*/ 4366997 w 5326912"/>
              <a:gd name="connsiteY9" fmla="*/ 0 h 6169152"/>
              <a:gd name="connsiteX10" fmla="*/ 4476725 w 5326912"/>
              <a:gd name="connsiteY10" fmla="*/ 12192 h 6169152"/>
              <a:gd name="connsiteX11" fmla="*/ 4549877 w 5326912"/>
              <a:gd name="connsiteY11" fmla="*/ 73152 h 6169152"/>
              <a:gd name="connsiteX12" fmla="*/ 4598645 w 5326912"/>
              <a:gd name="connsiteY12" fmla="*/ 109728 h 6169152"/>
              <a:gd name="connsiteX13" fmla="*/ 4635221 w 5326912"/>
              <a:gd name="connsiteY13" fmla="*/ 195072 h 6169152"/>
              <a:gd name="connsiteX14" fmla="*/ 4647413 w 5326912"/>
              <a:gd name="connsiteY14" fmla="*/ 231648 h 6169152"/>
              <a:gd name="connsiteX15" fmla="*/ 4671797 w 5326912"/>
              <a:gd name="connsiteY15" fmla="*/ 268224 h 6169152"/>
              <a:gd name="connsiteX16" fmla="*/ 4696181 w 5326912"/>
              <a:gd name="connsiteY16" fmla="*/ 329184 h 6169152"/>
              <a:gd name="connsiteX17" fmla="*/ 4744949 w 5326912"/>
              <a:gd name="connsiteY17" fmla="*/ 402336 h 6169152"/>
              <a:gd name="connsiteX18" fmla="*/ 4757141 w 5326912"/>
              <a:gd name="connsiteY18" fmla="*/ 463296 h 6169152"/>
              <a:gd name="connsiteX19" fmla="*/ 4781525 w 5326912"/>
              <a:gd name="connsiteY19" fmla="*/ 499872 h 6169152"/>
              <a:gd name="connsiteX20" fmla="*/ 4842485 w 5326912"/>
              <a:gd name="connsiteY20" fmla="*/ 597408 h 6169152"/>
              <a:gd name="connsiteX21" fmla="*/ 4866869 w 5326912"/>
              <a:gd name="connsiteY21" fmla="*/ 670560 h 6169152"/>
              <a:gd name="connsiteX22" fmla="*/ 4915637 w 5326912"/>
              <a:gd name="connsiteY22" fmla="*/ 780288 h 6169152"/>
              <a:gd name="connsiteX23" fmla="*/ 4940021 w 5326912"/>
              <a:gd name="connsiteY23" fmla="*/ 890016 h 6169152"/>
              <a:gd name="connsiteX24" fmla="*/ 4964405 w 5326912"/>
              <a:gd name="connsiteY24" fmla="*/ 926592 h 6169152"/>
              <a:gd name="connsiteX25" fmla="*/ 5000981 w 5326912"/>
              <a:gd name="connsiteY25" fmla="*/ 1036320 h 6169152"/>
              <a:gd name="connsiteX26" fmla="*/ 5013173 w 5326912"/>
              <a:gd name="connsiteY26" fmla="*/ 1072896 h 6169152"/>
              <a:gd name="connsiteX27" fmla="*/ 5037557 w 5326912"/>
              <a:gd name="connsiteY27" fmla="*/ 1133856 h 6169152"/>
              <a:gd name="connsiteX28" fmla="*/ 5049749 w 5326912"/>
              <a:gd name="connsiteY28" fmla="*/ 1182624 h 6169152"/>
              <a:gd name="connsiteX29" fmla="*/ 5074133 w 5326912"/>
              <a:gd name="connsiteY29" fmla="*/ 1255776 h 6169152"/>
              <a:gd name="connsiteX30" fmla="*/ 5098517 w 5326912"/>
              <a:gd name="connsiteY30" fmla="*/ 1365504 h 6169152"/>
              <a:gd name="connsiteX31" fmla="*/ 5135093 w 5326912"/>
              <a:gd name="connsiteY31" fmla="*/ 1706880 h 6169152"/>
              <a:gd name="connsiteX32" fmla="*/ 5159477 w 5326912"/>
              <a:gd name="connsiteY32" fmla="*/ 2011680 h 6169152"/>
              <a:gd name="connsiteX33" fmla="*/ 5196053 w 5326912"/>
              <a:gd name="connsiteY33" fmla="*/ 2231136 h 6169152"/>
              <a:gd name="connsiteX34" fmla="*/ 5220437 w 5326912"/>
              <a:gd name="connsiteY34" fmla="*/ 2535936 h 6169152"/>
              <a:gd name="connsiteX35" fmla="*/ 5244821 w 5326912"/>
              <a:gd name="connsiteY35" fmla="*/ 2682240 h 6169152"/>
              <a:gd name="connsiteX36" fmla="*/ 5293589 w 5326912"/>
              <a:gd name="connsiteY36" fmla="*/ 3072384 h 6169152"/>
              <a:gd name="connsiteX37" fmla="*/ 5293589 w 5326912"/>
              <a:gd name="connsiteY37" fmla="*/ 5913120 h 6169152"/>
              <a:gd name="connsiteX38" fmla="*/ 5269205 w 5326912"/>
              <a:gd name="connsiteY38" fmla="*/ 6083808 h 6169152"/>
              <a:gd name="connsiteX39" fmla="*/ 5257013 w 5326912"/>
              <a:gd name="connsiteY39" fmla="*/ 6144768 h 6169152"/>
              <a:gd name="connsiteX40" fmla="*/ 5220437 w 5326912"/>
              <a:gd name="connsiteY40" fmla="*/ 6156960 h 6169152"/>
              <a:gd name="connsiteX41" fmla="*/ 5171669 w 5326912"/>
              <a:gd name="connsiteY41" fmla="*/ 6169152 h 6169152"/>
              <a:gd name="connsiteX42" fmla="*/ 4866869 w 5326912"/>
              <a:gd name="connsiteY42" fmla="*/ 6144768 h 6169152"/>
              <a:gd name="connsiteX43" fmla="*/ 4781525 w 5326912"/>
              <a:gd name="connsiteY43" fmla="*/ 6120384 h 6169152"/>
              <a:gd name="connsiteX44" fmla="*/ 4744949 w 5326912"/>
              <a:gd name="connsiteY44" fmla="*/ 6096000 h 6169152"/>
              <a:gd name="connsiteX45" fmla="*/ 3647669 w 5326912"/>
              <a:gd name="connsiteY45" fmla="*/ 6120384 h 6169152"/>
              <a:gd name="connsiteX46" fmla="*/ 3428213 w 5326912"/>
              <a:gd name="connsiteY46" fmla="*/ 6132576 h 6169152"/>
              <a:gd name="connsiteX47" fmla="*/ 2745461 w 5326912"/>
              <a:gd name="connsiteY47" fmla="*/ 6144768 h 6169152"/>
              <a:gd name="connsiteX48" fmla="*/ 2038325 w 5326912"/>
              <a:gd name="connsiteY48" fmla="*/ 6132576 h 6169152"/>
              <a:gd name="connsiteX49" fmla="*/ 1794485 w 5326912"/>
              <a:gd name="connsiteY49" fmla="*/ 6108192 h 6169152"/>
              <a:gd name="connsiteX50" fmla="*/ 1526261 w 5326912"/>
              <a:gd name="connsiteY50" fmla="*/ 6096000 h 6169152"/>
              <a:gd name="connsiteX51" fmla="*/ 745973 w 5326912"/>
              <a:gd name="connsiteY51" fmla="*/ 6059424 h 6169152"/>
              <a:gd name="connsiteX52" fmla="*/ 819125 w 5326912"/>
              <a:gd name="connsiteY52" fmla="*/ 6022848 h 6169152"/>
              <a:gd name="connsiteX53" fmla="*/ 867893 w 5326912"/>
              <a:gd name="connsiteY53" fmla="*/ 5974080 h 6169152"/>
              <a:gd name="connsiteX54" fmla="*/ 892277 w 5326912"/>
              <a:gd name="connsiteY54" fmla="*/ 5913120 h 6169152"/>
              <a:gd name="connsiteX55" fmla="*/ 953237 w 5326912"/>
              <a:gd name="connsiteY55" fmla="*/ 5803392 h 6169152"/>
              <a:gd name="connsiteX56" fmla="*/ 977621 w 5326912"/>
              <a:gd name="connsiteY56" fmla="*/ 5718048 h 6169152"/>
              <a:gd name="connsiteX57" fmla="*/ 1002005 w 5326912"/>
              <a:gd name="connsiteY57" fmla="*/ 5681472 h 6169152"/>
              <a:gd name="connsiteX58" fmla="*/ 1038581 w 5326912"/>
              <a:gd name="connsiteY58" fmla="*/ 5596128 h 6169152"/>
              <a:gd name="connsiteX59" fmla="*/ 1099541 w 5326912"/>
              <a:gd name="connsiteY59" fmla="*/ 5401056 h 6169152"/>
              <a:gd name="connsiteX60" fmla="*/ 1148309 w 5326912"/>
              <a:gd name="connsiteY60" fmla="*/ 5315712 h 6169152"/>
              <a:gd name="connsiteX61" fmla="*/ 1233653 w 5326912"/>
              <a:gd name="connsiteY61" fmla="*/ 5035296 h 6169152"/>
              <a:gd name="connsiteX62" fmla="*/ 1245845 w 5326912"/>
              <a:gd name="connsiteY62" fmla="*/ 4986528 h 6169152"/>
              <a:gd name="connsiteX63" fmla="*/ 1270229 w 5326912"/>
              <a:gd name="connsiteY63" fmla="*/ 4913376 h 6169152"/>
              <a:gd name="connsiteX64" fmla="*/ 1282421 w 5326912"/>
              <a:gd name="connsiteY64" fmla="*/ 4840224 h 6169152"/>
              <a:gd name="connsiteX65" fmla="*/ 1245845 w 5326912"/>
              <a:gd name="connsiteY65" fmla="*/ 4389120 h 6169152"/>
              <a:gd name="connsiteX66" fmla="*/ 1221461 w 5326912"/>
              <a:gd name="connsiteY66" fmla="*/ 4315968 h 6169152"/>
              <a:gd name="connsiteX67" fmla="*/ 1172693 w 5326912"/>
              <a:gd name="connsiteY67" fmla="*/ 4120896 h 6169152"/>
              <a:gd name="connsiteX68" fmla="*/ 1160501 w 5326912"/>
              <a:gd name="connsiteY68" fmla="*/ 4072128 h 6169152"/>
              <a:gd name="connsiteX69" fmla="*/ 1123925 w 5326912"/>
              <a:gd name="connsiteY69" fmla="*/ 3852672 h 6169152"/>
              <a:gd name="connsiteX70" fmla="*/ 1111733 w 5326912"/>
              <a:gd name="connsiteY70" fmla="*/ 3706368 h 6169152"/>
              <a:gd name="connsiteX71" fmla="*/ 1087349 w 5326912"/>
              <a:gd name="connsiteY71" fmla="*/ 3645408 h 6169152"/>
              <a:gd name="connsiteX72" fmla="*/ 1075157 w 5326912"/>
              <a:gd name="connsiteY72" fmla="*/ 3547872 h 6169152"/>
              <a:gd name="connsiteX73" fmla="*/ 1014197 w 5326912"/>
              <a:gd name="connsiteY73" fmla="*/ 3279648 h 6169152"/>
              <a:gd name="connsiteX74" fmla="*/ 1002005 w 5326912"/>
              <a:gd name="connsiteY74" fmla="*/ 3206496 h 6169152"/>
              <a:gd name="connsiteX75" fmla="*/ 928853 w 5326912"/>
              <a:gd name="connsiteY75" fmla="*/ 3011424 h 6169152"/>
              <a:gd name="connsiteX76" fmla="*/ 892277 w 5326912"/>
              <a:gd name="connsiteY76" fmla="*/ 2889504 h 6169152"/>
              <a:gd name="connsiteX77" fmla="*/ 855701 w 5326912"/>
              <a:gd name="connsiteY77" fmla="*/ 2791968 h 6169152"/>
              <a:gd name="connsiteX78" fmla="*/ 831317 w 5326912"/>
              <a:gd name="connsiteY78" fmla="*/ 2609088 h 6169152"/>
              <a:gd name="connsiteX79" fmla="*/ 806933 w 5326912"/>
              <a:gd name="connsiteY79" fmla="*/ 2499360 h 6169152"/>
              <a:gd name="connsiteX80" fmla="*/ 794741 w 5326912"/>
              <a:gd name="connsiteY80" fmla="*/ 2450592 h 6169152"/>
              <a:gd name="connsiteX81" fmla="*/ 770357 w 5326912"/>
              <a:gd name="connsiteY81" fmla="*/ 2340864 h 6169152"/>
              <a:gd name="connsiteX82" fmla="*/ 733781 w 5326912"/>
              <a:gd name="connsiteY82" fmla="*/ 2218944 h 6169152"/>
              <a:gd name="connsiteX83" fmla="*/ 721589 w 5326912"/>
              <a:gd name="connsiteY83" fmla="*/ 2145792 h 6169152"/>
              <a:gd name="connsiteX84" fmla="*/ 697205 w 5326912"/>
              <a:gd name="connsiteY84" fmla="*/ 2072640 h 6169152"/>
              <a:gd name="connsiteX85" fmla="*/ 672821 w 5326912"/>
              <a:gd name="connsiteY85" fmla="*/ 1999488 h 6169152"/>
              <a:gd name="connsiteX86" fmla="*/ 624053 w 5326912"/>
              <a:gd name="connsiteY86" fmla="*/ 1828800 h 6169152"/>
              <a:gd name="connsiteX87" fmla="*/ 611861 w 5326912"/>
              <a:gd name="connsiteY87" fmla="*/ 1780032 h 6169152"/>
              <a:gd name="connsiteX88" fmla="*/ 587477 w 5326912"/>
              <a:gd name="connsiteY88" fmla="*/ 1706880 h 6169152"/>
              <a:gd name="connsiteX89" fmla="*/ 550901 w 5326912"/>
              <a:gd name="connsiteY89" fmla="*/ 1584960 h 6169152"/>
              <a:gd name="connsiteX90" fmla="*/ 538709 w 5326912"/>
              <a:gd name="connsiteY90" fmla="*/ 1536192 h 6169152"/>
              <a:gd name="connsiteX91" fmla="*/ 526517 w 5326912"/>
              <a:gd name="connsiteY91" fmla="*/ 1499616 h 6169152"/>
              <a:gd name="connsiteX92" fmla="*/ 502133 w 5326912"/>
              <a:gd name="connsiteY92" fmla="*/ 1389888 h 6169152"/>
              <a:gd name="connsiteX93" fmla="*/ 453365 w 5326912"/>
              <a:gd name="connsiteY93" fmla="*/ 1267968 h 6169152"/>
              <a:gd name="connsiteX94" fmla="*/ 404597 w 5326912"/>
              <a:gd name="connsiteY94" fmla="*/ 1133856 h 6169152"/>
              <a:gd name="connsiteX95" fmla="*/ 392405 w 5326912"/>
              <a:gd name="connsiteY95" fmla="*/ 1097280 h 6169152"/>
              <a:gd name="connsiteX96" fmla="*/ 380213 w 5326912"/>
              <a:gd name="connsiteY96" fmla="*/ 1048512 h 6169152"/>
              <a:gd name="connsiteX97" fmla="*/ 355829 w 5326912"/>
              <a:gd name="connsiteY97" fmla="*/ 1011936 h 6169152"/>
              <a:gd name="connsiteX98" fmla="*/ 294869 w 5326912"/>
              <a:gd name="connsiteY98" fmla="*/ 816864 h 6169152"/>
              <a:gd name="connsiteX99" fmla="*/ 258293 w 5326912"/>
              <a:gd name="connsiteY99" fmla="*/ 768096 h 6169152"/>
              <a:gd name="connsiteX100" fmla="*/ 246101 w 5326912"/>
              <a:gd name="connsiteY100" fmla="*/ 694944 h 6169152"/>
              <a:gd name="connsiteX101" fmla="*/ 172949 w 5326912"/>
              <a:gd name="connsiteY101" fmla="*/ 548640 h 6169152"/>
              <a:gd name="connsiteX102" fmla="*/ 148565 w 5326912"/>
              <a:gd name="connsiteY102" fmla="*/ 487680 h 6169152"/>
              <a:gd name="connsiteX103" fmla="*/ 124181 w 5326912"/>
              <a:gd name="connsiteY103" fmla="*/ 451104 h 6169152"/>
              <a:gd name="connsiteX104" fmla="*/ 99797 w 5326912"/>
              <a:gd name="connsiteY104" fmla="*/ 390144 h 6169152"/>
              <a:gd name="connsiteX105" fmla="*/ 51029 w 5326912"/>
              <a:gd name="connsiteY105" fmla="*/ 268224 h 6169152"/>
              <a:gd name="connsiteX106" fmla="*/ 38837 w 5326912"/>
              <a:gd name="connsiteY106" fmla="*/ 207264 h 6169152"/>
              <a:gd name="connsiteX107" fmla="*/ 26645 w 5326912"/>
              <a:gd name="connsiteY107" fmla="*/ 170688 h 6169152"/>
              <a:gd name="connsiteX108" fmla="*/ 2261 w 5326912"/>
              <a:gd name="connsiteY108" fmla="*/ 121920 h 6169152"/>
              <a:gd name="connsiteX109" fmla="*/ 2261 w 5326912"/>
              <a:gd name="connsiteY109" fmla="*/ 36576 h 61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326912" h="6169152">
                <a:moveTo>
                  <a:pt x="111989" y="97536"/>
                </a:moveTo>
                <a:cubicBezTo>
                  <a:pt x="225781" y="101600"/>
                  <a:pt x="339682" y="103293"/>
                  <a:pt x="453365" y="109728"/>
                </a:cubicBezTo>
                <a:cubicBezTo>
                  <a:pt x="555127" y="115488"/>
                  <a:pt x="656360" y="129186"/>
                  <a:pt x="758165" y="134112"/>
                </a:cubicBezTo>
                <a:cubicBezTo>
                  <a:pt x="908412" y="141382"/>
                  <a:pt x="1058901" y="142240"/>
                  <a:pt x="1209269" y="146304"/>
                </a:cubicBezTo>
                <a:lnTo>
                  <a:pt x="2721077" y="121920"/>
                </a:lnTo>
                <a:cubicBezTo>
                  <a:pt x="2857013" y="119108"/>
                  <a:pt x="2999225" y="108901"/>
                  <a:pt x="3135605" y="97536"/>
                </a:cubicBezTo>
                <a:lnTo>
                  <a:pt x="3416021" y="73152"/>
                </a:lnTo>
                <a:cubicBezTo>
                  <a:pt x="3539667" y="64722"/>
                  <a:pt x="3749988" y="60264"/>
                  <a:pt x="3879317" y="48768"/>
                </a:cubicBezTo>
                <a:cubicBezTo>
                  <a:pt x="3993311" y="38635"/>
                  <a:pt x="4106645" y="21696"/>
                  <a:pt x="4220693" y="12192"/>
                </a:cubicBezTo>
                <a:lnTo>
                  <a:pt x="4366997" y="0"/>
                </a:lnTo>
                <a:cubicBezTo>
                  <a:pt x="4403573" y="4064"/>
                  <a:pt x="4441023" y="3266"/>
                  <a:pt x="4476725" y="12192"/>
                </a:cubicBezTo>
                <a:cubicBezTo>
                  <a:pt x="4502086" y="18532"/>
                  <a:pt x="4533017" y="58701"/>
                  <a:pt x="4549877" y="73152"/>
                </a:cubicBezTo>
                <a:cubicBezTo>
                  <a:pt x="4565305" y="86376"/>
                  <a:pt x="4582389" y="97536"/>
                  <a:pt x="4598645" y="109728"/>
                </a:cubicBezTo>
                <a:cubicBezTo>
                  <a:pt x="4627237" y="195505"/>
                  <a:pt x="4590024" y="89612"/>
                  <a:pt x="4635221" y="195072"/>
                </a:cubicBezTo>
                <a:cubicBezTo>
                  <a:pt x="4640283" y="206884"/>
                  <a:pt x="4641666" y="220153"/>
                  <a:pt x="4647413" y="231648"/>
                </a:cubicBezTo>
                <a:cubicBezTo>
                  <a:pt x="4653966" y="244754"/>
                  <a:pt x="4665244" y="255118"/>
                  <a:pt x="4671797" y="268224"/>
                </a:cubicBezTo>
                <a:cubicBezTo>
                  <a:pt x="4681584" y="287799"/>
                  <a:pt x="4685701" y="309971"/>
                  <a:pt x="4696181" y="329184"/>
                </a:cubicBezTo>
                <a:cubicBezTo>
                  <a:pt x="4710214" y="354912"/>
                  <a:pt x="4744949" y="402336"/>
                  <a:pt x="4744949" y="402336"/>
                </a:cubicBezTo>
                <a:cubicBezTo>
                  <a:pt x="4749013" y="422656"/>
                  <a:pt x="4749865" y="443893"/>
                  <a:pt x="4757141" y="463296"/>
                </a:cubicBezTo>
                <a:cubicBezTo>
                  <a:pt x="4762286" y="477016"/>
                  <a:pt x="4774255" y="487150"/>
                  <a:pt x="4781525" y="499872"/>
                </a:cubicBezTo>
                <a:cubicBezTo>
                  <a:pt x="4835079" y="593592"/>
                  <a:pt x="4772551" y="504162"/>
                  <a:pt x="4842485" y="597408"/>
                </a:cubicBezTo>
                <a:cubicBezTo>
                  <a:pt x="4850613" y="621792"/>
                  <a:pt x="4855374" y="647571"/>
                  <a:pt x="4866869" y="670560"/>
                </a:cubicBezTo>
                <a:cubicBezTo>
                  <a:pt x="4884881" y="706584"/>
                  <a:pt x="4903962" y="741371"/>
                  <a:pt x="4915637" y="780288"/>
                </a:cubicBezTo>
                <a:cubicBezTo>
                  <a:pt x="4921423" y="799576"/>
                  <a:pt x="4930640" y="868127"/>
                  <a:pt x="4940021" y="890016"/>
                </a:cubicBezTo>
                <a:cubicBezTo>
                  <a:pt x="4945793" y="903484"/>
                  <a:pt x="4958769" y="913066"/>
                  <a:pt x="4964405" y="926592"/>
                </a:cubicBezTo>
                <a:cubicBezTo>
                  <a:pt x="4979234" y="962181"/>
                  <a:pt x="4988789" y="999744"/>
                  <a:pt x="5000981" y="1036320"/>
                </a:cubicBezTo>
                <a:cubicBezTo>
                  <a:pt x="5005045" y="1048512"/>
                  <a:pt x="5008400" y="1060964"/>
                  <a:pt x="5013173" y="1072896"/>
                </a:cubicBezTo>
                <a:cubicBezTo>
                  <a:pt x="5021301" y="1093216"/>
                  <a:pt x="5030636" y="1113094"/>
                  <a:pt x="5037557" y="1133856"/>
                </a:cubicBezTo>
                <a:cubicBezTo>
                  <a:pt x="5042856" y="1149752"/>
                  <a:pt x="5044934" y="1166574"/>
                  <a:pt x="5049749" y="1182624"/>
                </a:cubicBezTo>
                <a:cubicBezTo>
                  <a:pt x="5057135" y="1207243"/>
                  <a:pt x="5067899" y="1230840"/>
                  <a:pt x="5074133" y="1255776"/>
                </a:cubicBezTo>
                <a:cubicBezTo>
                  <a:pt x="5117047" y="1427433"/>
                  <a:pt x="5063634" y="1260856"/>
                  <a:pt x="5098517" y="1365504"/>
                </a:cubicBezTo>
                <a:cubicBezTo>
                  <a:pt x="5110709" y="1479296"/>
                  <a:pt x="5127480" y="1592690"/>
                  <a:pt x="5135093" y="1706880"/>
                </a:cubicBezTo>
                <a:cubicBezTo>
                  <a:pt x="5139069" y="1766524"/>
                  <a:pt x="5148514" y="1938595"/>
                  <a:pt x="5159477" y="2011680"/>
                </a:cubicBezTo>
                <a:cubicBezTo>
                  <a:pt x="5186958" y="2194889"/>
                  <a:pt x="5181352" y="2069422"/>
                  <a:pt x="5196053" y="2231136"/>
                </a:cubicBezTo>
                <a:cubicBezTo>
                  <a:pt x="5205281" y="2332642"/>
                  <a:pt x="5203681" y="2435398"/>
                  <a:pt x="5220437" y="2535936"/>
                </a:cubicBezTo>
                <a:cubicBezTo>
                  <a:pt x="5228565" y="2584704"/>
                  <a:pt x="5238872" y="2633159"/>
                  <a:pt x="5244821" y="2682240"/>
                </a:cubicBezTo>
                <a:cubicBezTo>
                  <a:pt x="5296988" y="3112617"/>
                  <a:pt x="5241427" y="2785495"/>
                  <a:pt x="5293589" y="3072384"/>
                </a:cubicBezTo>
                <a:cubicBezTo>
                  <a:pt x="5349870" y="4141732"/>
                  <a:pt x="5324378" y="3573182"/>
                  <a:pt x="5293589" y="5913120"/>
                </a:cubicBezTo>
                <a:cubicBezTo>
                  <a:pt x="5292833" y="5970589"/>
                  <a:pt x="5278169" y="6027038"/>
                  <a:pt x="5269205" y="6083808"/>
                </a:cubicBezTo>
                <a:cubicBezTo>
                  <a:pt x="5265973" y="6104277"/>
                  <a:pt x="5268508" y="6127526"/>
                  <a:pt x="5257013" y="6144768"/>
                </a:cubicBezTo>
                <a:cubicBezTo>
                  <a:pt x="5249884" y="6155461"/>
                  <a:pt x="5232794" y="6153429"/>
                  <a:pt x="5220437" y="6156960"/>
                </a:cubicBezTo>
                <a:cubicBezTo>
                  <a:pt x="5204325" y="6161563"/>
                  <a:pt x="5187925" y="6165088"/>
                  <a:pt x="5171669" y="6169152"/>
                </a:cubicBezTo>
                <a:cubicBezTo>
                  <a:pt x="4722924" y="6148755"/>
                  <a:pt x="5012430" y="6186357"/>
                  <a:pt x="4866869" y="6144768"/>
                </a:cubicBezTo>
                <a:cubicBezTo>
                  <a:pt x="4848639" y="6139560"/>
                  <a:pt x="4801013" y="6130128"/>
                  <a:pt x="4781525" y="6120384"/>
                </a:cubicBezTo>
                <a:cubicBezTo>
                  <a:pt x="4768419" y="6113831"/>
                  <a:pt x="4757141" y="6104128"/>
                  <a:pt x="4744949" y="6096000"/>
                </a:cubicBezTo>
                <a:cubicBezTo>
                  <a:pt x="4134190" y="6126538"/>
                  <a:pt x="4871829" y="6092562"/>
                  <a:pt x="3647669" y="6120384"/>
                </a:cubicBezTo>
                <a:cubicBezTo>
                  <a:pt x="3574423" y="6122049"/>
                  <a:pt x="3501451" y="6130597"/>
                  <a:pt x="3428213" y="6132576"/>
                </a:cubicBezTo>
                <a:lnTo>
                  <a:pt x="2745461" y="6144768"/>
                </a:lnTo>
                <a:cubicBezTo>
                  <a:pt x="2509749" y="6140704"/>
                  <a:pt x="2273898" y="6141636"/>
                  <a:pt x="2038325" y="6132576"/>
                </a:cubicBezTo>
                <a:cubicBezTo>
                  <a:pt x="1956700" y="6129437"/>
                  <a:pt x="1875963" y="6114012"/>
                  <a:pt x="1794485" y="6108192"/>
                </a:cubicBezTo>
                <a:cubicBezTo>
                  <a:pt x="1705212" y="6101815"/>
                  <a:pt x="1615594" y="6101469"/>
                  <a:pt x="1526261" y="6096000"/>
                </a:cubicBezTo>
                <a:cubicBezTo>
                  <a:pt x="867009" y="6055638"/>
                  <a:pt x="1553225" y="6081242"/>
                  <a:pt x="745973" y="6059424"/>
                </a:cubicBezTo>
                <a:cubicBezTo>
                  <a:pt x="770068" y="6051392"/>
                  <a:pt x="801936" y="6044334"/>
                  <a:pt x="819125" y="6022848"/>
                </a:cubicBezTo>
                <a:cubicBezTo>
                  <a:pt x="866415" y="5963735"/>
                  <a:pt x="788091" y="6000681"/>
                  <a:pt x="867893" y="5974080"/>
                </a:cubicBezTo>
                <a:cubicBezTo>
                  <a:pt x="876021" y="5953760"/>
                  <a:pt x="882490" y="5932695"/>
                  <a:pt x="892277" y="5913120"/>
                </a:cubicBezTo>
                <a:cubicBezTo>
                  <a:pt x="941524" y="5814626"/>
                  <a:pt x="891985" y="5962647"/>
                  <a:pt x="953237" y="5803392"/>
                </a:cubicBezTo>
                <a:cubicBezTo>
                  <a:pt x="963858" y="5775778"/>
                  <a:pt x="966633" y="5745518"/>
                  <a:pt x="977621" y="5718048"/>
                </a:cubicBezTo>
                <a:cubicBezTo>
                  <a:pt x="983063" y="5704443"/>
                  <a:pt x="995452" y="5694578"/>
                  <a:pt x="1002005" y="5681472"/>
                </a:cubicBezTo>
                <a:cubicBezTo>
                  <a:pt x="1015846" y="5653789"/>
                  <a:pt x="1028171" y="5625275"/>
                  <a:pt x="1038581" y="5596128"/>
                </a:cubicBezTo>
                <a:cubicBezTo>
                  <a:pt x="1072207" y="5501974"/>
                  <a:pt x="1055367" y="5502024"/>
                  <a:pt x="1099541" y="5401056"/>
                </a:cubicBezTo>
                <a:cubicBezTo>
                  <a:pt x="1112674" y="5371038"/>
                  <a:pt x="1135176" y="5345730"/>
                  <a:pt x="1148309" y="5315712"/>
                </a:cubicBezTo>
                <a:cubicBezTo>
                  <a:pt x="1170606" y="5264746"/>
                  <a:pt x="1224927" y="5066711"/>
                  <a:pt x="1233653" y="5035296"/>
                </a:cubicBezTo>
                <a:cubicBezTo>
                  <a:pt x="1238138" y="5019151"/>
                  <a:pt x="1241030" y="5002578"/>
                  <a:pt x="1245845" y="4986528"/>
                </a:cubicBezTo>
                <a:cubicBezTo>
                  <a:pt x="1253231" y="4961909"/>
                  <a:pt x="1263995" y="4938312"/>
                  <a:pt x="1270229" y="4913376"/>
                </a:cubicBezTo>
                <a:cubicBezTo>
                  <a:pt x="1276225" y="4889394"/>
                  <a:pt x="1278357" y="4864608"/>
                  <a:pt x="1282421" y="4840224"/>
                </a:cubicBezTo>
                <a:cubicBezTo>
                  <a:pt x="1270229" y="4689856"/>
                  <a:pt x="1263270" y="4538972"/>
                  <a:pt x="1245845" y="4389120"/>
                </a:cubicBezTo>
                <a:cubicBezTo>
                  <a:pt x="1242876" y="4363589"/>
                  <a:pt x="1225928" y="4341280"/>
                  <a:pt x="1221461" y="4315968"/>
                </a:cubicBezTo>
                <a:cubicBezTo>
                  <a:pt x="1188007" y="4126395"/>
                  <a:pt x="1242456" y="4237167"/>
                  <a:pt x="1172693" y="4120896"/>
                </a:cubicBezTo>
                <a:cubicBezTo>
                  <a:pt x="1168629" y="4104640"/>
                  <a:pt x="1163413" y="4088629"/>
                  <a:pt x="1160501" y="4072128"/>
                </a:cubicBezTo>
                <a:cubicBezTo>
                  <a:pt x="1098547" y="3721057"/>
                  <a:pt x="1159943" y="4032763"/>
                  <a:pt x="1123925" y="3852672"/>
                </a:cubicBezTo>
                <a:cubicBezTo>
                  <a:pt x="1119861" y="3803904"/>
                  <a:pt x="1120238" y="3754560"/>
                  <a:pt x="1111733" y="3706368"/>
                </a:cubicBezTo>
                <a:cubicBezTo>
                  <a:pt x="1107930" y="3684816"/>
                  <a:pt x="1092270" y="3666733"/>
                  <a:pt x="1087349" y="3645408"/>
                </a:cubicBezTo>
                <a:cubicBezTo>
                  <a:pt x="1079981" y="3613482"/>
                  <a:pt x="1081583" y="3580001"/>
                  <a:pt x="1075157" y="3547872"/>
                </a:cubicBezTo>
                <a:cubicBezTo>
                  <a:pt x="1057176" y="3457965"/>
                  <a:pt x="1029270" y="3370089"/>
                  <a:pt x="1014197" y="3279648"/>
                </a:cubicBezTo>
                <a:cubicBezTo>
                  <a:pt x="1010133" y="3255264"/>
                  <a:pt x="1008001" y="3230478"/>
                  <a:pt x="1002005" y="3206496"/>
                </a:cubicBezTo>
                <a:cubicBezTo>
                  <a:pt x="986526" y="3144579"/>
                  <a:pt x="948431" y="3067362"/>
                  <a:pt x="928853" y="3011424"/>
                </a:cubicBezTo>
                <a:cubicBezTo>
                  <a:pt x="914836" y="2971377"/>
                  <a:pt x="905694" y="2929756"/>
                  <a:pt x="892277" y="2889504"/>
                </a:cubicBezTo>
                <a:cubicBezTo>
                  <a:pt x="881297" y="2856563"/>
                  <a:pt x="865912" y="2825155"/>
                  <a:pt x="855701" y="2791968"/>
                </a:cubicBezTo>
                <a:cubicBezTo>
                  <a:pt x="838365" y="2735625"/>
                  <a:pt x="839923" y="2663592"/>
                  <a:pt x="831317" y="2609088"/>
                </a:cubicBezTo>
                <a:cubicBezTo>
                  <a:pt x="825473" y="2572078"/>
                  <a:pt x="815358" y="2535869"/>
                  <a:pt x="806933" y="2499360"/>
                </a:cubicBezTo>
                <a:cubicBezTo>
                  <a:pt x="803165" y="2483033"/>
                  <a:pt x="798509" y="2466919"/>
                  <a:pt x="794741" y="2450592"/>
                </a:cubicBezTo>
                <a:cubicBezTo>
                  <a:pt x="786316" y="2414083"/>
                  <a:pt x="779892" y="2377099"/>
                  <a:pt x="770357" y="2340864"/>
                </a:cubicBezTo>
                <a:cubicBezTo>
                  <a:pt x="759559" y="2299832"/>
                  <a:pt x="744072" y="2260107"/>
                  <a:pt x="733781" y="2218944"/>
                </a:cubicBezTo>
                <a:cubicBezTo>
                  <a:pt x="727785" y="2194962"/>
                  <a:pt x="727585" y="2169774"/>
                  <a:pt x="721589" y="2145792"/>
                </a:cubicBezTo>
                <a:cubicBezTo>
                  <a:pt x="715355" y="2120856"/>
                  <a:pt x="705333" y="2097024"/>
                  <a:pt x="697205" y="2072640"/>
                </a:cubicBezTo>
                <a:cubicBezTo>
                  <a:pt x="689077" y="2048256"/>
                  <a:pt x="679882" y="2024202"/>
                  <a:pt x="672821" y="1999488"/>
                </a:cubicBezTo>
                <a:cubicBezTo>
                  <a:pt x="656565" y="1942592"/>
                  <a:pt x="638404" y="1886206"/>
                  <a:pt x="624053" y="1828800"/>
                </a:cubicBezTo>
                <a:cubicBezTo>
                  <a:pt x="619989" y="1812544"/>
                  <a:pt x="616676" y="1796082"/>
                  <a:pt x="611861" y="1780032"/>
                </a:cubicBezTo>
                <a:cubicBezTo>
                  <a:pt x="604475" y="1755413"/>
                  <a:pt x="595605" y="1731264"/>
                  <a:pt x="587477" y="1706880"/>
                </a:cubicBezTo>
                <a:cubicBezTo>
                  <a:pt x="559091" y="1508177"/>
                  <a:pt x="598426" y="1695852"/>
                  <a:pt x="550901" y="1584960"/>
                </a:cubicBezTo>
                <a:cubicBezTo>
                  <a:pt x="544300" y="1569559"/>
                  <a:pt x="543312" y="1552304"/>
                  <a:pt x="538709" y="1536192"/>
                </a:cubicBezTo>
                <a:cubicBezTo>
                  <a:pt x="535178" y="1523835"/>
                  <a:pt x="529634" y="1512084"/>
                  <a:pt x="526517" y="1499616"/>
                </a:cubicBezTo>
                <a:cubicBezTo>
                  <a:pt x="517430" y="1463266"/>
                  <a:pt x="513416" y="1425617"/>
                  <a:pt x="502133" y="1389888"/>
                </a:cubicBezTo>
                <a:cubicBezTo>
                  <a:pt x="488952" y="1348149"/>
                  <a:pt x="467206" y="1309492"/>
                  <a:pt x="453365" y="1267968"/>
                </a:cubicBezTo>
                <a:cubicBezTo>
                  <a:pt x="402136" y="1114281"/>
                  <a:pt x="455492" y="1269575"/>
                  <a:pt x="404597" y="1133856"/>
                </a:cubicBezTo>
                <a:cubicBezTo>
                  <a:pt x="400085" y="1121823"/>
                  <a:pt x="395936" y="1109637"/>
                  <a:pt x="392405" y="1097280"/>
                </a:cubicBezTo>
                <a:cubicBezTo>
                  <a:pt x="387802" y="1081168"/>
                  <a:pt x="386814" y="1063913"/>
                  <a:pt x="380213" y="1048512"/>
                </a:cubicBezTo>
                <a:cubicBezTo>
                  <a:pt x="374441" y="1035044"/>
                  <a:pt x="363957" y="1024128"/>
                  <a:pt x="355829" y="1011936"/>
                </a:cubicBezTo>
                <a:cubicBezTo>
                  <a:pt x="336449" y="934415"/>
                  <a:pt x="333923" y="879351"/>
                  <a:pt x="294869" y="816864"/>
                </a:cubicBezTo>
                <a:cubicBezTo>
                  <a:pt x="284099" y="799633"/>
                  <a:pt x="270485" y="784352"/>
                  <a:pt x="258293" y="768096"/>
                </a:cubicBezTo>
                <a:cubicBezTo>
                  <a:pt x="254229" y="743712"/>
                  <a:pt x="255061" y="717983"/>
                  <a:pt x="246101" y="694944"/>
                </a:cubicBezTo>
                <a:cubicBezTo>
                  <a:pt x="226339" y="644127"/>
                  <a:pt x="193199" y="599265"/>
                  <a:pt x="172949" y="548640"/>
                </a:cubicBezTo>
                <a:cubicBezTo>
                  <a:pt x="164821" y="528320"/>
                  <a:pt x="158352" y="507255"/>
                  <a:pt x="148565" y="487680"/>
                </a:cubicBezTo>
                <a:cubicBezTo>
                  <a:pt x="142012" y="474574"/>
                  <a:pt x="130734" y="464210"/>
                  <a:pt x="124181" y="451104"/>
                </a:cubicBezTo>
                <a:cubicBezTo>
                  <a:pt x="114394" y="431529"/>
                  <a:pt x="108685" y="410143"/>
                  <a:pt x="99797" y="390144"/>
                </a:cubicBezTo>
                <a:cubicBezTo>
                  <a:pt x="76152" y="336943"/>
                  <a:pt x="63859" y="332376"/>
                  <a:pt x="51029" y="268224"/>
                </a:cubicBezTo>
                <a:cubicBezTo>
                  <a:pt x="46965" y="247904"/>
                  <a:pt x="43863" y="227368"/>
                  <a:pt x="38837" y="207264"/>
                </a:cubicBezTo>
                <a:cubicBezTo>
                  <a:pt x="35720" y="194796"/>
                  <a:pt x="31707" y="182500"/>
                  <a:pt x="26645" y="170688"/>
                </a:cubicBezTo>
                <a:cubicBezTo>
                  <a:pt x="19486" y="153983"/>
                  <a:pt x="5512" y="139802"/>
                  <a:pt x="2261" y="121920"/>
                </a:cubicBezTo>
                <a:cubicBezTo>
                  <a:pt x="-2828" y="93931"/>
                  <a:pt x="2261" y="65024"/>
                  <a:pt x="2261" y="3657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149225" y="3492500"/>
            <a:ext cx="2138363" cy="2770188"/>
          </a:xfrm>
          <a:custGeom>
            <a:avLst/>
            <a:gdLst>
              <a:gd name="connsiteX0" fmla="*/ 111989 w 5326912"/>
              <a:gd name="connsiteY0" fmla="*/ 97536 h 6169152"/>
              <a:gd name="connsiteX1" fmla="*/ 453365 w 5326912"/>
              <a:gd name="connsiteY1" fmla="*/ 109728 h 6169152"/>
              <a:gd name="connsiteX2" fmla="*/ 758165 w 5326912"/>
              <a:gd name="connsiteY2" fmla="*/ 134112 h 6169152"/>
              <a:gd name="connsiteX3" fmla="*/ 1209269 w 5326912"/>
              <a:gd name="connsiteY3" fmla="*/ 146304 h 6169152"/>
              <a:gd name="connsiteX4" fmla="*/ 2721077 w 5326912"/>
              <a:gd name="connsiteY4" fmla="*/ 121920 h 6169152"/>
              <a:gd name="connsiteX5" fmla="*/ 3135605 w 5326912"/>
              <a:gd name="connsiteY5" fmla="*/ 97536 h 6169152"/>
              <a:gd name="connsiteX6" fmla="*/ 3416021 w 5326912"/>
              <a:gd name="connsiteY6" fmla="*/ 73152 h 6169152"/>
              <a:gd name="connsiteX7" fmla="*/ 3879317 w 5326912"/>
              <a:gd name="connsiteY7" fmla="*/ 48768 h 6169152"/>
              <a:gd name="connsiteX8" fmla="*/ 4220693 w 5326912"/>
              <a:gd name="connsiteY8" fmla="*/ 12192 h 6169152"/>
              <a:gd name="connsiteX9" fmla="*/ 4366997 w 5326912"/>
              <a:gd name="connsiteY9" fmla="*/ 0 h 6169152"/>
              <a:gd name="connsiteX10" fmla="*/ 4476725 w 5326912"/>
              <a:gd name="connsiteY10" fmla="*/ 12192 h 6169152"/>
              <a:gd name="connsiteX11" fmla="*/ 4549877 w 5326912"/>
              <a:gd name="connsiteY11" fmla="*/ 73152 h 6169152"/>
              <a:gd name="connsiteX12" fmla="*/ 4598645 w 5326912"/>
              <a:gd name="connsiteY12" fmla="*/ 109728 h 6169152"/>
              <a:gd name="connsiteX13" fmla="*/ 4635221 w 5326912"/>
              <a:gd name="connsiteY13" fmla="*/ 195072 h 6169152"/>
              <a:gd name="connsiteX14" fmla="*/ 4647413 w 5326912"/>
              <a:gd name="connsiteY14" fmla="*/ 231648 h 6169152"/>
              <a:gd name="connsiteX15" fmla="*/ 4671797 w 5326912"/>
              <a:gd name="connsiteY15" fmla="*/ 268224 h 6169152"/>
              <a:gd name="connsiteX16" fmla="*/ 4696181 w 5326912"/>
              <a:gd name="connsiteY16" fmla="*/ 329184 h 6169152"/>
              <a:gd name="connsiteX17" fmla="*/ 4744949 w 5326912"/>
              <a:gd name="connsiteY17" fmla="*/ 402336 h 6169152"/>
              <a:gd name="connsiteX18" fmla="*/ 4757141 w 5326912"/>
              <a:gd name="connsiteY18" fmla="*/ 463296 h 6169152"/>
              <a:gd name="connsiteX19" fmla="*/ 4781525 w 5326912"/>
              <a:gd name="connsiteY19" fmla="*/ 499872 h 6169152"/>
              <a:gd name="connsiteX20" fmla="*/ 4842485 w 5326912"/>
              <a:gd name="connsiteY20" fmla="*/ 597408 h 6169152"/>
              <a:gd name="connsiteX21" fmla="*/ 4866869 w 5326912"/>
              <a:gd name="connsiteY21" fmla="*/ 670560 h 6169152"/>
              <a:gd name="connsiteX22" fmla="*/ 4915637 w 5326912"/>
              <a:gd name="connsiteY22" fmla="*/ 780288 h 6169152"/>
              <a:gd name="connsiteX23" fmla="*/ 4940021 w 5326912"/>
              <a:gd name="connsiteY23" fmla="*/ 890016 h 6169152"/>
              <a:gd name="connsiteX24" fmla="*/ 4964405 w 5326912"/>
              <a:gd name="connsiteY24" fmla="*/ 926592 h 6169152"/>
              <a:gd name="connsiteX25" fmla="*/ 5000981 w 5326912"/>
              <a:gd name="connsiteY25" fmla="*/ 1036320 h 6169152"/>
              <a:gd name="connsiteX26" fmla="*/ 5013173 w 5326912"/>
              <a:gd name="connsiteY26" fmla="*/ 1072896 h 6169152"/>
              <a:gd name="connsiteX27" fmla="*/ 5037557 w 5326912"/>
              <a:gd name="connsiteY27" fmla="*/ 1133856 h 6169152"/>
              <a:gd name="connsiteX28" fmla="*/ 5049749 w 5326912"/>
              <a:gd name="connsiteY28" fmla="*/ 1182624 h 6169152"/>
              <a:gd name="connsiteX29" fmla="*/ 5074133 w 5326912"/>
              <a:gd name="connsiteY29" fmla="*/ 1255776 h 6169152"/>
              <a:gd name="connsiteX30" fmla="*/ 5098517 w 5326912"/>
              <a:gd name="connsiteY30" fmla="*/ 1365504 h 6169152"/>
              <a:gd name="connsiteX31" fmla="*/ 5135093 w 5326912"/>
              <a:gd name="connsiteY31" fmla="*/ 1706880 h 6169152"/>
              <a:gd name="connsiteX32" fmla="*/ 5159477 w 5326912"/>
              <a:gd name="connsiteY32" fmla="*/ 2011680 h 6169152"/>
              <a:gd name="connsiteX33" fmla="*/ 5196053 w 5326912"/>
              <a:gd name="connsiteY33" fmla="*/ 2231136 h 6169152"/>
              <a:gd name="connsiteX34" fmla="*/ 5220437 w 5326912"/>
              <a:gd name="connsiteY34" fmla="*/ 2535936 h 6169152"/>
              <a:gd name="connsiteX35" fmla="*/ 5244821 w 5326912"/>
              <a:gd name="connsiteY35" fmla="*/ 2682240 h 6169152"/>
              <a:gd name="connsiteX36" fmla="*/ 5293589 w 5326912"/>
              <a:gd name="connsiteY36" fmla="*/ 3072384 h 6169152"/>
              <a:gd name="connsiteX37" fmla="*/ 5293589 w 5326912"/>
              <a:gd name="connsiteY37" fmla="*/ 5913120 h 6169152"/>
              <a:gd name="connsiteX38" fmla="*/ 5269205 w 5326912"/>
              <a:gd name="connsiteY38" fmla="*/ 6083808 h 6169152"/>
              <a:gd name="connsiteX39" fmla="*/ 5257013 w 5326912"/>
              <a:gd name="connsiteY39" fmla="*/ 6144768 h 6169152"/>
              <a:gd name="connsiteX40" fmla="*/ 5220437 w 5326912"/>
              <a:gd name="connsiteY40" fmla="*/ 6156960 h 6169152"/>
              <a:gd name="connsiteX41" fmla="*/ 5171669 w 5326912"/>
              <a:gd name="connsiteY41" fmla="*/ 6169152 h 6169152"/>
              <a:gd name="connsiteX42" fmla="*/ 4866869 w 5326912"/>
              <a:gd name="connsiteY42" fmla="*/ 6144768 h 6169152"/>
              <a:gd name="connsiteX43" fmla="*/ 4781525 w 5326912"/>
              <a:gd name="connsiteY43" fmla="*/ 6120384 h 6169152"/>
              <a:gd name="connsiteX44" fmla="*/ 4744949 w 5326912"/>
              <a:gd name="connsiteY44" fmla="*/ 6096000 h 6169152"/>
              <a:gd name="connsiteX45" fmla="*/ 3647669 w 5326912"/>
              <a:gd name="connsiteY45" fmla="*/ 6120384 h 6169152"/>
              <a:gd name="connsiteX46" fmla="*/ 3428213 w 5326912"/>
              <a:gd name="connsiteY46" fmla="*/ 6132576 h 6169152"/>
              <a:gd name="connsiteX47" fmla="*/ 2745461 w 5326912"/>
              <a:gd name="connsiteY47" fmla="*/ 6144768 h 6169152"/>
              <a:gd name="connsiteX48" fmla="*/ 2038325 w 5326912"/>
              <a:gd name="connsiteY48" fmla="*/ 6132576 h 6169152"/>
              <a:gd name="connsiteX49" fmla="*/ 1794485 w 5326912"/>
              <a:gd name="connsiteY49" fmla="*/ 6108192 h 6169152"/>
              <a:gd name="connsiteX50" fmla="*/ 1526261 w 5326912"/>
              <a:gd name="connsiteY50" fmla="*/ 6096000 h 6169152"/>
              <a:gd name="connsiteX51" fmla="*/ 745973 w 5326912"/>
              <a:gd name="connsiteY51" fmla="*/ 6059424 h 6169152"/>
              <a:gd name="connsiteX52" fmla="*/ 819125 w 5326912"/>
              <a:gd name="connsiteY52" fmla="*/ 6022848 h 6169152"/>
              <a:gd name="connsiteX53" fmla="*/ 867893 w 5326912"/>
              <a:gd name="connsiteY53" fmla="*/ 5974080 h 6169152"/>
              <a:gd name="connsiteX54" fmla="*/ 892277 w 5326912"/>
              <a:gd name="connsiteY54" fmla="*/ 5913120 h 6169152"/>
              <a:gd name="connsiteX55" fmla="*/ 953237 w 5326912"/>
              <a:gd name="connsiteY55" fmla="*/ 5803392 h 6169152"/>
              <a:gd name="connsiteX56" fmla="*/ 977621 w 5326912"/>
              <a:gd name="connsiteY56" fmla="*/ 5718048 h 6169152"/>
              <a:gd name="connsiteX57" fmla="*/ 1002005 w 5326912"/>
              <a:gd name="connsiteY57" fmla="*/ 5681472 h 6169152"/>
              <a:gd name="connsiteX58" fmla="*/ 1038581 w 5326912"/>
              <a:gd name="connsiteY58" fmla="*/ 5596128 h 6169152"/>
              <a:gd name="connsiteX59" fmla="*/ 1099541 w 5326912"/>
              <a:gd name="connsiteY59" fmla="*/ 5401056 h 6169152"/>
              <a:gd name="connsiteX60" fmla="*/ 1148309 w 5326912"/>
              <a:gd name="connsiteY60" fmla="*/ 5315712 h 6169152"/>
              <a:gd name="connsiteX61" fmla="*/ 1233653 w 5326912"/>
              <a:gd name="connsiteY61" fmla="*/ 5035296 h 6169152"/>
              <a:gd name="connsiteX62" fmla="*/ 1245845 w 5326912"/>
              <a:gd name="connsiteY62" fmla="*/ 4986528 h 6169152"/>
              <a:gd name="connsiteX63" fmla="*/ 1270229 w 5326912"/>
              <a:gd name="connsiteY63" fmla="*/ 4913376 h 6169152"/>
              <a:gd name="connsiteX64" fmla="*/ 1282421 w 5326912"/>
              <a:gd name="connsiteY64" fmla="*/ 4840224 h 6169152"/>
              <a:gd name="connsiteX65" fmla="*/ 1245845 w 5326912"/>
              <a:gd name="connsiteY65" fmla="*/ 4389120 h 6169152"/>
              <a:gd name="connsiteX66" fmla="*/ 1221461 w 5326912"/>
              <a:gd name="connsiteY66" fmla="*/ 4315968 h 6169152"/>
              <a:gd name="connsiteX67" fmla="*/ 1172693 w 5326912"/>
              <a:gd name="connsiteY67" fmla="*/ 4120896 h 6169152"/>
              <a:gd name="connsiteX68" fmla="*/ 1160501 w 5326912"/>
              <a:gd name="connsiteY68" fmla="*/ 4072128 h 6169152"/>
              <a:gd name="connsiteX69" fmla="*/ 1123925 w 5326912"/>
              <a:gd name="connsiteY69" fmla="*/ 3852672 h 6169152"/>
              <a:gd name="connsiteX70" fmla="*/ 1111733 w 5326912"/>
              <a:gd name="connsiteY70" fmla="*/ 3706368 h 6169152"/>
              <a:gd name="connsiteX71" fmla="*/ 1087349 w 5326912"/>
              <a:gd name="connsiteY71" fmla="*/ 3645408 h 6169152"/>
              <a:gd name="connsiteX72" fmla="*/ 1075157 w 5326912"/>
              <a:gd name="connsiteY72" fmla="*/ 3547872 h 6169152"/>
              <a:gd name="connsiteX73" fmla="*/ 1014197 w 5326912"/>
              <a:gd name="connsiteY73" fmla="*/ 3279648 h 6169152"/>
              <a:gd name="connsiteX74" fmla="*/ 1002005 w 5326912"/>
              <a:gd name="connsiteY74" fmla="*/ 3206496 h 6169152"/>
              <a:gd name="connsiteX75" fmla="*/ 928853 w 5326912"/>
              <a:gd name="connsiteY75" fmla="*/ 3011424 h 6169152"/>
              <a:gd name="connsiteX76" fmla="*/ 892277 w 5326912"/>
              <a:gd name="connsiteY76" fmla="*/ 2889504 h 6169152"/>
              <a:gd name="connsiteX77" fmla="*/ 855701 w 5326912"/>
              <a:gd name="connsiteY77" fmla="*/ 2791968 h 6169152"/>
              <a:gd name="connsiteX78" fmla="*/ 831317 w 5326912"/>
              <a:gd name="connsiteY78" fmla="*/ 2609088 h 6169152"/>
              <a:gd name="connsiteX79" fmla="*/ 806933 w 5326912"/>
              <a:gd name="connsiteY79" fmla="*/ 2499360 h 6169152"/>
              <a:gd name="connsiteX80" fmla="*/ 794741 w 5326912"/>
              <a:gd name="connsiteY80" fmla="*/ 2450592 h 6169152"/>
              <a:gd name="connsiteX81" fmla="*/ 770357 w 5326912"/>
              <a:gd name="connsiteY81" fmla="*/ 2340864 h 6169152"/>
              <a:gd name="connsiteX82" fmla="*/ 733781 w 5326912"/>
              <a:gd name="connsiteY82" fmla="*/ 2218944 h 6169152"/>
              <a:gd name="connsiteX83" fmla="*/ 721589 w 5326912"/>
              <a:gd name="connsiteY83" fmla="*/ 2145792 h 6169152"/>
              <a:gd name="connsiteX84" fmla="*/ 697205 w 5326912"/>
              <a:gd name="connsiteY84" fmla="*/ 2072640 h 6169152"/>
              <a:gd name="connsiteX85" fmla="*/ 672821 w 5326912"/>
              <a:gd name="connsiteY85" fmla="*/ 1999488 h 6169152"/>
              <a:gd name="connsiteX86" fmla="*/ 624053 w 5326912"/>
              <a:gd name="connsiteY86" fmla="*/ 1828800 h 6169152"/>
              <a:gd name="connsiteX87" fmla="*/ 611861 w 5326912"/>
              <a:gd name="connsiteY87" fmla="*/ 1780032 h 6169152"/>
              <a:gd name="connsiteX88" fmla="*/ 587477 w 5326912"/>
              <a:gd name="connsiteY88" fmla="*/ 1706880 h 6169152"/>
              <a:gd name="connsiteX89" fmla="*/ 550901 w 5326912"/>
              <a:gd name="connsiteY89" fmla="*/ 1584960 h 6169152"/>
              <a:gd name="connsiteX90" fmla="*/ 538709 w 5326912"/>
              <a:gd name="connsiteY90" fmla="*/ 1536192 h 6169152"/>
              <a:gd name="connsiteX91" fmla="*/ 526517 w 5326912"/>
              <a:gd name="connsiteY91" fmla="*/ 1499616 h 6169152"/>
              <a:gd name="connsiteX92" fmla="*/ 502133 w 5326912"/>
              <a:gd name="connsiteY92" fmla="*/ 1389888 h 6169152"/>
              <a:gd name="connsiteX93" fmla="*/ 453365 w 5326912"/>
              <a:gd name="connsiteY93" fmla="*/ 1267968 h 6169152"/>
              <a:gd name="connsiteX94" fmla="*/ 404597 w 5326912"/>
              <a:gd name="connsiteY94" fmla="*/ 1133856 h 6169152"/>
              <a:gd name="connsiteX95" fmla="*/ 392405 w 5326912"/>
              <a:gd name="connsiteY95" fmla="*/ 1097280 h 6169152"/>
              <a:gd name="connsiteX96" fmla="*/ 380213 w 5326912"/>
              <a:gd name="connsiteY96" fmla="*/ 1048512 h 6169152"/>
              <a:gd name="connsiteX97" fmla="*/ 355829 w 5326912"/>
              <a:gd name="connsiteY97" fmla="*/ 1011936 h 6169152"/>
              <a:gd name="connsiteX98" fmla="*/ 294869 w 5326912"/>
              <a:gd name="connsiteY98" fmla="*/ 816864 h 6169152"/>
              <a:gd name="connsiteX99" fmla="*/ 258293 w 5326912"/>
              <a:gd name="connsiteY99" fmla="*/ 768096 h 6169152"/>
              <a:gd name="connsiteX100" fmla="*/ 246101 w 5326912"/>
              <a:gd name="connsiteY100" fmla="*/ 694944 h 6169152"/>
              <a:gd name="connsiteX101" fmla="*/ 172949 w 5326912"/>
              <a:gd name="connsiteY101" fmla="*/ 548640 h 6169152"/>
              <a:gd name="connsiteX102" fmla="*/ 148565 w 5326912"/>
              <a:gd name="connsiteY102" fmla="*/ 487680 h 6169152"/>
              <a:gd name="connsiteX103" fmla="*/ 124181 w 5326912"/>
              <a:gd name="connsiteY103" fmla="*/ 451104 h 6169152"/>
              <a:gd name="connsiteX104" fmla="*/ 99797 w 5326912"/>
              <a:gd name="connsiteY104" fmla="*/ 390144 h 6169152"/>
              <a:gd name="connsiteX105" fmla="*/ 51029 w 5326912"/>
              <a:gd name="connsiteY105" fmla="*/ 268224 h 6169152"/>
              <a:gd name="connsiteX106" fmla="*/ 38837 w 5326912"/>
              <a:gd name="connsiteY106" fmla="*/ 207264 h 6169152"/>
              <a:gd name="connsiteX107" fmla="*/ 26645 w 5326912"/>
              <a:gd name="connsiteY107" fmla="*/ 170688 h 6169152"/>
              <a:gd name="connsiteX108" fmla="*/ 2261 w 5326912"/>
              <a:gd name="connsiteY108" fmla="*/ 121920 h 6169152"/>
              <a:gd name="connsiteX109" fmla="*/ 2261 w 5326912"/>
              <a:gd name="connsiteY109" fmla="*/ 36576 h 61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326912" h="6169152">
                <a:moveTo>
                  <a:pt x="111989" y="97536"/>
                </a:moveTo>
                <a:cubicBezTo>
                  <a:pt x="225781" y="101600"/>
                  <a:pt x="339682" y="103293"/>
                  <a:pt x="453365" y="109728"/>
                </a:cubicBezTo>
                <a:cubicBezTo>
                  <a:pt x="555127" y="115488"/>
                  <a:pt x="656360" y="129186"/>
                  <a:pt x="758165" y="134112"/>
                </a:cubicBezTo>
                <a:cubicBezTo>
                  <a:pt x="908412" y="141382"/>
                  <a:pt x="1058901" y="142240"/>
                  <a:pt x="1209269" y="146304"/>
                </a:cubicBezTo>
                <a:lnTo>
                  <a:pt x="2721077" y="121920"/>
                </a:lnTo>
                <a:cubicBezTo>
                  <a:pt x="2857013" y="119108"/>
                  <a:pt x="2999225" y="108901"/>
                  <a:pt x="3135605" y="97536"/>
                </a:cubicBezTo>
                <a:lnTo>
                  <a:pt x="3416021" y="73152"/>
                </a:lnTo>
                <a:cubicBezTo>
                  <a:pt x="3539667" y="64722"/>
                  <a:pt x="3749988" y="60264"/>
                  <a:pt x="3879317" y="48768"/>
                </a:cubicBezTo>
                <a:cubicBezTo>
                  <a:pt x="3993311" y="38635"/>
                  <a:pt x="4106645" y="21696"/>
                  <a:pt x="4220693" y="12192"/>
                </a:cubicBezTo>
                <a:lnTo>
                  <a:pt x="4366997" y="0"/>
                </a:lnTo>
                <a:cubicBezTo>
                  <a:pt x="4403573" y="4064"/>
                  <a:pt x="4441023" y="3266"/>
                  <a:pt x="4476725" y="12192"/>
                </a:cubicBezTo>
                <a:cubicBezTo>
                  <a:pt x="4502086" y="18532"/>
                  <a:pt x="4533017" y="58701"/>
                  <a:pt x="4549877" y="73152"/>
                </a:cubicBezTo>
                <a:cubicBezTo>
                  <a:pt x="4565305" y="86376"/>
                  <a:pt x="4582389" y="97536"/>
                  <a:pt x="4598645" y="109728"/>
                </a:cubicBezTo>
                <a:cubicBezTo>
                  <a:pt x="4627237" y="195505"/>
                  <a:pt x="4590024" y="89612"/>
                  <a:pt x="4635221" y="195072"/>
                </a:cubicBezTo>
                <a:cubicBezTo>
                  <a:pt x="4640283" y="206884"/>
                  <a:pt x="4641666" y="220153"/>
                  <a:pt x="4647413" y="231648"/>
                </a:cubicBezTo>
                <a:cubicBezTo>
                  <a:pt x="4653966" y="244754"/>
                  <a:pt x="4665244" y="255118"/>
                  <a:pt x="4671797" y="268224"/>
                </a:cubicBezTo>
                <a:cubicBezTo>
                  <a:pt x="4681584" y="287799"/>
                  <a:pt x="4685701" y="309971"/>
                  <a:pt x="4696181" y="329184"/>
                </a:cubicBezTo>
                <a:cubicBezTo>
                  <a:pt x="4710214" y="354912"/>
                  <a:pt x="4744949" y="402336"/>
                  <a:pt x="4744949" y="402336"/>
                </a:cubicBezTo>
                <a:cubicBezTo>
                  <a:pt x="4749013" y="422656"/>
                  <a:pt x="4749865" y="443893"/>
                  <a:pt x="4757141" y="463296"/>
                </a:cubicBezTo>
                <a:cubicBezTo>
                  <a:pt x="4762286" y="477016"/>
                  <a:pt x="4774255" y="487150"/>
                  <a:pt x="4781525" y="499872"/>
                </a:cubicBezTo>
                <a:cubicBezTo>
                  <a:pt x="4835079" y="593592"/>
                  <a:pt x="4772551" y="504162"/>
                  <a:pt x="4842485" y="597408"/>
                </a:cubicBezTo>
                <a:cubicBezTo>
                  <a:pt x="4850613" y="621792"/>
                  <a:pt x="4855374" y="647571"/>
                  <a:pt x="4866869" y="670560"/>
                </a:cubicBezTo>
                <a:cubicBezTo>
                  <a:pt x="4884881" y="706584"/>
                  <a:pt x="4903962" y="741371"/>
                  <a:pt x="4915637" y="780288"/>
                </a:cubicBezTo>
                <a:cubicBezTo>
                  <a:pt x="4921423" y="799576"/>
                  <a:pt x="4930640" y="868127"/>
                  <a:pt x="4940021" y="890016"/>
                </a:cubicBezTo>
                <a:cubicBezTo>
                  <a:pt x="4945793" y="903484"/>
                  <a:pt x="4958769" y="913066"/>
                  <a:pt x="4964405" y="926592"/>
                </a:cubicBezTo>
                <a:cubicBezTo>
                  <a:pt x="4979234" y="962181"/>
                  <a:pt x="4988789" y="999744"/>
                  <a:pt x="5000981" y="1036320"/>
                </a:cubicBezTo>
                <a:cubicBezTo>
                  <a:pt x="5005045" y="1048512"/>
                  <a:pt x="5008400" y="1060964"/>
                  <a:pt x="5013173" y="1072896"/>
                </a:cubicBezTo>
                <a:cubicBezTo>
                  <a:pt x="5021301" y="1093216"/>
                  <a:pt x="5030636" y="1113094"/>
                  <a:pt x="5037557" y="1133856"/>
                </a:cubicBezTo>
                <a:cubicBezTo>
                  <a:pt x="5042856" y="1149752"/>
                  <a:pt x="5044934" y="1166574"/>
                  <a:pt x="5049749" y="1182624"/>
                </a:cubicBezTo>
                <a:cubicBezTo>
                  <a:pt x="5057135" y="1207243"/>
                  <a:pt x="5067899" y="1230840"/>
                  <a:pt x="5074133" y="1255776"/>
                </a:cubicBezTo>
                <a:cubicBezTo>
                  <a:pt x="5117047" y="1427433"/>
                  <a:pt x="5063634" y="1260856"/>
                  <a:pt x="5098517" y="1365504"/>
                </a:cubicBezTo>
                <a:cubicBezTo>
                  <a:pt x="5110709" y="1479296"/>
                  <a:pt x="5127480" y="1592690"/>
                  <a:pt x="5135093" y="1706880"/>
                </a:cubicBezTo>
                <a:cubicBezTo>
                  <a:pt x="5139069" y="1766524"/>
                  <a:pt x="5148514" y="1938595"/>
                  <a:pt x="5159477" y="2011680"/>
                </a:cubicBezTo>
                <a:cubicBezTo>
                  <a:pt x="5186958" y="2194889"/>
                  <a:pt x="5181352" y="2069422"/>
                  <a:pt x="5196053" y="2231136"/>
                </a:cubicBezTo>
                <a:cubicBezTo>
                  <a:pt x="5205281" y="2332642"/>
                  <a:pt x="5203681" y="2435398"/>
                  <a:pt x="5220437" y="2535936"/>
                </a:cubicBezTo>
                <a:cubicBezTo>
                  <a:pt x="5228565" y="2584704"/>
                  <a:pt x="5238872" y="2633159"/>
                  <a:pt x="5244821" y="2682240"/>
                </a:cubicBezTo>
                <a:cubicBezTo>
                  <a:pt x="5296988" y="3112617"/>
                  <a:pt x="5241427" y="2785495"/>
                  <a:pt x="5293589" y="3072384"/>
                </a:cubicBezTo>
                <a:cubicBezTo>
                  <a:pt x="5349870" y="4141732"/>
                  <a:pt x="5324378" y="3573182"/>
                  <a:pt x="5293589" y="5913120"/>
                </a:cubicBezTo>
                <a:cubicBezTo>
                  <a:pt x="5292833" y="5970589"/>
                  <a:pt x="5278169" y="6027038"/>
                  <a:pt x="5269205" y="6083808"/>
                </a:cubicBezTo>
                <a:cubicBezTo>
                  <a:pt x="5265973" y="6104277"/>
                  <a:pt x="5268508" y="6127526"/>
                  <a:pt x="5257013" y="6144768"/>
                </a:cubicBezTo>
                <a:cubicBezTo>
                  <a:pt x="5249884" y="6155461"/>
                  <a:pt x="5232794" y="6153429"/>
                  <a:pt x="5220437" y="6156960"/>
                </a:cubicBezTo>
                <a:cubicBezTo>
                  <a:pt x="5204325" y="6161563"/>
                  <a:pt x="5187925" y="6165088"/>
                  <a:pt x="5171669" y="6169152"/>
                </a:cubicBezTo>
                <a:cubicBezTo>
                  <a:pt x="4722924" y="6148755"/>
                  <a:pt x="5012430" y="6186357"/>
                  <a:pt x="4866869" y="6144768"/>
                </a:cubicBezTo>
                <a:cubicBezTo>
                  <a:pt x="4848639" y="6139560"/>
                  <a:pt x="4801013" y="6130128"/>
                  <a:pt x="4781525" y="6120384"/>
                </a:cubicBezTo>
                <a:cubicBezTo>
                  <a:pt x="4768419" y="6113831"/>
                  <a:pt x="4757141" y="6104128"/>
                  <a:pt x="4744949" y="6096000"/>
                </a:cubicBezTo>
                <a:cubicBezTo>
                  <a:pt x="4134190" y="6126538"/>
                  <a:pt x="4871829" y="6092562"/>
                  <a:pt x="3647669" y="6120384"/>
                </a:cubicBezTo>
                <a:cubicBezTo>
                  <a:pt x="3574423" y="6122049"/>
                  <a:pt x="3501451" y="6130597"/>
                  <a:pt x="3428213" y="6132576"/>
                </a:cubicBezTo>
                <a:lnTo>
                  <a:pt x="2745461" y="6144768"/>
                </a:lnTo>
                <a:cubicBezTo>
                  <a:pt x="2509749" y="6140704"/>
                  <a:pt x="2273898" y="6141636"/>
                  <a:pt x="2038325" y="6132576"/>
                </a:cubicBezTo>
                <a:cubicBezTo>
                  <a:pt x="1956700" y="6129437"/>
                  <a:pt x="1875963" y="6114012"/>
                  <a:pt x="1794485" y="6108192"/>
                </a:cubicBezTo>
                <a:cubicBezTo>
                  <a:pt x="1705212" y="6101815"/>
                  <a:pt x="1615594" y="6101469"/>
                  <a:pt x="1526261" y="6096000"/>
                </a:cubicBezTo>
                <a:cubicBezTo>
                  <a:pt x="867009" y="6055638"/>
                  <a:pt x="1553225" y="6081242"/>
                  <a:pt x="745973" y="6059424"/>
                </a:cubicBezTo>
                <a:cubicBezTo>
                  <a:pt x="770068" y="6051392"/>
                  <a:pt x="801936" y="6044334"/>
                  <a:pt x="819125" y="6022848"/>
                </a:cubicBezTo>
                <a:cubicBezTo>
                  <a:pt x="866415" y="5963735"/>
                  <a:pt x="788091" y="6000681"/>
                  <a:pt x="867893" y="5974080"/>
                </a:cubicBezTo>
                <a:cubicBezTo>
                  <a:pt x="876021" y="5953760"/>
                  <a:pt x="882490" y="5932695"/>
                  <a:pt x="892277" y="5913120"/>
                </a:cubicBezTo>
                <a:cubicBezTo>
                  <a:pt x="941524" y="5814626"/>
                  <a:pt x="891985" y="5962647"/>
                  <a:pt x="953237" y="5803392"/>
                </a:cubicBezTo>
                <a:cubicBezTo>
                  <a:pt x="963858" y="5775778"/>
                  <a:pt x="966633" y="5745518"/>
                  <a:pt x="977621" y="5718048"/>
                </a:cubicBezTo>
                <a:cubicBezTo>
                  <a:pt x="983063" y="5704443"/>
                  <a:pt x="995452" y="5694578"/>
                  <a:pt x="1002005" y="5681472"/>
                </a:cubicBezTo>
                <a:cubicBezTo>
                  <a:pt x="1015846" y="5653789"/>
                  <a:pt x="1028171" y="5625275"/>
                  <a:pt x="1038581" y="5596128"/>
                </a:cubicBezTo>
                <a:cubicBezTo>
                  <a:pt x="1072207" y="5501974"/>
                  <a:pt x="1055367" y="5502024"/>
                  <a:pt x="1099541" y="5401056"/>
                </a:cubicBezTo>
                <a:cubicBezTo>
                  <a:pt x="1112674" y="5371038"/>
                  <a:pt x="1135176" y="5345730"/>
                  <a:pt x="1148309" y="5315712"/>
                </a:cubicBezTo>
                <a:cubicBezTo>
                  <a:pt x="1170606" y="5264746"/>
                  <a:pt x="1224927" y="5066711"/>
                  <a:pt x="1233653" y="5035296"/>
                </a:cubicBezTo>
                <a:cubicBezTo>
                  <a:pt x="1238138" y="5019151"/>
                  <a:pt x="1241030" y="5002578"/>
                  <a:pt x="1245845" y="4986528"/>
                </a:cubicBezTo>
                <a:cubicBezTo>
                  <a:pt x="1253231" y="4961909"/>
                  <a:pt x="1263995" y="4938312"/>
                  <a:pt x="1270229" y="4913376"/>
                </a:cubicBezTo>
                <a:cubicBezTo>
                  <a:pt x="1276225" y="4889394"/>
                  <a:pt x="1278357" y="4864608"/>
                  <a:pt x="1282421" y="4840224"/>
                </a:cubicBezTo>
                <a:cubicBezTo>
                  <a:pt x="1270229" y="4689856"/>
                  <a:pt x="1263270" y="4538972"/>
                  <a:pt x="1245845" y="4389120"/>
                </a:cubicBezTo>
                <a:cubicBezTo>
                  <a:pt x="1242876" y="4363589"/>
                  <a:pt x="1225928" y="4341280"/>
                  <a:pt x="1221461" y="4315968"/>
                </a:cubicBezTo>
                <a:cubicBezTo>
                  <a:pt x="1188007" y="4126395"/>
                  <a:pt x="1242456" y="4237167"/>
                  <a:pt x="1172693" y="4120896"/>
                </a:cubicBezTo>
                <a:cubicBezTo>
                  <a:pt x="1168629" y="4104640"/>
                  <a:pt x="1163413" y="4088629"/>
                  <a:pt x="1160501" y="4072128"/>
                </a:cubicBezTo>
                <a:cubicBezTo>
                  <a:pt x="1098547" y="3721057"/>
                  <a:pt x="1159943" y="4032763"/>
                  <a:pt x="1123925" y="3852672"/>
                </a:cubicBezTo>
                <a:cubicBezTo>
                  <a:pt x="1119861" y="3803904"/>
                  <a:pt x="1120238" y="3754560"/>
                  <a:pt x="1111733" y="3706368"/>
                </a:cubicBezTo>
                <a:cubicBezTo>
                  <a:pt x="1107930" y="3684816"/>
                  <a:pt x="1092270" y="3666733"/>
                  <a:pt x="1087349" y="3645408"/>
                </a:cubicBezTo>
                <a:cubicBezTo>
                  <a:pt x="1079981" y="3613482"/>
                  <a:pt x="1081583" y="3580001"/>
                  <a:pt x="1075157" y="3547872"/>
                </a:cubicBezTo>
                <a:cubicBezTo>
                  <a:pt x="1057176" y="3457965"/>
                  <a:pt x="1029270" y="3370089"/>
                  <a:pt x="1014197" y="3279648"/>
                </a:cubicBezTo>
                <a:cubicBezTo>
                  <a:pt x="1010133" y="3255264"/>
                  <a:pt x="1008001" y="3230478"/>
                  <a:pt x="1002005" y="3206496"/>
                </a:cubicBezTo>
                <a:cubicBezTo>
                  <a:pt x="986526" y="3144579"/>
                  <a:pt x="948431" y="3067362"/>
                  <a:pt x="928853" y="3011424"/>
                </a:cubicBezTo>
                <a:cubicBezTo>
                  <a:pt x="914836" y="2971377"/>
                  <a:pt x="905694" y="2929756"/>
                  <a:pt x="892277" y="2889504"/>
                </a:cubicBezTo>
                <a:cubicBezTo>
                  <a:pt x="881297" y="2856563"/>
                  <a:pt x="865912" y="2825155"/>
                  <a:pt x="855701" y="2791968"/>
                </a:cubicBezTo>
                <a:cubicBezTo>
                  <a:pt x="838365" y="2735625"/>
                  <a:pt x="839923" y="2663592"/>
                  <a:pt x="831317" y="2609088"/>
                </a:cubicBezTo>
                <a:cubicBezTo>
                  <a:pt x="825473" y="2572078"/>
                  <a:pt x="815358" y="2535869"/>
                  <a:pt x="806933" y="2499360"/>
                </a:cubicBezTo>
                <a:cubicBezTo>
                  <a:pt x="803165" y="2483033"/>
                  <a:pt x="798509" y="2466919"/>
                  <a:pt x="794741" y="2450592"/>
                </a:cubicBezTo>
                <a:cubicBezTo>
                  <a:pt x="786316" y="2414083"/>
                  <a:pt x="779892" y="2377099"/>
                  <a:pt x="770357" y="2340864"/>
                </a:cubicBezTo>
                <a:cubicBezTo>
                  <a:pt x="759559" y="2299832"/>
                  <a:pt x="744072" y="2260107"/>
                  <a:pt x="733781" y="2218944"/>
                </a:cubicBezTo>
                <a:cubicBezTo>
                  <a:pt x="727785" y="2194962"/>
                  <a:pt x="727585" y="2169774"/>
                  <a:pt x="721589" y="2145792"/>
                </a:cubicBezTo>
                <a:cubicBezTo>
                  <a:pt x="715355" y="2120856"/>
                  <a:pt x="705333" y="2097024"/>
                  <a:pt x="697205" y="2072640"/>
                </a:cubicBezTo>
                <a:cubicBezTo>
                  <a:pt x="689077" y="2048256"/>
                  <a:pt x="679882" y="2024202"/>
                  <a:pt x="672821" y="1999488"/>
                </a:cubicBezTo>
                <a:cubicBezTo>
                  <a:pt x="656565" y="1942592"/>
                  <a:pt x="638404" y="1886206"/>
                  <a:pt x="624053" y="1828800"/>
                </a:cubicBezTo>
                <a:cubicBezTo>
                  <a:pt x="619989" y="1812544"/>
                  <a:pt x="616676" y="1796082"/>
                  <a:pt x="611861" y="1780032"/>
                </a:cubicBezTo>
                <a:cubicBezTo>
                  <a:pt x="604475" y="1755413"/>
                  <a:pt x="595605" y="1731264"/>
                  <a:pt x="587477" y="1706880"/>
                </a:cubicBezTo>
                <a:cubicBezTo>
                  <a:pt x="559091" y="1508177"/>
                  <a:pt x="598426" y="1695852"/>
                  <a:pt x="550901" y="1584960"/>
                </a:cubicBezTo>
                <a:cubicBezTo>
                  <a:pt x="544300" y="1569559"/>
                  <a:pt x="543312" y="1552304"/>
                  <a:pt x="538709" y="1536192"/>
                </a:cubicBezTo>
                <a:cubicBezTo>
                  <a:pt x="535178" y="1523835"/>
                  <a:pt x="529634" y="1512084"/>
                  <a:pt x="526517" y="1499616"/>
                </a:cubicBezTo>
                <a:cubicBezTo>
                  <a:pt x="517430" y="1463266"/>
                  <a:pt x="513416" y="1425617"/>
                  <a:pt x="502133" y="1389888"/>
                </a:cubicBezTo>
                <a:cubicBezTo>
                  <a:pt x="488952" y="1348149"/>
                  <a:pt x="467206" y="1309492"/>
                  <a:pt x="453365" y="1267968"/>
                </a:cubicBezTo>
                <a:cubicBezTo>
                  <a:pt x="402136" y="1114281"/>
                  <a:pt x="455492" y="1269575"/>
                  <a:pt x="404597" y="1133856"/>
                </a:cubicBezTo>
                <a:cubicBezTo>
                  <a:pt x="400085" y="1121823"/>
                  <a:pt x="395936" y="1109637"/>
                  <a:pt x="392405" y="1097280"/>
                </a:cubicBezTo>
                <a:cubicBezTo>
                  <a:pt x="387802" y="1081168"/>
                  <a:pt x="386814" y="1063913"/>
                  <a:pt x="380213" y="1048512"/>
                </a:cubicBezTo>
                <a:cubicBezTo>
                  <a:pt x="374441" y="1035044"/>
                  <a:pt x="363957" y="1024128"/>
                  <a:pt x="355829" y="1011936"/>
                </a:cubicBezTo>
                <a:cubicBezTo>
                  <a:pt x="336449" y="934415"/>
                  <a:pt x="333923" y="879351"/>
                  <a:pt x="294869" y="816864"/>
                </a:cubicBezTo>
                <a:cubicBezTo>
                  <a:pt x="284099" y="799633"/>
                  <a:pt x="270485" y="784352"/>
                  <a:pt x="258293" y="768096"/>
                </a:cubicBezTo>
                <a:cubicBezTo>
                  <a:pt x="254229" y="743712"/>
                  <a:pt x="255061" y="717983"/>
                  <a:pt x="246101" y="694944"/>
                </a:cubicBezTo>
                <a:cubicBezTo>
                  <a:pt x="226339" y="644127"/>
                  <a:pt x="193199" y="599265"/>
                  <a:pt x="172949" y="548640"/>
                </a:cubicBezTo>
                <a:cubicBezTo>
                  <a:pt x="164821" y="528320"/>
                  <a:pt x="158352" y="507255"/>
                  <a:pt x="148565" y="487680"/>
                </a:cubicBezTo>
                <a:cubicBezTo>
                  <a:pt x="142012" y="474574"/>
                  <a:pt x="130734" y="464210"/>
                  <a:pt x="124181" y="451104"/>
                </a:cubicBezTo>
                <a:cubicBezTo>
                  <a:pt x="114394" y="431529"/>
                  <a:pt x="108685" y="410143"/>
                  <a:pt x="99797" y="390144"/>
                </a:cubicBezTo>
                <a:cubicBezTo>
                  <a:pt x="76152" y="336943"/>
                  <a:pt x="63859" y="332376"/>
                  <a:pt x="51029" y="268224"/>
                </a:cubicBezTo>
                <a:cubicBezTo>
                  <a:pt x="46965" y="247904"/>
                  <a:pt x="43863" y="227368"/>
                  <a:pt x="38837" y="207264"/>
                </a:cubicBezTo>
                <a:cubicBezTo>
                  <a:pt x="35720" y="194796"/>
                  <a:pt x="31707" y="182500"/>
                  <a:pt x="26645" y="170688"/>
                </a:cubicBezTo>
                <a:cubicBezTo>
                  <a:pt x="19486" y="153983"/>
                  <a:pt x="5512" y="139802"/>
                  <a:pt x="2261" y="121920"/>
                </a:cubicBezTo>
                <a:cubicBezTo>
                  <a:pt x="-2828" y="93931"/>
                  <a:pt x="2261" y="65024"/>
                  <a:pt x="2261" y="3657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Equal 3"/>
          <p:cNvSpPr/>
          <p:nvPr/>
        </p:nvSpPr>
        <p:spPr>
          <a:xfrm>
            <a:off x="7127875" y="4529138"/>
            <a:ext cx="560388" cy="417512"/>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0973" name="TextBox 4"/>
          <p:cNvSpPr txBox="1">
            <a:spLocks noChangeArrowheads="1"/>
          </p:cNvSpPr>
          <p:nvPr/>
        </p:nvSpPr>
        <p:spPr bwMode="auto">
          <a:xfrm>
            <a:off x="7551738" y="4017963"/>
            <a:ext cx="15065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700" b="1"/>
              <a:t>Los documentos principales que gobiernan nuestra LLC.</a:t>
            </a:r>
            <a:endParaRPr lang="en-US" altLang="en-US" sz="1700" b="1"/>
          </a:p>
        </p:txBody>
      </p:sp>
      <p:sp>
        <p:nvSpPr>
          <p:cNvPr id="40974" name="TextBox 16"/>
          <p:cNvSpPr txBox="1">
            <a:spLocks noChangeArrowheads="1"/>
          </p:cNvSpPr>
          <p:nvPr/>
        </p:nvSpPr>
        <p:spPr bwMode="auto">
          <a:xfrm>
            <a:off x="5018088" y="3571875"/>
            <a:ext cx="1982787"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4635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MX" altLang="en-US" sz="1700" b="1"/>
              <a:t>Políticas, Procesos, y Funciones</a:t>
            </a:r>
          </a:p>
          <a:p>
            <a:pPr lvl="1"/>
            <a:r>
              <a:rPr lang="es-ES" altLang="en-US" sz="1300"/>
              <a:t>Nuestras pólizas y acuerdos acerca de todo – como, si perros se permiten en la cocina,      procedimientos de </a:t>
            </a:r>
            <a:br>
              <a:rPr lang="es-ES" altLang="en-US" sz="1300"/>
            </a:br>
            <a:r>
              <a:rPr lang="es-ES" altLang="en-US" sz="1300"/>
              <a:t>     reembolso, etc.</a:t>
            </a:r>
            <a:br>
              <a:rPr lang="es-ES" altLang="en-US" sz="1300"/>
            </a:br>
            <a:endParaRPr lang="es-ES" altLang="en-US" sz="500"/>
          </a:p>
          <a:p>
            <a:pPr lvl="1"/>
            <a:r>
              <a:rPr lang="es-ES_tradnl" altLang="en-US" sz="1300"/>
              <a:t>(Probablemente vamos a modificar este a menudo.) </a:t>
            </a:r>
            <a:endParaRPr lang="en-US" altLang="en-US" sz="1300"/>
          </a:p>
        </p:txBody>
      </p:sp>
      <p:sp>
        <p:nvSpPr>
          <p:cNvPr id="18" name="TextBox 17"/>
          <p:cNvSpPr txBox="1"/>
          <p:nvPr/>
        </p:nvSpPr>
        <p:spPr>
          <a:xfrm>
            <a:off x="2682875" y="3663950"/>
            <a:ext cx="1884363" cy="2338388"/>
          </a:xfrm>
          <a:prstGeom prst="rect">
            <a:avLst/>
          </a:prstGeom>
          <a:noFill/>
        </p:spPr>
        <p:txBody>
          <a:bodyPr>
            <a:spAutoFit/>
          </a:bodyPr>
          <a:lstStyle/>
          <a:p>
            <a:pPr algn="ctr">
              <a:defRPr/>
            </a:pPr>
            <a:r>
              <a:rPr lang="es-ES_tradnl" sz="1700" b="1" dirty="0"/>
              <a:t>Acuerdo de Operaciones</a:t>
            </a:r>
          </a:p>
          <a:p>
            <a:pPr marL="341313">
              <a:defRPr/>
            </a:pPr>
            <a:r>
              <a:rPr lang="es-ES" sz="1400" dirty="0"/>
              <a:t>Este documento es un ejemplo.</a:t>
            </a:r>
          </a:p>
          <a:p>
            <a:pPr marL="341313">
              <a:defRPr/>
            </a:pPr>
            <a:endParaRPr lang="es-ES_tradnl" sz="1400" dirty="0"/>
          </a:p>
          <a:p>
            <a:pPr marL="463550" lvl="1">
              <a:defRPr/>
            </a:pPr>
            <a:r>
              <a:rPr lang="es-ES_tradnl" sz="1400" dirty="0"/>
              <a:t>(Probablemente vamos a modificar este de vez y cuando.) </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4AA1F8E-22B4-4A3D-AD18-362424202BD7}" type="slidenum">
              <a:rPr lang="en-US" altLang="en-US" sz="1200">
                <a:solidFill>
                  <a:srgbClr val="898989"/>
                </a:solidFill>
              </a:rPr>
              <a:pPr/>
              <a:t>15</a:t>
            </a:fld>
            <a:endParaRPr lang="en-US" altLang="en-US" sz="1200">
              <a:solidFill>
                <a:srgbClr val="898989"/>
              </a:solidFill>
            </a:endParaRPr>
          </a:p>
        </p:txBody>
      </p:sp>
      <p:sp>
        <p:nvSpPr>
          <p:cNvPr id="43010" name="Slide Number Placeholder 3"/>
          <p:cNvSpPr txBox="1">
            <a:spLocks/>
          </p:cNvSpPr>
          <p:nvPr/>
        </p:nvSpPr>
        <p:spPr bwMode="auto">
          <a:xfrm>
            <a:off x="6911975"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9D650FC5-491B-44A0-905C-2DAFD2010763}" type="slidenum">
              <a:rPr lang="en-US" altLang="en-US" sz="1200">
                <a:solidFill>
                  <a:srgbClr val="898989"/>
                </a:solidFill>
              </a:rPr>
              <a:pPr algn="r" eaLnBrk="1" hangingPunct="1"/>
              <a:t>15</a:t>
            </a:fld>
            <a:endParaRPr lang="en-US" altLang="en-US" sz="1200">
              <a:solidFill>
                <a:srgbClr val="898989"/>
              </a:solidFill>
            </a:endParaRPr>
          </a:p>
        </p:txBody>
      </p:sp>
      <p:sp>
        <p:nvSpPr>
          <p:cNvPr id="43011" name="TextBox 5"/>
          <p:cNvSpPr txBox="1">
            <a:spLocks noChangeArrowheads="1"/>
          </p:cNvSpPr>
          <p:nvPr/>
        </p:nvSpPr>
        <p:spPr bwMode="auto">
          <a:xfrm>
            <a:off x="7329488" y="1274763"/>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43012" name="TextBox 2"/>
          <p:cNvSpPr txBox="1">
            <a:spLocks noChangeArrowheads="1"/>
          </p:cNvSpPr>
          <p:nvPr/>
        </p:nvSpPr>
        <p:spPr bwMode="auto">
          <a:xfrm>
            <a:off x="973138" y="29448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43013" name="TextBox 1"/>
          <p:cNvSpPr txBox="1">
            <a:spLocks noChangeArrowheads="1"/>
          </p:cNvSpPr>
          <p:nvPr/>
        </p:nvSpPr>
        <p:spPr bwMode="auto">
          <a:xfrm>
            <a:off x="166688" y="801688"/>
            <a:ext cx="67452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Generally, the Partners will always be thinking of ways to improve the Cooperative’s procedures, rules, and policies. The Partners can adopt other rules and policies outside of this Agreement, as long as those policies do not contradict this Agreement. The new rules and policies must be recorded in a new document that can be called “Policies, Procedures, Rules, and Functions” or something like that. </a:t>
            </a:r>
          </a:p>
          <a:p>
            <a:pPr>
              <a:buFont typeface="Arial" panose="020B0604020202020204" pitchFamily="34" charset="0"/>
              <a:buNone/>
            </a:pPr>
            <a:endParaRPr lang="es-MX" altLang="en-US" sz="1800"/>
          </a:p>
          <a:p>
            <a:pPr>
              <a:buFont typeface="Arial" panose="020B0604020202020204" pitchFamily="34" charset="0"/>
              <a:buNone/>
            </a:pPr>
            <a:r>
              <a:rPr lang="es-MX" altLang="en-US" b="1"/>
              <a:t>In sum: </a:t>
            </a:r>
          </a:p>
        </p:txBody>
      </p:sp>
      <p:sp>
        <p:nvSpPr>
          <p:cNvPr id="9" name="Title 1"/>
          <p:cNvSpPr>
            <a:spLocks noGrp="1"/>
          </p:cNvSpPr>
          <p:nvPr>
            <p:ph type="title"/>
          </p:nvPr>
        </p:nvSpPr>
        <p:spPr>
          <a:xfrm>
            <a:off x="155575" y="169863"/>
            <a:ext cx="7886700" cy="739775"/>
          </a:xfrm>
        </p:spPr>
        <p:txBody>
          <a:bodyPr/>
          <a:lstStyle/>
          <a:p>
            <a:pPr>
              <a:defRPr/>
            </a:pPr>
            <a:r>
              <a:rPr lang="en-US" dirty="0"/>
              <a:t>The adoption of other rules and policies: </a:t>
            </a:r>
          </a:p>
        </p:txBody>
      </p:sp>
      <p:sp>
        <p:nvSpPr>
          <p:cNvPr id="10" name="Freeform 9"/>
          <p:cNvSpPr/>
          <p:nvPr/>
        </p:nvSpPr>
        <p:spPr>
          <a:xfrm>
            <a:off x="4892675" y="3492500"/>
            <a:ext cx="2257425" cy="2770188"/>
          </a:xfrm>
          <a:custGeom>
            <a:avLst/>
            <a:gdLst>
              <a:gd name="connsiteX0" fmla="*/ 111989 w 5326912"/>
              <a:gd name="connsiteY0" fmla="*/ 97536 h 6169152"/>
              <a:gd name="connsiteX1" fmla="*/ 453365 w 5326912"/>
              <a:gd name="connsiteY1" fmla="*/ 109728 h 6169152"/>
              <a:gd name="connsiteX2" fmla="*/ 758165 w 5326912"/>
              <a:gd name="connsiteY2" fmla="*/ 134112 h 6169152"/>
              <a:gd name="connsiteX3" fmla="*/ 1209269 w 5326912"/>
              <a:gd name="connsiteY3" fmla="*/ 146304 h 6169152"/>
              <a:gd name="connsiteX4" fmla="*/ 2721077 w 5326912"/>
              <a:gd name="connsiteY4" fmla="*/ 121920 h 6169152"/>
              <a:gd name="connsiteX5" fmla="*/ 3135605 w 5326912"/>
              <a:gd name="connsiteY5" fmla="*/ 97536 h 6169152"/>
              <a:gd name="connsiteX6" fmla="*/ 3416021 w 5326912"/>
              <a:gd name="connsiteY6" fmla="*/ 73152 h 6169152"/>
              <a:gd name="connsiteX7" fmla="*/ 3879317 w 5326912"/>
              <a:gd name="connsiteY7" fmla="*/ 48768 h 6169152"/>
              <a:gd name="connsiteX8" fmla="*/ 4220693 w 5326912"/>
              <a:gd name="connsiteY8" fmla="*/ 12192 h 6169152"/>
              <a:gd name="connsiteX9" fmla="*/ 4366997 w 5326912"/>
              <a:gd name="connsiteY9" fmla="*/ 0 h 6169152"/>
              <a:gd name="connsiteX10" fmla="*/ 4476725 w 5326912"/>
              <a:gd name="connsiteY10" fmla="*/ 12192 h 6169152"/>
              <a:gd name="connsiteX11" fmla="*/ 4549877 w 5326912"/>
              <a:gd name="connsiteY11" fmla="*/ 73152 h 6169152"/>
              <a:gd name="connsiteX12" fmla="*/ 4598645 w 5326912"/>
              <a:gd name="connsiteY12" fmla="*/ 109728 h 6169152"/>
              <a:gd name="connsiteX13" fmla="*/ 4635221 w 5326912"/>
              <a:gd name="connsiteY13" fmla="*/ 195072 h 6169152"/>
              <a:gd name="connsiteX14" fmla="*/ 4647413 w 5326912"/>
              <a:gd name="connsiteY14" fmla="*/ 231648 h 6169152"/>
              <a:gd name="connsiteX15" fmla="*/ 4671797 w 5326912"/>
              <a:gd name="connsiteY15" fmla="*/ 268224 h 6169152"/>
              <a:gd name="connsiteX16" fmla="*/ 4696181 w 5326912"/>
              <a:gd name="connsiteY16" fmla="*/ 329184 h 6169152"/>
              <a:gd name="connsiteX17" fmla="*/ 4744949 w 5326912"/>
              <a:gd name="connsiteY17" fmla="*/ 402336 h 6169152"/>
              <a:gd name="connsiteX18" fmla="*/ 4757141 w 5326912"/>
              <a:gd name="connsiteY18" fmla="*/ 463296 h 6169152"/>
              <a:gd name="connsiteX19" fmla="*/ 4781525 w 5326912"/>
              <a:gd name="connsiteY19" fmla="*/ 499872 h 6169152"/>
              <a:gd name="connsiteX20" fmla="*/ 4842485 w 5326912"/>
              <a:gd name="connsiteY20" fmla="*/ 597408 h 6169152"/>
              <a:gd name="connsiteX21" fmla="*/ 4866869 w 5326912"/>
              <a:gd name="connsiteY21" fmla="*/ 670560 h 6169152"/>
              <a:gd name="connsiteX22" fmla="*/ 4915637 w 5326912"/>
              <a:gd name="connsiteY22" fmla="*/ 780288 h 6169152"/>
              <a:gd name="connsiteX23" fmla="*/ 4940021 w 5326912"/>
              <a:gd name="connsiteY23" fmla="*/ 890016 h 6169152"/>
              <a:gd name="connsiteX24" fmla="*/ 4964405 w 5326912"/>
              <a:gd name="connsiteY24" fmla="*/ 926592 h 6169152"/>
              <a:gd name="connsiteX25" fmla="*/ 5000981 w 5326912"/>
              <a:gd name="connsiteY25" fmla="*/ 1036320 h 6169152"/>
              <a:gd name="connsiteX26" fmla="*/ 5013173 w 5326912"/>
              <a:gd name="connsiteY26" fmla="*/ 1072896 h 6169152"/>
              <a:gd name="connsiteX27" fmla="*/ 5037557 w 5326912"/>
              <a:gd name="connsiteY27" fmla="*/ 1133856 h 6169152"/>
              <a:gd name="connsiteX28" fmla="*/ 5049749 w 5326912"/>
              <a:gd name="connsiteY28" fmla="*/ 1182624 h 6169152"/>
              <a:gd name="connsiteX29" fmla="*/ 5074133 w 5326912"/>
              <a:gd name="connsiteY29" fmla="*/ 1255776 h 6169152"/>
              <a:gd name="connsiteX30" fmla="*/ 5098517 w 5326912"/>
              <a:gd name="connsiteY30" fmla="*/ 1365504 h 6169152"/>
              <a:gd name="connsiteX31" fmla="*/ 5135093 w 5326912"/>
              <a:gd name="connsiteY31" fmla="*/ 1706880 h 6169152"/>
              <a:gd name="connsiteX32" fmla="*/ 5159477 w 5326912"/>
              <a:gd name="connsiteY32" fmla="*/ 2011680 h 6169152"/>
              <a:gd name="connsiteX33" fmla="*/ 5196053 w 5326912"/>
              <a:gd name="connsiteY33" fmla="*/ 2231136 h 6169152"/>
              <a:gd name="connsiteX34" fmla="*/ 5220437 w 5326912"/>
              <a:gd name="connsiteY34" fmla="*/ 2535936 h 6169152"/>
              <a:gd name="connsiteX35" fmla="*/ 5244821 w 5326912"/>
              <a:gd name="connsiteY35" fmla="*/ 2682240 h 6169152"/>
              <a:gd name="connsiteX36" fmla="*/ 5293589 w 5326912"/>
              <a:gd name="connsiteY36" fmla="*/ 3072384 h 6169152"/>
              <a:gd name="connsiteX37" fmla="*/ 5293589 w 5326912"/>
              <a:gd name="connsiteY37" fmla="*/ 5913120 h 6169152"/>
              <a:gd name="connsiteX38" fmla="*/ 5269205 w 5326912"/>
              <a:gd name="connsiteY38" fmla="*/ 6083808 h 6169152"/>
              <a:gd name="connsiteX39" fmla="*/ 5257013 w 5326912"/>
              <a:gd name="connsiteY39" fmla="*/ 6144768 h 6169152"/>
              <a:gd name="connsiteX40" fmla="*/ 5220437 w 5326912"/>
              <a:gd name="connsiteY40" fmla="*/ 6156960 h 6169152"/>
              <a:gd name="connsiteX41" fmla="*/ 5171669 w 5326912"/>
              <a:gd name="connsiteY41" fmla="*/ 6169152 h 6169152"/>
              <a:gd name="connsiteX42" fmla="*/ 4866869 w 5326912"/>
              <a:gd name="connsiteY42" fmla="*/ 6144768 h 6169152"/>
              <a:gd name="connsiteX43" fmla="*/ 4781525 w 5326912"/>
              <a:gd name="connsiteY43" fmla="*/ 6120384 h 6169152"/>
              <a:gd name="connsiteX44" fmla="*/ 4744949 w 5326912"/>
              <a:gd name="connsiteY44" fmla="*/ 6096000 h 6169152"/>
              <a:gd name="connsiteX45" fmla="*/ 3647669 w 5326912"/>
              <a:gd name="connsiteY45" fmla="*/ 6120384 h 6169152"/>
              <a:gd name="connsiteX46" fmla="*/ 3428213 w 5326912"/>
              <a:gd name="connsiteY46" fmla="*/ 6132576 h 6169152"/>
              <a:gd name="connsiteX47" fmla="*/ 2745461 w 5326912"/>
              <a:gd name="connsiteY47" fmla="*/ 6144768 h 6169152"/>
              <a:gd name="connsiteX48" fmla="*/ 2038325 w 5326912"/>
              <a:gd name="connsiteY48" fmla="*/ 6132576 h 6169152"/>
              <a:gd name="connsiteX49" fmla="*/ 1794485 w 5326912"/>
              <a:gd name="connsiteY49" fmla="*/ 6108192 h 6169152"/>
              <a:gd name="connsiteX50" fmla="*/ 1526261 w 5326912"/>
              <a:gd name="connsiteY50" fmla="*/ 6096000 h 6169152"/>
              <a:gd name="connsiteX51" fmla="*/ 745973 w 5326912"/>
              <a:gd name="connsiteY51" fmla="*/ 6059424 h 6169152"/>
              <a:gd name="connsiteX52" fmla="*/ 819125 w 5326912"/>
              <a:gd name="connsiteY52" fmla="*/ 6022848 h 6169152"/>
              <a:gd name="connsiteX53" fmla="*/ 867893 w 5326912"/>
              <a:gd name="connsiteY53" fmla="*/ 5974080 h 6169152"/>
              <a:gd name="connsiteX54" fmla="*/ 892277 w 5326912"/>
              <a:gd name="connsiteY54" fmla="*/ 5913120 h 6169152"/>
              <a:gd name="connsiteX55" fmla="*/ 953237 w 5326912"/>
              <a:gd name="connsiteY55" fmla="*/ 5803392 h 6169152"/>
              <a:gd name="connsiteX56" fmla="*/ 977621 w 5326912"/>
              <a:gd name="connsiteY56" fmla="*/ 5718048 h 6169152"/>
              <a:gd name="connsiteX57" fmla="*/ 1002005 w 5326912"/>
              <a:gd name="connsiteY57" fmla="*/ 5681472 h 6169152"/>
              <a:gd name="connsiteX58" fmla="*/ 1038581 w 5326912"/>
              <a:gd name="connsiteY58" fmla="*/ 5596128 h 6169152"/>
              <a:gd name="connsiteX59" fmla="*/ 1099541 w 5326912"/>
              <a:gd name="connsiteY59" fmla="*/ 5401056 h 6169152"/>
              <a:gd name="connsiteX60" fmla="*/ 1148309 w 5326912"/>
              <a:gd name="connsiteY60" fmla="*/ 5315712 h 6169152"/>
              <a:gd name="connsiteX61" fmla="*/ 1233653 w 5326912"/>
              <a:gd name="connsiteY61" fmla="*/ 5035296 h 6169152"/>
              <a:gd name="connsiteX62" fmla="*/ 1245845 w 5326912"/>
              <a:gd name="connsiteY62" fmla="*/ 4986528 h 6169152"/>
              <a:gd name="connsiteX63" fmla="*/ 1270229 w 5326912"/>
              <a:gd name="connsiteY63" fmla="*/ 4913376 h 6169152"/>
              <a:gd name="connsiteX64" fmla="*/ 1282421 w 5326912"/>
              <a:gd name="connsiteY64" fmla="*/ 4840224 h 6169152"/>
              <a:gd name="connsiteX65" fmla="*/ 1245845 w 5326912"/>
              <a:gd name="connsiteY65" fmla="*/ 4389120 h 6169152"/>
              <a:gd name="connsiteX66" fmla="*/ 1221461 w 5326912"/>
              <a:gd name="connsiteY66" fmla="*/ 4315968 h 6169152"/>
              <a:gd name="connsiteX67" fmla="*/ 1172693 w 5326912"/>
              <a:gd name="connsiteY67" fmla="*/ 4120896 h 6169152"/>
              <a:gd name="connsiteX68" fmla="*/ 1160501 w 5326912"/>
              <a:gd name="connsiteY68" fmla="*/ 4072128 h 6169152"/>
              <a:gd name="connsiteX69" fmla="*/ 1123925 w 5326912"/>
              <a:gd name="connsiteY69" fmla="*/ 3852672 h 6169152"/>
              <a:gd name="connsiteX70" fmla="*/ 1111733 w 5326912"/>
              <a:gd name="connsiteY70" fmla="*/ 3706368 h 6169152"/>
              <a:gd name="connsiteX71" fmla="*/ 1087349 w 5326912"/>
              <a:gd name="connsiteY71" fmla="*/ 3645408 h 6169152"/>
              <a:gd name="connsiteX72" fmla="*/ 1075157 w 5326912"/>
              <a:gd name="connsiteY72" fmla="*/ 3547872 h 6169152"/>
              <a:gd name="connsiteX73" fmla="*/ 1014197 w 5326912"/>
              <a:gd name="connsiteY73" fmla="*/ 3279648 h 6169152"/>
              <a:gd name="connsiteX74" fmla="*/ 1002005 w 5326912"/>
              <a:gd name="connsiteY74" fmla="*/ 3206496 h 6169152"/>
              <a:gd name="connsiteX75" fmla="*/ 928853 w 5326912"/>
              <a:gd name="connsiteY75" fmla="*/ 3011424 h 6169152"/>
              <a:gd name="connsiteX76" fmla="*/ 892277 w 5326912"/>
              <a:gd name="connsiteY76" fmla="*/ 2889504 h 6169152"/>
              <a:gd name="connsiteX77" fmla="*/ 855701 w 5326912"/>
              <a:gd name="connsiteY77" fmla="*/ 2791968 h 6169152"/>
              <a:gd name="connsiteX78" fmla="*/ 831317 w 5326912"/>
              <a:gd name="connsiteY78" fmla="*/ 2609088 h 6169152"/>
              <a:gd name="connsiteX79" fmla="*/ 806933 w 5326912"/>
              <a:gd name="connsiteY79" fmla="*/ 2499360 h 6169152"/>
              <a:gd name="connsiteX80" fmla="*/ 794741 w 5326912"/>
              <a:gd name="connsiteY80" fmla="*/ 2450592 h 6169152"/>
              <a:gd name="connsiteX81" fmla="*/ 770357 w 5326912"/>
              <a:gd name="connsiteY81" fmla="*/ 2340864 h 6169152"/>
              <a:gd name="connsiteX82" fmla="*/ 733781 w 5326912"/>
              <a:gd name="connsiteY82" fmla="*/ 2218944 h 6169152"/>
              <a:gd name="connsiteX83" fmla="*/ 721589 w 5326912"/>
              <a:gd name="connsiteY83" fmla="*/ 2145792 h 6169152"/>
              <a:gd name="connsiteX84" fmla="*/ 697205 w 5326912"/>
              <a:gd name="connsiteY84" fmla="*/ 2072640 h 6169152"/>
              <a:gd name="connsiteX85" fmla="*/ 672821 w 5326912"/>
              <a:gd name="connsiteY85" fmla="*/ 1999488 h 6169152"/>
              <a:gd name="connsiteX86" fmla="*/ 624053 w 5326912"/>
              <a:gd name="connsiteY86" fmla="*/ 1828800 h 6169152"/>
              <a:gd name="connsiteX87" fmla="*/ 611861 w 5326912"/>
              <a:gd name="connsiteY87" fmla="*/ 1780032 h 6169152"/>
              <a:gd name="connsiteX88" fmla="*/ 587477 w 5326912"/>
              <a:gd name="connsiteY88" fmla="*/ 1706880 h 6169152"/>
              <a:gd name="connsiteX89" fmla="*/ 550901 w 5326912"/>
              <a:gd name="connsiteY89" fmla="*/ 1584960 h 6169152"/>
              <a:gd name="connsiteX90" fmla="*/ 538709 w 5326912"/>
              <a:gd name="connsiteY90" fmla="*/ 1536192 h 6169152"/>
              <a:gd name="connsiteX91" fmla="*/ 526517 w 5326912"/>
              <a:gd name="connsiteY91" fmla="*/ 1499616 h 6169152"/>
              <a:gd name="connsiteX92" fmla="*/ 502133 w 5326912"/>
              <a:gd name="connsiteY92" fmla="*/ 1389888 h 6169152"/>
              <a:gd name="connsiteX93" fmla="*/ 453365 w 5326912"/>
              <a:gd name="connsiteY93" fmla="*/ 1267968 h 6169152"/>
              <a:gd name="connsiteX94" fmla="*/ 404597 w 5326912"/>
              <a:gd name="connsiteY94" fmla="*/ 1133856 h 6169152"/>
              <a:gd name="connsiteX95" fmla="*/ 392405 w 5326912"/>
              <a:gd name="connsiteY95" fmla="*/ 1097280 h 6169152"/>
              <a:gd name="connsiteX96" fmla="*/ 380213 w 5326912"/>
              <a:gd name="connsiteY96" fmla="*/ 1048512 h 6169152"/>
              <a:gd name="connsiteX97" fmla="*/ 355829 w 5326912"/>
              <a:gd name="connsiteY97" fmla="*/ 1011936 h 6169152"/>
              <a:gd name="connsiteX98" fmla="*/ 294869 w 5326912"/>
              <a:gd name="connsiteY98" fmla="*/ 816864 h 6169152"/>
              <a:gd name="connsiteX99" fmla="*/ 258293 w 5326912"/>
              <a:gd name="connsiteY99" fmla="*/ 768096 h 6169152"/>
              <a:gd name="connsiteX100" fmla="*/ 246101 w 5326912"/>
              <a:gd name="connsiteY100" fmla="*/ 694944 h 6169152"/>
              <a:gd name="connsiteX101" fmla="*/ 172949 w 5326912"/>
              <a:gd name="connsiteY101" fmla="*/ 548640 h 6169152"/>
              <a:gd name="connsiteX102" fmla="*/ 148565 w 5326912"/>
              <a:gd name="connsiteY102" fmla="*/ 487680 h 6169152"/>
              <a:gd name="connsiteX103" fmla="*/ 124181 w 5326912"/>
              <a:gd name="connsiteY103" fmla="*/ 451104 h 6169152"/>
              <a:gd name="connsiteX104" fmla="*/ 99797 w 5326912"/>
              <a:gd name="connsiteY104" fmla="*/ 390144 h 6169152"/>
              <a:gd name="connsiteX105" fmla="*/ 51029 w 5326912"/>
              <a:gd name="connsiteY105" fmla="*/ 268224 h 6169152"/>
              <a:gd name="connsiteX106" fmla="*/ 38837 w 5326912"/>
              <a:gd name="connsiteY106" fmla="*/ 207264 h 6169152"/>
              <a:gd name="connsiteX107" fmla="*/ 26645 w 5326912"/>
              <a:gd name="connsiteY107" fmla="*/ 170688 h 6169152"/>
              <a:gd name="connsiteX108" fmla="*/ 2261 w 5326912"/>
              <a:gd name="connsiteY108" fmla="*/ 121920 h 6169152"/>
              <a:gd name="connsiteX109" fmla="*/ 2261 w 5326912"/>
              <a:gd name="connsiteY109" fmla="*/ 36576 h 61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326912" h="6169152">
                <a:moveTo>
                  <a:pt x="111989" y="97536"/>
                </a:moveTo>
                <a:cubicBezTo>
                  <a:pt x="225781" y="101600"/>
                  <a:pt x="339682" y="103293"/>
                  <a:pt x="453365" y="109728"/>
                </a:cubicBezTo>
                <a:cubicBezTo>
                  <a:pt x="555127" y="115488"/>
                  <a:pt x="656360" y="129186"/>
                  <a:pt x="758165" y="134112"/>
                </a:cubicBezTo>
                <a:cubicBezTo>
                  <a:pt x="908412" y="141382"/>
                  <a:pt x="1058901" y="142240"/>
                  <a:pt x="1209269" y="146304"/>
                </a:cubicBezTo>
                <a:lnTo>
                  <a:pt x="2721077" y="121920"/>
                </a:lnTo>
                <a:cubicBezTo>
                  <a:pt x="2857013" y="119108"/>
                  <a:pt x="2999225" y="108901"/>
                  <a:pt x="3135605" y="97536"/>
                </a:cubicBezTo>
                <a:lnTo>
                  <a:pt x="3416021" y="73152"/>
                </a:lnTo>
                <a:cubicBezTo>
                  <a:pt x="3539667" y="64722"/>
                  <a:pt x="3749988" y="60264"/>
                  <a:pt x="3879317" y="48768"/>
                </a:cubicBezTo>
                <a:cubicBezTo>
                  <a:pt x="3993311" y="38635"/>
                  <a:pt x="4106645" y="21696"/>
                  <a:pt x="4220693" y="12192"/>
                </a:cubicBezTo>
                <a:lnTo>
                  <a:pt x="4366997" y="0"/>
                </a:lnTo>
                <a:cubicBezTo>
                  <a:pt x="4403573" y="4064"/>
                  <a:pt x="4441023" y="3266"/>
                  <a:pt x="4476725" y="12192"/>
                </a:cubicBezTo>
                <a:cubicBezTo>
                  <a:pt x="4502086" y="18532"/>
                  <a:pt x="4533017" y="58701"/>
                  <a:pt x="4549877" y="73152"/>
                </a:cubicBezTo>
                <a:cubicBezTo>
                  <a:pt x="4565305" y="86376"/>
                  <a:pt x="4582389" y="97536"/>
                  <a:pt x="4598645" y="109728"/>
                </a:cubicBezTo>
                <a:cubicBezTo>
                  <a:pt x="4627237" y="195505"/>
                  <a:pt x="4590024" y="89612"/>
                  <a:pt x="4635221" y="195072"/>
                </a:cubicBezTo>
                <a:cubicBezTo>
                  <a:pt x="4640283" y="206884"/>
                  <a:pt x="4641666" y="220153"/>
                  <a:pt x="4647413" y="231648"/>
                </a:cubicBezTo>
                <a:cubicBezTo>
                  <a:pt x="4653966" y="244754"/>
                  <a:pt x="4665244" y="255118"/>
                  <a:pt x="4671797" y="268224"/>
                </a:cubicBezTo>
                <a:cubicBezTo>
                  <a:pt x="4681584" y="287799"/>
                  <a:pt x="4685701" y="309971"/>
                  <a:pt x="4696181" y="329184"/>
                </a:cubicBezTo>
                <a:cubicBezTo>
                  <a:pt x="4710214" y="354912"/>
                  <a:pt x="4744949" y="402336"/>
                  <a:pt x="4744949" y="402336"/>
                </a:cubicBezTo>
                <a:cubicBezTo>
                  <a:pt x="4749013" y="422656"/>
                  <a:pt x="4749865" y="443893"/>
                  <a:pt x="4757141" y="463296"/>
                </a:cubicBezTo>
                <a:cubicBezTo>
                  <a:pt x="4762286" y="477016"/>
                  <a:pt x="4774255" y="487150"/>
                  <a:pt x="4781525" y="499872"/>
                </a:cubicBezTo>
                <a:cubicBezTo>
                  <a:pt x="4835079" y="593592"/>
                  <a:pt x="4772551" y="504162"/>
                  <a:pt x="4842485" y="597408"/>
                </a:cubicBezTo>
                <a:cubicBezTo>
                  <a:pt x="4850613" y="621792"/>
                  <a:pt x="4855374" y="647571"/>
                  <a:pt x="4866869" y="670560"/>
                </a:cubicBezTo>
                <a:cubicBezTo>
                  <a:pt x="4884881" y="706584"/>
                  <a:pt x="4903962" y="741371"/>
                  <a:pt x="4915637" y="780288"/>
                </a:cubicBezTo>
                <a:cubicBezTo>
                  <a:pt x="4921423" y="799576"/>
                  <a:pt x="4930640" y="868127"/>
                  <a:pt x="4940021" y="890016"/>
                </a:cubicBezTo>
                <a:cubicBezTo>
                  <a:pt x="4945793" y="903484"/>
                  <a:pt x="4958769" y="913066"/>
                  <a:pt x="4964405" y="926592"/>
                </a:cubicBezTo>
                <a:cubicBezTo>
                  <a:pt x="4979234" y="962181"/>
                  <a:pt x="4988789" y="999744"/>
                  <a:pt x="5000981" y="1036320"/>
                </a:cubicBezTo>
                <a:cubicBezTo>
                  <a:pt x="5005045" y="1048512"/>
                  <a:pt x="5008400" y="1060964"/>
                  <a:pt x="5013173" y="1072896"/>
                </a:cubicBezTo>
                <a:cubicBezTo>
                  <a:pt x="5021301" y="1093216"/>
                  <a:pt x="5030636" y="1113094"/>
                  <a:pt x="5037557" y="1133856"/>
                </a:cubicBezTo>
                <a:cubicBezTo>
                  <a:pt x="5042856" y="1149752"/>
                  <a:pt x="5044934" y="1166574"/>
                  <a:pt x="5049749" y="1182624"/>
                </a:cubicBezTo>
                <a:cubicBezTo>
                  <a:pt x="5057135" y="1207243"/>
                  <a:pt x="5067899" y="1230840"/>
                  <a:pt x="5074133" y="1255776"/>
                </a:cubicBezTo>
                <a:cubicBezTo>
                  <a:pt x="5117047" y="1427433"/>
                  <a:pt x="5063634" y="1260856"/>
                  <a:pt x="5098517" y="1365504"/>
                </a:cubicBezTo>
                <a:cubicBezTo>
                  <a:pt x="5110709" y="1479296"/>
                  <a:pt x="5127480" y="1592690"/>
                  <a:pt x="5135093" y="1706880"/>
                </a:cubicBezTo>
                <a:cubicBezTo>
                  <a:pt x="5139069" y="1766524"/>
                  <a:pt x="5148514" y="1938595"/>
                  <a:pt x="5159477" y="2011680"/>
                </a:cubicBezTo>
                <a:cubicBezTo>
                  <a:pt x="5186958" y="2194889"/>
                  <a:pt x="5181352" y="2069422"/>
                  <a:pt x="5196053" y="2231136"/>
                </a:cubicBezTo>
                <a:cubicBezTo>
                  <a:pt x="5205281" y="2332642"/>
                  <a:pt x="5203681" y="2435398"/>
                  <a:pt x="5220437" y="2535936"/>
                </a:cubicBezTo>
                <a:cubicBezTo>
                  <a:pt x="5228565" y="2584704"/>
                  <a:pt x="5238872" y="2633159"/>
                  <a:pt x="5244821" y="2682240"/>
                </a:cubicBezTo>
                <a:cubicBezTo>
                  <a:pt x="5296988" y="3112617"/>
                  <a:pt x="5241427" y="2785495"/>
                  <a:pt x="5293589" y="3072384"/>
                </a:cubicBezTo>
                <a:cubicBezTo>
                  <a:pt x="5349870" y="4141732"/>
                  <a:pt x="5324378" y="3573182"/>
                  <a:pt x="5293589" y="5913120"/>
                </a:cubicBezTo>
                <a:cubicBezTo>
                  <a:pt x="5292833" y="5970589"/>
                  <a:pt x="5278169" y="6027038"/>
                  <a:pt x="5269205" y="6083808"/>
                </a:cubicBezTo>
                <a:cubicBezTo>
                  <a:pt x="5265973" y="6104277"/>
                  <a:pt x="5268508" y="6127526"/>
                  <a:pt x="5257013" y="6144768"/>
                </a:cubicBezTo>
                <a:cubicBezTo>
                  <a:pt x="5249884" y="6155461"/>
                  <a:pt x="5232794" y="6153429"/>
                  <a:pt x="5220437" y="6156960"/>
                </a:cubicBezTo>
                <a:cubicBezTo>
                  <a:pt x="5204325" y="6161563"/>
                  <a:pt x="5187925" y="6165088"/>
                  <a:pt x="5171669" y="6169152"/>
                </a:cubicBezTo>
                <a:cubicBezTo>
                  <a:pt x="4722924" y="6148755"/>
                  <a:pt x="5012430" y="6186357"/>
                  <a:pt x="4866869" y="6144768"/>
                </a:cubicBezTo>
                <a:cubicBezTo>
                  <a:pt x="4848639" y="6139560"/>
                  <a:pt x="4801013" y="6130128"/>
                  <a:pt x="4781525" y="6120384"/>
                </a:cubicBezTo>
                <a:cubicBezTo>
                  <a:pt x="4768419" y="6113831"/>
                  <a:pt x="4757141" y="6104128"/>
                  <a:pt x="4744949" y="6096000"/>
                </a:cubicBezTo>
                <a:cubicBezTo>
                  <a:pt x="4134190" y="6126538"/>
                  <a:pt x="4871829" y="6092562"/>
                  <a:pt x="3647669" y="6120384"/>
                </a:cubicBezTo>
                <a:cubicBezTo>
                  <a:pt x="3574423" y="6122049"/>
                  <a:pt x="3501451" y="6130597"/>
                  <a:pt x="3428213" y="6132576"/>
                </a:cubicBezTo>
                <a:lnTo>
                  <a:pt x="2745461" y="6144768"/>
                </a:lnTo>
                <a:cubicBezTo>
                  <a:pt x="2509749" y="6140704"/>
                  <a:pt x="2273898" y="6141636"/>
                  <a:pt x="2038325" y="6132576"/>
                </a:cubicBezTo>
                <a:cubicBezTo>
                  <a:pt x="1956700" y="6129437"/>
                  <a:pt x="1875963" y="6114012"/>
                  <a:pt x="1794485" y="6108192"/>
                </a:cubicBezTo>
                <a:cubicBezTo>
                  <a:pt x="1705212" y="6101815"/>
                  <a:pt x="1615594" y="6101469"/>
                  <a:pt x="1526261" y="6096000"/>
                </a:cubicBezTo>
                <a:cubicBezTo>
                  <a:pt x="867009" y="6055638"/>
                  <a:pt x="1553225" y="6081242"/>
                  <a:pt x="745973" y="6059424"/>
                </a:cubicBezTo>
                <a:cubicBezTo>
                  <a:pt x="770068" y="6051392"/>
                  <a:pt x="801936" y="6044334"/>
                  <a:pt x="819125" y="6022848"/>
                </a:cubicBezTo>
                <a:cubicBezTo>
                  <a:pt x="866415" y="5963735"/>
                  <a:pt x="788091" y="6000681"/>
                  <a:pt x="867893" y="5974080"/>
                </a:cubicBezTo>
                <a:cubicBezTo>
                  <a:pt x="876021" y="5953760"/>
                  <a:pt x="882490" y="5932695"/>
                  <a:pt x="892277" y="5913120"/>
                </a:cubicBezTo>
                <a:cubicBezTo>
                  <a:pt x="941524" y="5814626"/>
                  <a:pt x="891985" y="5962647"/>
                  <a:pt x="953237" y="5803392"/>
                </a:cubicBezTo>
                <a:cubicBezTo>
                  <a:pt x="963858" y="5775778"/>
                  <a:pt x="966633" y="5745518"/>
                  <a:pt x="977621" y="5718048"/>
                </a:cubicBezTo>
                <a:cubicBezTo>
                  <a:pt x="983063" y="5704443"/>
                  <a:pt x="995452" y="5694578"/>
                  <a:pt x="1002005" y="5681472"/>
                </a:cubicBezTo>
                <a:cubicBezTo>
                  <a:pt x="1015846" y="5653789"/>
                  <a:pt x="1028171" y="5625275"/>
                  <a:pt x="1038581" y="5596128"/>
                </a:cubicBezTo>
                <a:cubicBezTo>
                  <a:pt x="1072207" y="5501974"/>
                  <a:pt x="1055367" y="5502024"/>
                  <a:pt x="1099541" y="5401056"/>
                </a:cubicBezTo>
                <a:cubicBezTo>
                  <a:pt x="1112674" y="5371038"/>
                  <a:pt x="1135176" y="5345730"/>
                  <a:pt x="1148309" y="5315712"/>
                </a:cubicBezTo>
                <a:cubicBezTo>
                  <a:pt x="1170606" y="5264746"/>
                  <a:pt x="1224927" y="5066711"/>
                  <a:pt x="1233653" y="5035296"/>
                </a:cubicBezTo>
                <a:cubicBezTo>
                  <a:pt x="1238138" y="5019151"/>
                  <a:pt x="1241030" y="5002578"/>
                  <a:pt x="1245845" y="4986528"/>
                </a:cubicBezTo>
                <a:cubicBezTo>
                  <a:pt x="1253231" y="4961909"/>
                  <a:pt x="1263995" y="4938312"/>
                  <a:pt x="1270229" y="4913376"/>
                </a:cubicBezTo>
                <a:cubicBezTo>
                  <a:pt x="1276225" y="4889394"/>
                  <a:pt x="1278357" y="4864608"/>
                  <a:pt x="1282421" y="4840224"/>
                </a:cubicBezTo>
                <a:cubicBezTo>
                  <a:pt x="1270229" y="4689856"/>
                  <a:pt x="1263270" y="4538972"/>
                  <a:pt x="1245845" y="4389120"/>
                </a:cubicBezTo>
                <a:cubicBezTo>
                  <a:pt x="1242876" y="4363589"/>
                  <a:pt x="1225928" y="4341280"/>
                  <a:pt x="1221461" y="4315968"/>
                </a:cubicBezTo>
                <a:cubicBezTo>
                  <a:pt x="1188007" y="4126395"/>
                  <a:pt x="1242456" y="4237167"/>
                  <a:pt x="1172693" y="4120896"/>
                </a:cubicBezTo>
                <a:cubicBezTo>
                  <a:pt x="1168629" y="4104640"/>
                  <a:pt x="1163413" y="4088629"/>
                  <a:pt x="1160501" y="4072128"/>
                </a:cubicBezTo>
                <a:cubicBezTo>
                  <a:pt x="1098547" y="3721057"/>
                  <a:pt x="1159943" y="4032763"/>
                  <a:pt x="1123925" y="3852672"/>
                </a:cubicBezTo>
                <a:cubicBezTo>
                  <a:pt x="1119861" y="3803904"/>
                  <a:pt x="1120238" y="3754560"/>
                  <a:pt x="1111733" y="3706368"/>
                </a:cubicBezTo>
                <a:cubicBezTo>
                  <a:pt x="1107930" y="3684816"/>
                  <a:pt x="1092270" y="3666733"/>
                  <a:pt x="1087349" y="3645408"/>
                </a:cubicBezTo>
                <a:cubicBezTo>
                  <a:pt x="1079981" y="3613482"/>
                  <a:pt x="1081583" y="3580001"/>
                  <a:pt x="1075157" y="3547872"/>
                </a:cubicBezTo>
                <a:cubicBezTo>
                  <a:pt x="1057176" y="3457965"/>
                  <a:pt x="1029270" y="3370089"/>
                  <a:pt x="1014197" y="3279648"/>
                </a:cubicBezTo>
                <a:cubicBezTo>
                  <a:pt x="1010133" y="3255264"/>
                  <a:pt x="1008001" y="3230478"/>
                  <a:pt x="1002005" y="3206496"/>
                </a:cubicBezTo>
                <a:cubicBezTo>
                  <a:pt x="986526" y="3144579"/>
                  <a:pt x="948431" y="3067362"/>
                  <a:pt x="928853" y="3011424"/>
                </a:cubicBezTo>
                <a:cubicBezTo>
                  <a:pt x="914836" y="2971377"/>
                  <a:pt x="905694" y="2929756"/>
                  <a:pt x="892277" y="2889504"/>
                </a:cubicBezTo>
                <a:cubicBezTo>
                  <a:pt x="881297" y="2856563"/>
                  <a:pt x="865912" y="2825155"/>
                  <a:pt x="855701" y="2791968"/>
                </a:cubicBezTo>
                <a:cubicBezTo>
                  <a:pt x="838365" y="2735625"/>
                  <a:pt x="839923" y="2663592"/>
                  <a:pt x="831317" y="2609088"/>
                </a:cubicBezTo>
                <a:cubicBezTo>
                  <a:pt x="825473" y="2572078"/>
                  <a:pt x="815358" y="2535869"/>
                  <a:pt x="806933" y="2499360"/>
                </a:cubicBezTo>
                <a:cubicBezTo>
                  <a:pt x="803165" y="2483033"/>
                  <a:pt x="798509" y="2466919"/>
                  <a:pt x="794741" y="2450592"/>
                </a:cubicBezTo>
                <a:cubicBezTo>
                  <a:pt x="786316" y="2414083"/>
                  <a:pt x="779892" y="2377099"/>
                  <a:pt x="770357" y="2340864"/>
                </a:cubicBezTo>
                <a:cubicBezTo>
                  <a:pt x="759559" y="2299832"/>
                  <a:pt x="744072" y="2260107"/>
                  <a:pt x="733781" y="2218944"/>
                </a:cubicBezTo>
                <a:cubicBezTo>
                  <a:pt x="727785" y="2194962"/>
                  <a:pt x="727585" y="2169774"/>
                  <a:pt x="721589" y="2145792"/>
                </a:cubicBezTo>
                <a:cubicBezTo>
                  <a:pt x="715355" y="2120856"/>
                  <a:pt x="705333" y="2097024"/>
                  <a:pt x="697205" y="2072640"/>
                </a:cubicBezTo>
                <a:cubicBezTo>
                  <a:pt x="689077" y="2048256"/>
                  <a:pt x="679882" y="2024202"/>
                  <a:pt x="672821" y="1999488"/>
                </a:cubicBezTo>
                <a:cubicBezTo>
                  <a:pt x="656565" y="1942592"/>
                  <a:pt x="638404" y="1886206"/>
                  <a:pt x="624053" y="1828800"/>
                </a:cubicBezTo>
                <a:cubicBezTo>
                  <a:pt x="619989" y="1812544"/>
                  <a:pt x="616676" y="1796082"/>
                  <a:pt x="611861" y="1780032"/>
                </a:cubicBezTo>
                <a:cubicBezTo>
                  <a:pt x="604475" y="1755413"/>
                  <a:pt x="595605" y="1731264"/>
                  <a:pt x="587477" y="1706880"/>
                </a:cubicBezTo>
                <a:cubicBezTo>
                  <a:pt x="559091" y="1508177"/>
                  <a:pt x="598426" y="1695852"/>
                  <a:pt x="550901" y="1584960"/>
                </a:cubicBezTo>
                <a:cubicBezTo>
                  <a:pt x="544300" y="1569559"/>
                  <a:pt x="543312" y="1552304"/>
                  <a:pt x="538709" y="1536192"/>
                </a:cubicBezTo>
                <a:cubicBezTo>
                  <a:pt x="535178" y="1523835"/>
                  <a:pt x="529634" y="1512084"/>
                  <a:pt x="526517" y="1499616"/>
                </a:cubicBezTo>
                <a:cubicBezTo>
                  <a:pt x="517430" y="1463266"/>
                  <a:pt x="513416" y="1425617"/>
                  <a:pt x="502133" y="1389888"/>
                </a:cubicBezTo>
                <a:cubicBezTo>
                  <a:pt x="488952" y="1348149"/>
                  <a:pt x="467206" y="1309492"/>
                  <a:pt x="453365" y="1267968"/>
                </a:cubicBezTo>
                <a:cubicBezTo>
                  <a:pt x="402136" y="1114281"/>
                  <a:pt x="455492" y="1269575"/>
                  <a:pt x="404597" y="1133856"/>
                </a:cubicBezTo>
                <a:cubicBezTo>
                  <a:pt x="400085" y="1121823"/>
                  <a:pt x="395936" y="1109637"/>
                  <a:pt x="392405" y="1097280"/>
                </a:cubicBezTo>
                <a:cubicBezTo>
                  <a:pt x="387802" y="1081168"/>
                  <a:pt x="386814" y="1063913"/>
                  <a:pt x="380213" y="1048512"/>
                </a:cubicBezTo>
                <a:cubicBezTo>
                  <a:pt x="374441" y="1035044"/>
                  <a:pt x="363957" y="1024128"/>
                  <a:pt x="355829" y="1011936"/>
                </a:cubicBezTo>
                <a:cubicBezTo>
                  <a:pt x="336449" y="934415"/>
                  <a:pt x="333923" y="879351"/>
                  <a:pt x="294869" y="816864"/>
                </a:cubicBezTo>
                <a:cubicBezTo>
                  <a:pt x="284099" y="799633"/>
                  <a:pt x="270485" y="784352"/>
                  <a:pt x="258293" y="768096"/>
                </a:cubicBezTo>
                <a:cubicBezTo>
                  <a:pt x="254229" y="743712"/>
                  <a:pt x="255061" y="717983"/>
                  <a:pt x="246101" y="694944"/>
                </a:cubicBezTo>
                <a:cubicBezTo>
                  <a:pt x="226339" y="644127"/>
                  <a:pt x="193199" y="599265"/>
                  <a:pt x="172949" y="548640"/>
                </a:cubicBezTo>
                <a:cubicBezTo>
                  <a:pt x="164821" y="528320"/>
                  <a:pt x="158352" y="507255"/>
                  <a:pt x="148565" y="487680"/>
                </a:cubicBezTo>
                <a:cubicBezTo>
                  <a:pt x="142012" y="474574"/>
                  <a:pt x="130734" y="464210"/>
                  <a:pt x="124181" y="451104"/>
                </a:cubicBezTo>
                <a:cubicBezTo>
                  <a:pt x="114394" y="431529"/>
                  <a:pt x="108685" y="410143"/>
                  <a:pt x="99797" y="390144"/>
                </a:cubicBezTo>
                <a:cubicBezTo>
                  <a:pt x="76152" y="336943"/>
                  <a:pt x="63859" y="332376"/>
                  <a:pt x="51029" y="268224"/>
                </a:cubicBezTo>
                <a:cubicBezTo>
                  <a:pt x="46965" y="247904"/>
                  <a:pt x="43863" y="227368"/>
                  <a:pt x="38837" y="207264"/>
                </a:cubicBezTo>
                <a:cubicBezTo>
                  <a:pt x="35720" y="194796"/>
                  <a:pt x="31707" y="182500"/>
                  <a:pt x="26645" y="170688"/>
                </a:cubicBezTo>
                <a:cubicBezTo>
                  <a:pt x="19486" y="153983"/>
                  <a:pt x="5512" y="139802"/>
                  <a:pt x="2261" y="121920"/>
                </a:cubicBezTo>
                <a:cubicBezTo>
                  <a:pt x="-2828" y="93931"/>
                  <a:pt x="2261" y="65024"/>
                  <a:pt x="2261" y="3657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6" name="TextBox 1"/>
          <p:cNvSpPr txBox="1">
            <a:spLocks noChangeArrowheads="1"/>
          </p:cNvSpPr>
          <p:nvPr/>
        </p:nvSpPr>
        <p:spPr bwMode="auto">
          <a:xfrm>
            <a:off x="284163" y="3619500"/>
            <a:ext cx="196691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512763">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1700" b="1"/>
              <a:t>The Articles of Organization </a:t>
            </a:r>
            <a:endParaRPr lang="en-US" altLang="en-US" sz="1300"/>
          </a:p>
          <a:p>
            <a:pPr lvl="1"/>
            <a:r>
              <a:rPr lang="en-US" altLang="en-US" sz="1300"/>
              <a:t>A basic document filed with the Secretary of State of California to form our LLC. </a:t>
            </a:r>
          </a:p>
          <a:p>
            <a:endParaRPr lang="es-ES_tradnl" altLang="en-US" sz="1300"/>
          </a:p>
          <a:p>
            <a:pPr lvl="1"/>
            <a:r>
              <a:rPr lang="en-US" altLang="en-US" sz="1300"/>
              <a:t>(We will rarely or never modify this.</a:t>
            </a:r>
            <a:r>
              <a:rPr lang="en-US" altLang="en-US" sz="1400"/>
              <a:t>)</a:t>
            </a:r>
            <a:r>
              <a:rPr lang="es-ES_tradnl" altLang="en-US" sz="1300"/>
              <a:t> </a:t>
            </a:r>
            <a:endParaRPr lang="en-US" altLang="en-US" sz="1300"/>
          </a:p>
        </p:txBody>
      </p:sp>
      <p:sp>
        <p:nvSpPr>
          <p:cNvPr id="12" name="Plus 11"/>
          <p:cNvSpPr/>
          <p:nvPr/>
        </p:nvSpPr>
        <p:spPr>
          <a:xfrm>
            <a:off x="2362200" y="4668838"/>
            <a:ext cx="460375" cy="417512"/>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Plus 12"/>
          <p:cNvSpPr/>
          <p:nvPr/>
        </p:nvSpPr>
        <p:spPr>
          <a:xfrm>
            <a:off x="4748213" y="4570413"/>
            <a:ext cx="460375" cy="417512"/>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2540000" y="3521075"/>
            <a:ext cx="2138363" cy="2771775"/>
          </a:xfrm>
          <a:custGeom>
            <a:avLst/>
            <a:gdLst>
              <a:gd name="connsiteX0" fmla="*/ 111989 w 5326912"/>
              <a:gd name="connsiteY0" fmla="*/ 97536 h 6169152"/>
              <a:gd name="connsiteX1" fmla="*/ 453365 w 5326912"/>
              <a:gd name="connsiteY1" fmla="*/ 109728 h 6169152"/>
              <a:gd name="connsiteX2" fmla="*/ 758165 w 5326912"/>
              <a:gd name="connsiteY2" fmla="*/ 134112 h 6169152"/>
              <a:gd name="connsiteX3" fmla="*/ 1209269 w 5326912"/>
              <a:gd name="connsiteY3" fmla="*/ 146304 h 6169152"/>
              <a:gd name="connsiteX4" fmla="*/ 2721077 w 5326912"/>
              <a:gd name="connsiteY4" fmla="*/ 121920 h 6169152"/>
              <a:gd name="connsiteX5" fmla="*/ 3135605 w 5326912"/>
              <a:gd name="connsiteY5" fmla="*/ 97536 h 6169152"/>
              <a:gd name="connsiteX6" fmla="*/ 3416021 w 5326912"/>
              <a:gd name="connsiteY6" fmla="*/ 73152 h 6169152"/>
              <a:gd name="connsiteX7" fmla="*/ 3879317 w 5326912"/>
              <a:gd name="connsiteY7" fmla="*/ 48768 h 6169152"/>
              <a:gd name="connsiteX8" fmla="*/ 4220693 w 5326912"/>
              <a:gd name="connsiteY8" fmla="*/ 12192 h 6169152"/>
              <a:gd name="connsiteX9" fmla="*/ 4366997 w 5326912"/>
              <a:gd name="connsiteY9" fmla="*/ 0 h 6169152"/>
              <a:gd name="connsiteX10" fmla="*/ 4476725 w 5326912"/>
              <a:gd name="connsiteY10" fmla="*/ 12192 h 6169152"/>
              <a:gd name="connsiteX11" fmla="*/ 4549877 w 5326912"/>
              <a:gd name="connsiteY11" fmla="*/ 73152 h 6169152"/>
              <a:gd name="connsiteX12" fmla="*/ 4598645 w 5326912"/>
              <a:gd name="connsiteY12" fmla="*/ 109728 h 6169152"/>
              <a:gd name="connsiteX13" fmla="*/ 4635221 w 5326912"/>
              <a:gd name="connsiteY13" fmla="*/ 195072 h 6169152"/>
              <a:gd name="connsiteX14" fmla="*/ 4647413 w 5326912"/>
              <a:gd name="connsiteY14" fmla="*/ 231648 h 6169152"/>
              <a:gd name="connsiteX15" fmla="*/ 4671797 w 5326912"/>
              <a:gd name="connsiteY15" fmla="*/ 268224 h 6169152"/>
              <a:gd name="connsiteX16" fmla="*/ 4696181 w 5326912"/>
              <a:gd name="connsiteY16" fmla="*/ 329184 h 6169152"/>
              <a:gd name="connsiteX17" fmla="*/ 4744949 w 5326912"/>
              <a:gd name="connsiteY17" fmla="*/ 402336 h 6169152"/>
              <a:gd name="connsiteX18" fmla="*/ 4757141 w 5326912"/>
              <a:gd name="connsiteY18" fmla="*/ 463296 h 6169152"/>
              <a:gd name="connsiteX19" fmla="*/ 4781525 w 5326912"/>
              <a:gd name="connsiteY19" fmla="*/ 499872 h 6169152"/>
              <a:gd name="connsiteX20" fmla="*/ 4842485 w 5326912"/>
              <a:gd name="connsiteY20" fmla="*/ 597408 h 6169152"/>
              <a:gd name="connsiteX21" fmla="*/ 4866869 w 5326912"/>
              <a:gd name="connsiteY21" fmla="*/ 670560 h 6169152"/>
              <a:gd name="connsiteX22" fmla="*/ 4915637 w 5326912"/>
              <a:gd name="connsiteY22" fmla="*/ 780288 h 6169152"/>
              <a:gd name="connsiteX23" fmla="*/ 4940021 w 5326912"/>
              <a:gd name="connsiteY23" fmla="*/ 890016 h 6169152"/>
              <a:gd name="connsiteX24" fmla="*/ 4964405 w 5326912"/>
              <a:gd name="connsiteY24" fmla="*/ 926592 h 6169152"/>
              <a:gd name="connsiteX25" fmla="*/ 5000981 w 5326912"/>
              <a:gd name="connsiteY25" fmla="*/ 1036320 h 6169152"/>
              <a:gd name="connsiteX26" fmla="*/ 5013173 w 5326912"/>
              <a:gd name="connsiteY26" fmla="*/ 1072896 h 6169152"/>
              <a:gd name="connsiteX27" fmla="*/ 5037557 w 5326912"/>
              <a:gd name="connsiteY27" fmla="*/ 1133856 h 6169152"/>
              <a:gd name="connsiteX28" fmla="*/ 5049749 w 5326912"/>
              <a:gd name="connsiteY28" fmla="*/ 1182624 h 6169152"/>
              <a:gd name="connsiteX29" fmla="*/ 5074133 w 5326912"/>
              <a:gd name="connsiteY29" fmla="*/ 1255776 h 6169152"/>
              <a:gd name="connsiteX30" fmla="*/ 5098517 w 5326912"/>
              <a:gd name="connsiteY30" fmla="*/ 1365504 h 6169152"/>
              <a:gd name="connsiteX31" fmla="*/ 5135093 w 5326912"/>
              <a:gd name="connsiteY31" fmla="*/ 1706880 h 6169152"/>
              <a:gd name="connsiteX32" fmla="*/ 5159477 w 5326912"/>
              <a:gd name="connsiteY32" fmla="*/ 2011680 h 6169152"/>
              <a:gd name="connsiteX33" fmla="*/ 5196053 w 5326912"/>
              <a:gd name="connsiteY33" fmla="*/ 2231136 h 6169152"/>
              <a:gd name="connsiteX34" fmla="*/ 5220437 w 5326912"/>
              <a:gd name="connsiteY34" fmla="*/ 2535936 h 6169152"/>
              <a:gd name="connsiteX35" fmla="*/ 5244821 w 5326912"/>
              <a:gd name="connsiteY35" fmla="*/ 2682240 h 6169152"/>
              <a:gd name="connsiteX36" fmla="*/ 5293589 w 5326912"/>
              <a:gd name="connsiteY36" fmla="*/ 3072384 h 6169152"/>
              <a:gd name="connsiteX37" fmla="*/ 5293589 w 5326912"/>
              <a:gd name="connsiteY37" fmla="*/ 5913120 h 6169152"/>
              <a:gd name="connsiteX38" fmla="*/ 5269205 w 5326912"/>
              <a:gd name="connsiteY38" fmla="*/ 6083808 h 6169152"/>
              <a:gd name="connsiteX39" fmla="*/ 5257013 w 5326912"/>
              <a:gd name="connsiteY39" fmla="*/ 6144768 h 6169152"/>
              <a:gd name="connsiteX40" fmla="*/ 5220437 w 5326912"/>
              <a:gd name="connsiteY40" fmla="*/ 6156960 h 6169152"/>
              <a:gd name="connsiteX41" fmla="*/ 5171669 w 5326912"/>
              <a:gd name="connsiteY41" fmla="*/ 6169152 h 6169152"/>
              <a:gd name="connsiteX42" fmla="*/ 4866869 w 5326912"/>
              <a:gd name="connsiteY42" fmla="*/ 6144768 h 6169152"/>
              <a:gd name="connsiteX43" fmla="*/ 4781525 w 5326912"/>
              <a:gd name="connsiteY43" fmla="*/ 6120384 h 6169152"/>
              <a:gd name="connsiteX44" fmla="*/ 4744949 w 5326912"/>
              <a:gd name="connsiteY44" fmla="*/ 6096000 h 6169152"/>
              <a:gd name="connsiteX45" fmla="*/ 3647669 w 5326912"/>
              <a:gd name="connsiteY45" fmla="*/ 6120384 h 6169152"/>
              <a:gd name="connsiteX46" fmla="*/ 3428213 w 5326912"/>
              <a:gd name="connsiteY46" fmla="*/ 6132576 h 6169152"/>
              <a:gd name="connsiteX47" fmla="*/ 2745461 w 5326912"/>
              <a:gd name="connsiteY47" fmla="*/ 6144768 h 6169152"/>
              <a:gd name="connsiteX48" fmla="*/ 2038325 w 5326912"/>
              <a:gd name="connsiteY48" fmla="*/ 6132576 h 6169152"/>
              <a:gd name="connsiteX49" fmla="*/ 1794485 w 5326912"/>
              <a:gd name="connsiteY49" fmla="*/ 6108192 h 6169152"/>
              <a:gd name="connsiteX50" fmla="*/ 1526261 w 5326912"/>
              <a:gd name="connsiteY50" fmla="*/ 6096000 h 6169152"/>
              <a:gd name="connsiteX51" fmla="*/ 745973 w 5326912"/>
              <a:gd name="connsiteY51" fmla="*/ 6059424 h 6169152"/>
              <a:gd name="connsiteX52" fmla="*/ 819125 w 5326912"/>
              <a:gd name="connsiteY52" fmla="*/ 6022848 h 6169152"/>
              <a:gd name="connsiteX53" fmla="*/ 867893 w 5326912"/>
              <a:gd name="connsiteY53" fmla="*/ 5974080 h 6169152"/>
              <a:gd name="connsiteX54" fmla="*/ 892277 w 5326912"/>
              <a:gd name="connsiteY54" fmla="*/ 5913120 h 6169152"/>
              <a:gd name="connsiteX55" fmla="*/ 953237 w 5326912"/>
              <a:gd name="connsiteY55" fmla="*/ 5803392 h 6169152"/>
              <a:gd name="connsiteX56" fmla="*/ 977621 w 5326912"/>
              <a:gd name="connsiteY56" fmla="*/ 5718048 h 6169152"/>
              <a:gd name="connsiteX57" fmla="*/ 1002005 w 5326912"/>
              <a:gd name="connsiteY57" fmla="*/ 5681472 h 6169152"/>
              <a:gd name="connsiteX58" fmla="*/ 1038581 w 5326912"/>
              <a:gd name="connsiteY58" fmla="*/ 5596128 h 6169152"/>
              <a:gd name="connsiteX59" fmla="*/ 1099541 w 5326912"/>
              <a:gd name="connsiteY59" fmla="*/ 5401056 h 6169152"/>
              <a:gd name="connsiteX60" fmla="*/ 1148309 w 5326912"/>
              <a:gd name="connsiteY60" fmla="*/ 5315712 h 6169152"/>
              <a:gd name="connsiteX61" fmla="*/ 1233653 w 5326912"/>
              <a:gd name="connsiteY61" fmla="*/ 5035296 h 6169152"/>
              <a:gd name="connsiteX62" fmla="*/ 1245845 w 5326912"/>
              <a:gd name="connsiteY62" fmla="*/ 4986528 h 6169152"/>
              <a:gd name="connsiteX63" fmla="*/ 1270229 w 5326912"/>
              <a:gd name="connsiteY63" fmla="*/ 4913376 h 6169152"/>
              <a:gd name="connsiteX64" fmla="*/ 1282421 w 5326912"/>
              <a:gd name="connsiteY64" fmla="*/ 4840224 h 6169152"/>
              <a:gd name="connsiteX65" fmla="*/ 1245845 w 5326912"/>
              <a:gd name="connsiteY65" fmla="*/ 4389120 h 6169152"/>
              <a:gd name="connsiteX66" fmla="*/ 1221461 w 5326912"/>
              <a:gd name="connsiteY66" fmla="*/ 4315968 h 6169152"/>
              <a:gd name="connsiteX67" fmla="*/ 1172693 w 5326912"/>
              <a:gd name="connsiteY67" fmla="*/ 4120896 h 6169152"/>
              <a:gd name="connsiteX68" fmla="*/ 1160501 w 5326912"/>
              <a:gd name="connsiteY68" fmla="*/ 4072128 h 6169152"/>
              <a:gd name="connsiteX69" fmla="*/ 1123925 w 5326912"/>
              <a:gd name="connsiteY69" fmla="*/ 3852672 h 6169152"/>
              <a:gd name="connsiteX70" fmla="*/ 1111733 w 5326912"/>
              <a:gd name="connsiteY70" fmla="*/ 3706368 h 6169152"/>
              <a:gd name="connsiteX71" fmla="*/ 1087349 w 5326912"/>
              <a:gd name="connsiteY71" fmla="*/ 3645408 h 6169152"/>
              <a:gd name="connsiteX72" fmla="*/ 1075157 w 5326912"/>
              <a:gd name="connsiteY72" fmla="*/ 3547872 h 6169152"/>
              <a:gd name="connsiteX73" fmla="*/ 1014197 w 5326912"/>
              <a:gd name="connsiteY73" fmla="*/ 3279648 h 6169152"/>
              <a:gd name="connsiteX74" fmla="*/ 1002005 w 5326912"/>
              <a:gd name="connsiteY74" fmla="*/ 3206496 h 6169152"/>
              <a:gd name="connsiteX75" fmla="*/ 928853 w 5326912"/>
              <a:gd name="connsiteY75" fmla="*/ 3011424 h 6169152"/>
              <a:gd name="connsiteX76" fmla="*/ 892277 w 5326912"/>
              <a:gd name="connsiteY76" fmla="*/ 2889504 h 6169152"/>
              <a:gd name="connsiteX77" fmla="*/ 855701 w 5326912"/>
              <a:gd name="connsiteY77" fmla="*/ 2791968 h 6169152"/>
              <a:gd name="connsiteX78" fmla="*/ 831317 w 5326912"/>
              <a:gd name="connsiteY78" fmla="*/ 2609088 h 6169152"/>
              <a:gd name="connsiteX79" fmla="*/ 806933 w 5326912"/>
              <a:gd name="connsiteY79" fmla="*/ 2499360 h 6169152"/>
              <a:gd name="connsiteX80" fmla="*/ 794741 w 5326912"/>
              <a:gd name="connsiteY80" fmla="*/ 2450592 h 6169152"/>
              <a:gd name="connsiteX81" fmla="*/ 770357 w 5326912"/>
              <a:gd name="connsiteY81" fmla="*/ 2340864 h 6169152"/>
              <a:gd name="connsiteX82" fmla="*/ 733781 w 5326912"/>
              <a:gd name="connsiteY82" fmla="*/ 2218944 h 6169152"/>
              <a:gd name="connsiteX83" fmla="*/ 721589 w 5326912"/>
              <a:gd name="connsiteY83" fmla="*/ 2145792 h 6169152"/>
              <a:gd name="connsiteX84" fmla="*/ 697205 w 5326912"/>
              <a:gd name="connsiteY84" fmla="*/ 2072640 h 6169152"/>
              <a:gd name="connsiteX85" fmla="*/ 672821 w 5326912"/>
              <a:gd name="connsiteY85" fmla="*/ 1999488 h 6169152"/>
              <a:gd name="connsiteX86" fmla="*/ 624053 w 5326912"/>
              <a:gd name="connsiteY86" fmla="*/ 1828800 h 6169152"/>
              <a:gd name="connsiteX87" fmla="*/ 611861 w 5326912"/>
              <a:gd name="connsiteY87" fmla="*/ 1780032 h 6169152"/>
              <a:gd name="connsiteX88" fmla="*/ 587477 w 5326912"/>
              <a:gd name="connsiteY88" fmla="*/ 1706880 h 6169152"/>
              <a:gd name="connsiteX89" fmla="*/ 550901 w 5326912"/>
              <a:gd name="connsiteY89" fmla="*/ 1584960 h 6169152"/>
              <a:gd name="connsiteX90" fmla="*/ 538709 w 5326912"/>
              <a:gd name="connsiteY90" fmla="*/ 1536192 h 6169152"/>
              <a:gd name="connsiteX91" fmla="*/ 526517 w 5326912"/>
              <a:gd name="connsiteY91" fmla="*/ 1499616 h 6169152"/>
              <a:gd name="connsiteX92" fmla="*/ 502133 w 5326912"/>
              <a:gd name="connsiteY92" fmla="*/ 1389888 h 6169152"/>
              <a:gd name="connsiteX93" fmla="*/ 453365 w 5326912"/>
              <a:gd name="connsiteY93" fmla="*/ 1267968 h 6169152"/>
              <a:gd name="connsiteX94" fmla="*/ 404597 w 5326912"/>
              <a:gd name="connsiteY94" fmla="*/ 1133856 h 6169152"/>
              <a:gd name="connsiteX95" fmla="*/ 392405 w 5326912"/>
              <a:gd name="connsiteY95" fmla="*/ 1097280 h 6169152"/>
              <a:gd name="connsiteX96" fmla="*/ 380213 w 5326912"/>
              <a:gd name="connsiteY96" fmla="*/ 1048512 h 6169152"/>
              <a:gd name="connsiteX97" fmla="*/ 355829 w 5326912"/>
              <a:gd name="connsiteY97" fmla="*/ 1011936 h 6169152"/>
              <a:gd name="connsiteX98" fmla="*/ 294869 w 5326912"/>
              <a:gd name="connsiteY98" fmla="*/ 816864 h 6169152"/>
              <a:gd name="connsiteX99" fmla="*/ 258293 w 5326912"/>
              <a:gd name="connsiteY99" fmla="*/ 768096 h 6169152"/>
              <a:gd name="connsiteX100" fmla="*/ 246101 w 5326912"/>
              <a:gd name="connsiteY100" fmla="*/ 694944 h 6169152"/>
              <a:gd name="connsiteX101" fmla="*/ 172949 w 5326912"/>
              <a:gd name="connsiteY101" fmla="*/ 548640 h 6169152"/>
              <a:gd name="connsiteX102" fmla="*/ 148565 w 5326912"/>
              <a:gd name="connsiteY102" fmla="*/ 487680 h 6169152"/>
              <a:gd name="connsiteX103" fmla="*/ 124181 w 5326912"/>
              <a:gd name="connsiteY103" fmla="*/ 451104 h 6169152"/>
              <a:gd name="connsiteX104" fmla="*/ 99797 w 5326912"/>
              <a:gd name="connsiteY104" fmla="*/ 390144 h 6169152"/>
              <a:gd name="connsiteX105" fmla="*/ 51029 w 5326912"/>
              <a:gd name="connsiteY105" fmla="*/ 268224 h 6169152"/>
              <a:gd name="connsiteX106" fmla="*/ 38837 w 5326912"/>
              <a:gd name="connsiteY106" fmla="*/ 207264 h 6169152"/>
              <a:gd name="connsiteX107" fmla="*/ 26645 w 5326912"/>
              <a:gd name="connsiteY107" fmla="*/ 170688 h 6169152"/>
              <a:gd name="connsiteX108" fmla="*/ 2261 w 5326912"/>
              <a:gd name="connsiteY108" fmla="*/ 121920 h 6169152"/>
              <a:gd name="connsiteX109" fmla="*/ 2261 w 5326912"/>
              <a:gd name="connsiteY109" fmla="*/ 36576 h 61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326912" h="6169152">
                <a:moveTo>
                  <a:pt x="111989" y="97536"/>
                </a:moveTo>
                <a:cubicBezTo>
                  <a:pt x="225781" y="101600"/>
                  <a:pt x="339682" y="103293"/>
                  <a:pt x="453365" y="109728"/>
                </a:cubicBezTo>
                <a:cubicBezTo>
                  <a:pt x="555127" y="115488"/>
                  <a:pt x="656360" y="129186"/>
                  <a:pt x="758165" y="134112"/>
                </a:cubicBezTo>
                <a:cubicBezTo>
                  <a:pt x="908412" y="141382"/>
                  <a:pt x="1058901" y="142240"/>
                  <a:pt x="1209269" y="146304"/>
                </a:cubicBezTo>
                <a:lnTo>
                  <a:pt x="2721077" y="121920"/>
                </a:lnTo>
                <a:cubicBezTo>
                  <a:pt x="2857013" y="119108"/>
                  <a:pt x="2999225" y="108901"/>
                  <a:pt x="3135605" y="97536"/>
                </a:cubicBezTo>
                <a:lnTo>
                  <a:pt x="3416021" y="73152"/>
                </a:lnTo>
                <a:cubicBezTo>
                  <a:pt x="3539667" y="64722"/>
                  <a:pt x="3749988" y="60264"/>
                  <a:pt x="3879317" y="48768"/>
                </a:cubicBezTo>
                <a:cubicBezTo>
                  <a:pt x="3993311" y="38635"/>
                  <a:pt x="4106645" y="21696"/>
                  <a:pt x="4220693" y="12192"/>
                </a:cubicBezTo>
                <a:lnTo>
                  <a:pt x="4366997" y="0"/>
                </a:lnTo>
                <a:cubicBezTo>
                  <a:pt x="4403573" y="4064"/>
                  <a:pt x="4441023" y="3266"/>
                  <a:pt x="4476725" y="12192"/>
                </a:cubicBezTo>
                <a:cubicBezTo>
                  <a:pt x="4502086" y="18532"/>
                  <a:pt x="4533017" y="58701"/>
                  <a:pt x="4549877" y="73152"/>
                </a:cubicBezTo>
                <a:cubicBezTo>
                  <a:pt x="4565305" y="86376"/>
                  <a:pt x="4582389" y="97536"/>
                  <a:pt x="4598645" y="109728"/>
                </a:cubicBezTo>
                <a:cubicBezTo>
                  <a:pt x="4627237" y="195505"/>
                  <a:pt x="4590024" y="89612"/>
                  <a:pt x="4635221" y="195072"/>
                </a:cubicBezTo>
                <a:cubicBezTo>
                  <a:pt x="4640283" y="206884"/>
                  <a:pt x="4641666" y="220153"/>
                  <a:pt x="4647413" y="231648"/>
                </a:cubicBezTo>
                <a:cubicBezTo>
                  <a:pt x="4653966" y="244754"/>
                  <a:pt x="4665244" y="255118"/>
                  <a:pt x="4671797" y="268224"/>
                </a:cubicBezTo>
                <a:cubicBezTo>
                  <a:pt x="4681584" y="287799"/>
                  <a:pt x="4685701" y="309971"/>
                  <a:pt x="4696181" y="329184"/>
                </a:cubicBezTo>
                <a:cubicBezTo>
                  <a:pt x="4710214" y="354912"/>
                  <a:pt x="4744949" y="402336"/>
                  <a:pt x="4744949" y="402336"/>
                </a:cubicBezTo>
                <a:cubicBezTo>
                  <a:pt x="4749013" y="422656"/>
                  <a:pt x="4749865" y="443893"/>
                  <a:pt x="4757141" y="463296"/>
                </a:cubicBezTo>
                <a:cubicBezTo>
                  <a:pt x="4762286" y="477016"/>
                  <a:pt x="4774255" y="487150"/>
                  <a:pt x="4781525" y="499872"/>
                </a:cubicBezTo>
                <a:cubicBezTo>
                  <a:pt x="4835079" y="593592"/>
                  <a:pt x="4772551" y="504162"/>
                  <a:pt x="4842485" y="597408"/>
                </a:cubicBezTo>
                <a:cubicBezTo>
                  <a:pt x="4850613" y="621792"/>
                  <a:pt x="4855374" y="647571"/>
                  <a:pt x="4866869" y="670560"/>
                </a:cubicBezTo>
                <a:cubicBezTo>
                  <a:pt x="4884881" y="706584"/>
                  <a:pt x="4903962" y="741371"/>
                  <a:pt x="4915637" y="780288"/>
                </a:cubicBezTo>
                <a:cubicBezTo>
                  <a:pt x="4921423" y="799576"/>
                  <a:pt x="4930640" y="868127"/>
                  <a:pt x="4940021" y="890016"/>
                </a:cubicBezTo>
                <a:cubicBezTo>
                  <a:pt x="4945793" y="903484"/>
                  <a:pt x="4958769" y="913066"/>
                  <a:pt x="4964405" y="926592"/>
                </a:cubicBezTo>
                <a:cubicBezTo>
                  <a:pt x="4979234" y="962181"/>
                  <a:pt x="4988789" y="999744"/>
                  <a:pt x="5000981" y="1036320"/>
                </a:cubicBezTo>
                <a:cubicBezTo>
                  <a:pt x="5005045" y="1048512"/>
                  <a:pt x="5008400" y="1060964"/>
                  <a:pt x="5013173" y="1072896"/>
                </a:cubicBezTo>
                <a:cubicBezTo>
                  <a:pt x="5021301" y="1093216"/>
                  <a:pt x="5030636" y="1113094"/>
                  <a:pt x="5037557" y="1133856"/>
                </a:cubicBezTo>
                <a:cubicBezTo>
                  <a:pt x="5042856" y="1149752"/>
                  <a:pt x="5044934" y="1166574"/>
                  <a:pt x="5049749" y="1182624"/>
                </a:cubicBezTo>
                <a:cubicBezTo>
                  <a:pt x="5057135" y="1207243"/>
                  <a:pt x="5067899" y="1230840"/>
                  <a:pt x="5074133" y="1255776"/>
                </a:cubicBezTo>
                <a:cubicBezTo>
                  <a:pt x="5117047" y="1427433"/>
                  <a:pt x="5063634" y="1260856"/>
                  <a:pt x="5098517" y="1365504"/>
                </a:cubicBezTo>
                <a:cubicBezTo>
                  <a:pt x="5110709" y="1479296"/>
                  <a:pt x="5127480" y="1592690"/>
                  <a:pt x="5135093" y="1706880"/>
                </a:cubicBezTo>
                <a:cubicBezTo>
                  <a:pt x="5139069" y="1766524"/>
                  <a:pt x="5148514" y="1938595"/>
                  <a:pt x="5159477" y="2011680"/>
                </a:cubicBezTo>
                <a:cubicBezTo>
                  <a:pt x="5186958" y="2194889"/>
                  <a:pt x="5181352" y="2069422"/>
                  <a:pt x="5196053" y="2231136"/>
                </a:cubicBezTo>
                <a:cubicBezTo>
                  <a:pt x="5205281" y="2332642"/>
                  <a:pt x="5203681" y="2435398"/>
                  <a:pt x="5220437" y="2535936"/>
                </a:cubicBezTo>
                <a:cubicBezTo>
                  <a:pt x="5228565" y="2584704"/>
                  <a:pt x="5238872" y="2633159"/>
                  <a:pt x="5244821" y="2682240"/>
                </a:cubicBezTo>
                <a:cubicBezTo>
                  <a:pt x="5296988" y="3112617"/>
                  <a:pt x="5241427" y="2785495"/>
                  <a:pt x="5293589" y="3072384"/>
                </a:cubicBezTo>
                <a:cubicBezTo>
                  <a:pt x="5349870" y="4141732"/>
                  <a:pt x="5324378" y="3573182"/>
                  <a:pt x="5293589" y="5913120"/>
                </a:cubicBezTo>
                <a:cubicBezTo>
                  <a:pt x="5292833" y="5970589"/>
                  <a:pt x="5278169" y="6027038"/>
                  <a:pt x="5269205" y="6083808"/>
                </a:cubicBezTo>
                <a:cubicBezTo>
                  <a:pt x="5265973" y="6104277"/>
                  <a:pt x="5268508" y="6127526"/>
                  <a:pt x="5257013" y="6144768"/>
                </a:cubicBezTo>
                <a:cubicBezTo>
                  <a:pt x="5249884" y="6155461"/>
                  <a:pt x="5232794" y="6153429"/>
                  <a:pt x="5220437" y="6156960"/>
                </a:cubicBezTo>
                <a:cubicBezTo>
                  <a:pt x="5204325" y="6161563"/>
                  <a:pt x="5187925" y="6165088"/>
                  <a:pt x="5171669" y="6169152"/>
                </a:cubicBezTo>
                <a:cubicBezTo>
                  <a:pt x="4722924" y="6148755"/>
                  <a:pt x="5012430" y="6186357"/>
                  <a:pt x="4866869" y="6144768"/>
                </a:cubicBezTo>
                <a:cubicBezTo>
                  <a:pt x="4848639" y="6139560"/>
                  <a:pt x="4801013" y="6130128"/>
                  <a:pt x="4781525" y="6120384"/>
                </a:cubicBezTo>
                <a:cubicBezTo>
                  <a:pt x="4768419" y="6113831"/>
                  <a:pt x="4757141" y="6104128"/>
                  <a:pt x="4744949" y="6096000"/>
                </a:cubicBezTo>
                <a:cubicBezTo>
                  <a:pt x="4134190" y="6126538"/>
                  <a:pt x="4871829" y="6092562"/>
                  <a:pt x="3647669" y="6120384"/>
                </a:cubicBezTo>
                <a:cubicBezTo>
                  <a:pt x="3574423" y="6122049"/>
                  <a:pt x="3501451" y="6130597"/>
                  <a:pt x="3428213" y="6132576"/>
                </a:cubicBezTo>
                <a:lnTo>
                  <a:pt x="2745461" y="6144768"/>
                </a:lnTo>
                <a:cubicBezTo>
                  <a:pt x="2509749" y="6140704"/>
                  <a:pt x="2273898" y="6141636"/>
                  <a:pt x="2038325" y="6132576"/>
                </a:cubicBezTo>
                <a:cubicBezTo>
                  <a:pt x="1956700" y="6129437"/>
                  <a:pt x="1875963" y="6114012"/>
                  <a:pt x="1794485" y="6108192"/>
                </a:cubicBezTo>
                <a:cubicBezTo>
                  <a:pt x="1705212" y="6101815"/>
                  <a:pt x="1615594" y="6101469"/>
                  <a:pt x="1526261" y="6096000"/>
                </a:cubicBezTo>
                <a:cubicBezTo>
                  <a:pt x="867009" y="6055638"/>
                  <a:pt x="1553225" y="6081242"/>
                  <a:pt x="745973" y="6059424"/>
                </a:cubicBezTo>
                <a:cubicBezTo>
                  <a:pt x="770068" y="6051392"/>
                  <a:pt x="801936" y="6044334"/>
                  <a:pt x="819125" y="6022848"/>
                </a:cubicBezTo>
                <a:cubicBezTo>
                  <a:pt x="866415" y="5963735"/>
                  <a:pt x="788091" y="6000681"/>
                  <a:pt x="867893" y="5974080"/>
                </a:cubicBezTo>
                <a:cubicBezTo>
                  <a:pt x="876021" y="5953760"/>
                  <a:pt x="882490" y="5932695"/>
                  <a:pt x="892277" y="5913120"/>
                </a:cubicBezTo>
                <a:cubicBezTo>
                  <a:pt x="941524" y="5814626"/>
                  <a:pt x="891985" y="5962647"/>
                  <a:pt x="953237" y="5803392"/>
                </a:cubicBezTo>
                <a:cubicBezTo>
                  <a:pt x="963858" y="5775778"/>
                  <a:pt x="966633" y="5745518"/>
                  <a:pt x="977621" y="5718048"/>
                </a:cubicBezTo>
                <a:cubicBezTo>
                  <a:pt x="983063" y="5704443"/>
                  <a:pt x="995452" y="5694578"/>
                  <a:pt x="1002005" y="5681472"/>
                </a:cubicBezTo>
                <a:cubicBezTo>
                  <a:pt x="1015846" y="5653789"/>
                  <a:pt x="1028171" y="5625275"/>
                  <a:pt x="1038581" y="5596128"/>
                </a:cubicBezTo>
                <a:cubicBezTo>
                  <a:pt x="1072207" y="5501974"/>
                  <a:pt x="1055367" y="5502024"/>
                  <a:pt x="1099541" y="5401056"/>
                </a:cubicBezTo>
                <a:cubicBezTo>
                  <a:pt x="1112674" y="5371038"/>
                  <a:pt x="1135176" y="5345730"/>
                  <a:pt x="1148309" y="5315712"/>
                </a:cubicBezTo>
                <a:cubicBezTo>
                  <a:pt x="1170606" y="5264746"/>
                  <a:pt x="1224927" y="5066711"/>
                  <a:pt x="1233653" y="5035296"/>
                </a:cubicBezTo>
                <a:cubicBezTo>
                  <a:pt x="1238138" y="5019151"/>
                  <a:pt x="1241030" y="5002578"/>
                  <a:pt x="1245845" y="4986528"/>
                </a:cubicBezTo>
                <a:cubicBezTo>
                  <a:pt x="1253231" y="4961909"/>
                  <a:pt x="1263995" y="4938312"/>
                  <a:pt x="1270229" y="4913376"/>
                </a:cubicBezTo>
                <a:cubicBezTo>
                  <a:pt x="1276225" y="4889394"/>
                  <a:pt x="1278357" y="4864608"/>
                  <a:pt x="1282421" y="4840224"/>
                </a:cubicBezTo>
                <a:cubicBezTo>
                  <a:pt x="1270229" y="4689856"/>
                  <a:pt x="1263270" y="4538972"/>
                  <a:pt x="1245845" y="4389120"/>
                </a:cubicBezTo>
                <a:cubicBezTo>
                  <a:pt x="1242876" y="4363589"/>
                  <a:pt x="1225928" y="4341280"/>
                  <a:pt x="1221461" y="4315968"/>
                </a:cubicBezTo>
                <a:cubicBezTo>
                  <a:pt x="1188007" y="4126395"/>
                  <a:pt x="1242456" y="4237167"/>
                  <a:pt x="1172693" y="4120896"/>
                </a:cubicBezTo>
                <a:cubicBezTo>
                  <a:pt x="1168629" y="4104640"/>
                  <a:pt x="1163413" y="4088629"/>
                  <a:pt x="1160501" y="4072128"/>
                </a:cubicBezTo>
                <a:cubicBezTo>
                  <a:pt x="1098547" y="3721057"/>
                  <a:pt x="1159943" y="4032763"/>
                  <a:pt x="1123925" y="3852672"/>
                </a:cubicBezTo>
                <a:cubicBezTo>
                  <a:pt x="1119861" y="3803904"/>
                  <a:pt x="1120238" y="3754560"/>
                  <a:pt x="1111733" y="3706368"/>
                </a:cubicBezTo>
                <a:cubicBezTo>
                  <a:pt x="1107930" y="3684816"/>
                  <a:pt x="1092270" y="3666733"/>
                  <a:pt x="1087349" y="3645408"/>
                </a:cubicBezTo>
                <a:cubicBezTo>
                  <a:pt x="1079981" y="3613482"/>
                  <a:pt x="1081583" y="3580001"/>
                  <a:pt x="1075157" y="3547872"/>
                </a:cubicBezTo>
                <a:cubicBezTo>
                  <a:pt x="1057176" y="3457965"/>
                  <a:pt x="1029270" y="3370089"/>
                  <a:pt x="1014197" y="3279648"/>
                </a:cubicBezTo>
                <a:cubicBezTo>
                  <a:pt x="1010133" y="3255264"/>
                  <a:pt x="1008001" y="3230478"/>
                  <a:pt x="1002005" y="3206496"/>
                </a:cubicBezTo>
                <a:cubicBezTo>
                  <a:pt x="986526" y="3144579"/>
                  <a:pt x="948431" y="3067362"/>
                  <a:pt x="928853" y="3011424"/>
                </a:cubicBezTo>
                <a:cubicBezTo>
                  <a:pt x="914836" y="2971377"/>
                  <a:pt x="905694" y="2929756"/>
                  <a:pt x="892277" y="2889504"/>
                </a:cubicBezTo>
                <a:cubicBezTo>
                  <a:pt x="881297" y="2856563"/>
                  <a:pt x="865912" y="2825155"/>
                  <a:pt x="855701" y="2791968"/>
                </a:cubicBezTo>
                <a:cubicBezTo>
                  <a:pt x="838365" y="2735625"/>
                  <a:pt x="839923" y="2663592"/>
                  <a:pt x="831317" y="2609088"/>
                </a:cubicBezTo>
                <a:cubicBezTo>
                  <a:pt x="825473" y="2572078"/>
                  <a:pt x="815358" y="2535869"/>
                  <a:pt x="806933" y="2499360"/>
                </a:cubicBezTo>
                <a:cubicBezTo>
                  <a:pt x="803165" y="2483033"/>
                  <a:pt x="798509" y="2466919"/>
                  <a:pt x="794741" y="2450592"/>
                </a:cubicBezTo>
                <a:cubicBezTo>
                  <a:pt x="786316" y="2414083"/>
                  <a:pt x="779892" y="2377099"/>
                  <a:pt x="770357" y="2340864"/>
                </a:cubicBezTo>
                <a:cubicBezTo>
                  <a:pt x="759559" y="2299832"/>
                  <a:pt x="744072" y="2260107"/>
                  <a:pt x="733781" y="2218944"/>
                </a:cubicBezTo>
                <a:cubicBezTo>
                  <a:pt x="727785" y="2194962"/>
                  <a:pt x="727585" y="2169774"/>
                  <a:pt x="721589" y="2145792"/>
                </a:cubicBezTo>
                <a:cubicBezTo>
                  <a:pt x="715355" y="2120856"/>
                  <a:pt x="705333" y="2097024"/>
                  <a:pt x="697205" y="2072640"/>
                </a:cubicBezTo>
                <a:cubicBezTo>
                  <a:pt x="689077" y="2048256"/>
                  <a:pt x="679882" y="2024202"/>
                  <a:pt x="672821" y="1999488"/>
                </a:cubicBezTo>
                <a:cubicBezTo>
                  <a:pt x="656565" y="1942592"/>
                  <a:pt x="638404" y="1886206"/>
                  <a:pt x="624053" y="1828800"/>
                </a:cubicBezTo>
                <a:cubicBezTo>
                  <a:pt x="619989" y="1812544"/>
                  <a:pt x="616676" y="1796082"/>
                  <a:pt x="611861" y="1780032"/>
                </a:cubicBezTo>
                <a:cubicBezTo>
                  <a:pt x="604475" y="1755413"/>
                  <a:pt x="595605" y="1731264"/>
                  <a:pt x="587477" y="1706880"/>
                </a:cubicBezTo>
                <a:cubicBezTo>
                  <a:pt x="559091" y="1508177"/>
                  <a:pt x="598426" y="1695852"/>
                  <a:pt x="550901" y="1584960"/>
                </a:cubicBezTo>
                <a:cubicBezTo>
                  <a:pt x="544300" y="1569559"/>
                  <a:pt x="543312" y="1552304"/>
                  <a:pt x="538709" y="1536192"/>
                </a:cubicBezTo>
                <a:cubicBezTo>
                  <a:pt x="535178" y="1523835"/>
                  <a:pt x="529634" y="1512084"/>
                  <a:pt x="526517" y="1499616"/>
                </a:cubicBezTo>
                <a:cubicBezTo>
                  <a:pt x="517430" y="1463266"/>
                  <a:pt x="513416" y="1425617"/>
                  <a:pt x="502133" y="1389888"/>
                </a:cubicBezTo>
                <a:cubicBezTo>
                  <a:pt x="488952" y="1348149"/>
                  <a:pt x="467206" y="1309492"/>
                  <a:pt x="453365" y="1267968"/>
                </a:cubicBezTo>
                <a:cubicBezTo>
                  <a:pt x="402136" y="1114281"/>
                  <a:pt x="455492" y="1269575"/>
                  <a:pt x="404597" y="1133856"/>
                </a:cubicBezTo>
                <a:cubicBezTo>
                  <a:pt x="400085" y="1121823"/>
                  <a:pt x="395936" y="1109637"/>
                  <a:pt x="392405" y="1097280"/>
                </a:cubicBezTo>
                <a:cubicBezTo>
                  <a:pt x="387802" y="1081168"/>
                  <a:pt x="386814" y="1063913"/>
                  <a:pt x="380213" y="1048512"/>
                </a:cubicBezTo>
                <a:cubicBezTo>
                  <a:pt x="374441" y="1035044"/>
                  <a:pt x="363957" y="1024128"/>
                  <a:pt x="355829" y="1011936"/>
                </a:cubicBezTo>
                <a:cubicBezTo>
                  <a:pt x="336449" y="934415"/>
                  <a:pt x="333923" y="879351"/>
                  <a:pt x="294869" y="816864"/>
                </a:cubicBezTo>
                <a:cubicBezTo>
                  <a:pt x="284099" y="799633"/>
                  <a:pt x="270485" y="784352"/>
                  <a:pt x="258293" y="768096"/>
                </a:cubicBezTo>
                <a:cubicBezTo>
                  <a:pt x="254229" y="743712"/>
                  <a:pt x="255061" y="717983"/>
                  <a:pt x="246101" y="694944"/>
                </a:cubicBezTo>
                <a:cubicBezTo>
                  <a:pt x="226339" y="644127"/>
                  <a:pt x="193199" y="599265"/>
                  <a:pt x="172949" y="548640"/>
                </a:cubicBezTo>
                <a:cubicBezTo>
                  <a:pt x="164821" y="528320"/>
                  <a:pt x="158352" y="507255"/>
                  <a:pt x="148565" y="487680"/>
                </a:cubicBezTo>
                <a:cubicBezTo>
                  <a:pt x="142012" y="474574"/>
                  <a:pt x="130734" y="464210"/>
                  <a:pt x="124181" y="451104"/>
                </a:cubicBezTo>
                <a:cubicBezTo>
                  <a:pt x="114394" y="431529"/>
                  <a:pt x="108685" y="410143"/>
                  <a:pt x="99797" y="390144"/>
                </a:cubicBezTo>
                <a:cubicBezTo>
                  <a:pt x="76152" y="336943"/>
                  <a:pt x="63859" y="332376"/>
                  <a:pt x="51029" y="268224"/>
                </a:cubicBezTo>
                <a:cubicBezTo>
                  <a:pt x="46965" y="247904"/>
                  <a:pt x="43863" y="227368"/>
                  <a:pt x="38837" y="207264"/>
                </a:cubicBezTo>
                <a:cubicBezTo>
                  <a:pt x="35720" y="194796"/>
                  <a:pt x="31707" y="182500"/>
                  <a:pt x="26645" y="170688"/>
                </a:cubicBezTo>
                <a:cubicBezTo>
                  <a:pt x="19486" y="153983"/>
                  <a:pt x="5512" y="139802"/>
                  <a:pt x="2261" y="121920"/>
                </a:cubicBezTo>
                <a:cubicBezTo>
                  <a:pt x="-2828" y="93931"/>
                  <a:pt x="2261" y="65024"/>
                  <a:pt x="2261" y="3657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149225" y="3492500"/>
            <a:ext cx="2138363" cy="2770188"/>
          </a:xfrm>
          <a:custGeom>
            <a:avLst/>
            <a:gdLst>
              <a:gd name="connsiteX0" fmla="*/ 111989 w 5326912"/>
              <a:gd name="connsiteY0" fmla="*/ 97536 h 6169152"/>
              <a:gd name="connsiteX1" fmla="*/ 453365 w 5326912"/>
              <a:gd name="connsiteY1" fmla="*/ 109728 h 6169152"/>
              <a:gd name="connsiteX2" fmla="*/ 758165 w 5326912"/>
              <a:gd name="connsiteY2" fmla="*/ 134112 h 6169152"/>
              <a:gd name="connsiteX3" fmla="*/ 1209269 w 5326912"/>
              <a:gd name="connsiteY3" fmla="*/ 146304 h 6169152"/>
              <a:gd name="connsiteX4" fmla="*/ 2721077 w 5326912"/>
              <a:gd name="connsiteY4" fmla="*/ 121920 h 6169152"/>
              <a:gd name="connsiteX5" fmla="*/ 3135605 w 5326912"/>
              <a:gd name="connsiteY5" fmla="*/ 97536 h 6169152"/>
              <a:gd name="connsiteX6" fmla="*/ 3416021 w 5326912"/>
              <a:gd name="connsiteY6" fmla="*/ 73152 h 6169152"/>
              <a:gd name="connsiteX7" fmla="*/ 3879317 w 5326912"/>
              <a:gd name="connsiteY7" fmla="*/ 48768 h 6169152"/>
              <a:gd name="connsiteX8" fmla="*/ 4220693 w 5326912"/>
              <a:gd name="connsiteY8" fmla="*/ 12192 h 6169152"/>
              <a:gd name="connsiteX9" fmla="*/ 4366997 w 5326912"/>
              <a:gd name="connsiteY9" fmla="*/ 0 h 6169152"/>
              <a:gd name="connsiteX10" fmla="*/ 4476725 w 5326912"/>
              <a:gd name="connsiteY10" fmla="*/ 12192 h 6169152"/>
              <a:gd name="connsiteX11" fmla="*/ 4549877 w 5326912"/>
              <a:gd name="connsiteY11" fmla="*/ 73152 h 6169152"/>
              <a:gd name="connsiteX12" fmla="*/ 4598645 w 5326912"/>
              <a:gd name="connsiteY12" fmla="*/ 109728 h 6169152"/>
              <a:gd name="connsiteX13" fmla="*/ 4635221 w 5326912"/>
              <a:gd name="connsiteY13" fmla="*/ 195072 h 6169152"/>
              <a:gd name="connsiteX14" fmla="*/ 4647413 w 5326912"/>
              <a:gd name="connsiteY14" fmla="*/ 231648 h 6169152"/>
              <a:gd name="connsiteX15" fmla="*/ 4671797 w 5326912"/>
              <a:gd name="connsiteY15" fmla="*/ 268224 h 6169152"/>
              <a:gd name="connsiteX16" fmla="*/ 4696181 w 5326912"/>
              <a:gd name="connsiteY16" fmla="*/ 329184 h 6169152"/>
              <a:gd name="connsiteX17" fmla="*/ 4744949 w 5326912"/>
              <a:gd name="connsiteY17" fmla="*/ 402336 h 6169152"/>
              <a:gd name="connsiteX18" fmla="*/ 4757141 w 5326912"/>
              <a:gd name="connsiteY18" fmla="*/ 463296 h 6169152"/>
              <a:gd name="connsiteX19" fmla="*/ 4781525 w 5326912"/>
              <a:gd name="connsiteY19" fmla="*/ 499872 h 6169152"/>
              <a:gd name="connsiteX20" fmla="*/ 4842485 w 5326912"/>
              <a:gd name="connsiteY20" fmla="*/ 597408 h 6169152"/>
              <a:gd name="connsiteX21" fmla="*/ 4866869 w 5326912"/>
              <a:gd name="connsiteY21" fmla="*/ 670560 h 6169152"/>
              <a:gd name="connsiteX22" fmla="*/ 4915637 w 5326912"/>
              <a:gd name="connsiteY22" fmla="*/ 780288 h 6169152"/>
              <a:gd name="connsiteX23" fmla="*/ 4940021 w 5326912"/>
              <a:gd name="connsiteY23" fmla="*/ 890016 h 6169152"/>
              <a:gd name="connsiteX24" fmla="*/ 4964405 w 5326912"/>
              <a:gd name="connsiteY24" fmla="*/ 926592 h 6169152"/>
              <a:gd name="connsiteX25" fmla="*/ 5000981 w 5326912"/>
              <a:gd name="connsiteY25" fmla="*/ 1036320 h 6169152"/>
              <a:gd name="connsiteX26" fmla="*/ 5013173 w 5326912"/>
              <a:gd name="connsiteY26" fmla="*/ 1072896 h 6169152"/>
              <a:gd name="connsiteX27" fmla="*/ 5037557 w 5326912"/>
              <a:gd name="connsiteY27" fmla="*/ 1133856 h 6169152"/>
              <a:gd name="connsiteX28" fmla="*/ 5049749 w 5326912"/>
              <a:gd name="connsiteY28" fmla="*/ 1182624 h 6169152"/>
              <a:gd name="connsiteX29" fmla="*/ 5074133 w 5326912"/>
              <a:gd name="connsiteY29" fmla="*/ 1255776 h 6169152"/>
              <a:gd name="connsiteX30" fmla="*/ 5098517 w 5326912"/>
              <a:gd name="connsiteY30" fmla="*/ 1365504 h 6169152"/>
              <a:gd name="connsiteX31" fmla="*/ 5135093 w 5326912"/>
              <a:gd name="connsiteY31" fmla="*/ 1706880 h 6169152"/>
              <a:gd name="connsiteX32" fmla="*/ 5159477 w 5326912"/>
              <a:gd name="connsiteY32" fmla="*/ 2011680 h 6169152"/>
              <a:gd name="connsiteX33" fmla="*/ 5196053 w 5326912"/>
              <a:gd name="connsiteY33" fmla="*/ 2231136 h 6169152"/>
              <a:gd name="connsiteX34" fmla="*/ 5220437 w 5326912"/>
              <a:gd name="connsiteY34" fmla="*/ 2535936 h 6169152"/>
              <a:gd name="connsiteX35" fmla="*/ 5244821 w 5326912"/>
              <a:gd name="connsiteY35" fmla="*/ 2682240 h 6169152"/>
              <a:gd name="connsiteX36" fmla="*/ 5293589 w 5326912"/>
              <a:gd name="connsiteY36" fmla="*/ 3072384 h 6169152"/>
              <a:gd name="connsiteX37" fmla="*/ 5293589 w 5326912"/>
              <a:gd name="connsiteY37" fmla="*/ 5913120 h 6169152"/>
              <a:gd name="connsiteX38" fmla="*/ 5269205 w 5326912"/>
              <a:gd name="connsiteY38" fmla="*/ 6083808 h 6169152"/>
              <a:gd name="connsiteX39" fmla="*/ 5257013 w 5326912"/>
              <a:gd name="connsiteY39" fmla="*/ 6144768 h 6169152"/>
              <a:gd name="connsiteX40" fmla="*/ 5220437 w 5326912"/>
              <a:gd name="connsiteY40" fmla="*/ 6156960 h 6169152"/>
              <a:gd name="connsiteX41" fmla="*/ 5171669 w 5326912"/>
              <a:gd name="connsiteY41" fmla="*/ 6169152 h 6169152"/>
              <a:gd name="connsiteX42" fmla="*/ 4866869 w 5326912"/>
              <a:gd name="connsiteY42" fmla="*/ 6144768 h 6169152"/>
              <a:gd name="connsiteX43" fmla="*/ 4781525 w 5326912"/>
              <a:gd name="connsiteY43" fmla="*/ 6120384 h 6169152"/>
              <a:gd name="connsiteX44" fmla="*/ 4744949 w 5326912"/>
              <a:gd name="connsiteY44" fmla="*/ 6096000 h 6169152"/>
              <a:gd name="connsiteX45" fmla="*/ 3647669 w 5326912"/>
              <a:gd name="connsiteY45" fmla="*/ 6120384 h 6169152"/>
              <a:gd name="connsiteX46" fmla="*/ 3428213 w 5326912"/>
              <a:gd name="connsiteY46" fmla="*/ 6132576 h 6169152"/>
              <a:gd name="connsiteX47" fmla="*/ 2745461 w 5326912"/>
              <a:gd name="connsiteY47" fmla="*/ 6144768 h 6169152"/>
              <a:gd name="connsiteX48" fmla="*/ 2038325 w 5326912"/>
              <a:gd name="connsiteY48" fmla="*/ 6132576 h 6169152"/>
              <a:gd name="connsiteX49" fmla="*/ 1794485 w 5326912"/>
              <a:gd name="connsiteY49" fmla="*/ 6108192 h 6169152"/>
              <a:gd name="connsiteX50" fmla="*/ 1526261 w 5326912"/>
              <a:gd name="connsiteY50" fmla="*/ 6096000 h 6169152"/>
              <a:gd name="connsiteX51" fmla="*/ 745973 w 5326912"/>
              <a:gd name="connsiteY51" fmla="*/ 6059424 h 6169152"/>
              <a:gd name="connsiteX52" fmla="*/ 819125 w 5326912"/>
              <a:gd name="connsiteY52" fmla="*/ 6022848 h 6169152"/>
              <a:gd name="connsiteX53" fmla="*/ 867893 w 5326912"/>
              <a:gd name="connsiteY53" fmla="*/ 5974080 h 6169152"/>
              <a:gd name="connsiteX54" fmla="*/ 892277 w 5326912"/>
              <a:gd name="connsiteY54" fmla="*/ 5913120 h 6169152"/>
              <a:gd name="connsiteX55" fmla="*/ 953237 w 5326912"/>
              <a:gd name="connsiteY55" fmla="*/ 5803392 h 6169152"/>
              <a:gd name="connsiteX56" fmla="*/ 977621 w 5326912"/>
              <a:gd name="connsiteY56" fmla="*/ 5718048 h 6169152"/>
              <a:gd name="connsiteX57" fmla="*/ 1002005 w 5326912"/>
              <a:gd name="connsiteY57" fmla="*/ 5681472 h 6169152"/>
              <a:gd name="connsiteX58" fmla="*/ 1038581 w 5326912"/>
              <a:gd name="connsiteY58" fmla="*/ 5596128 h 6169152"/>
              <a:gd name="connsiteX59" fmla="*/ 1099541 w 5326912"/>
              <a:gd name="connsiteY59" fmla="*/ 5401056 h 6169152"/>
              <a:gd name="connsiteX60" fmla="*/ 1148309 w 5326912"/>
              <a:gd name="connsiteY60" fmla="*/ 5315712 h 6169152"/>
              <a:gd name="connsiteX61" fmla="*/ 1233653 w 5326912"/>
              <a:gd name="connsiteY61" fmla="*/ 5035296 h 6169152"/>
              <a:gd name="connsiteX62" fmla="*/ 1245845 w 5326912"/>
              <a:gd name="connsiteY62" fmla="*/ 4986528 h 6169152"/>
              <a:gd name="connsiteX63" fmla="*/ 1270229 w 5326912"/>
              <a:gd name="connsiteY63" fmla="*/ 4913376 h 6169152"/>
              <a:gd name="connsiteX64" fmla="*/ 1282421 w 5326912"/>
              <a:gd name="connsiteY64" fmla="*/ 4840224 h 6169152"/>
              <a:gd name="connsiteX65" fmla="*/ 1245845 w 5326912"/>
              <a:gd name="connsiteY65" fmla="*/ 4389120 h 6169152"/>
              <a:gd name="connsiteX66" fmla="*/ 1221461 w 5326912"/>
              <a:gd name="connsiteY66" fmla="*/ 4315968 h 6169152"/>
              <a:gd name="connsiteX67" fmla="*/ 1172693 w 5326912"/>
              <a:gd name="connsiteY67" fmla="*/ 4120896 h 6169152"/>
              <a:gd name="connsiteX68" fmla="*/ 1160501 w 5326912"/>
              <a:gd name="connsiteY68" fmla="*/ 4072128 h 6169152"/>
              <a:gd name="connsiteX69" fmla="*/ 1123925 w 5326912"/>
              <a:gd name="connsiteY69" fmla="*/ 3852672 h 6169152"/>
              <a:gd name="connsiteX70" fmla="*/ 1111733 w 5326912"/>
              <a:gd name="connsiteY70" fmla="*/ 3706368 h 6169152"/>
              <a:gd name="connsiteX71" fmla="*/ 1087349 w 5326912"/>
              <a:gd name="connsiteY71" fmla="*/ 3645408 h 6169152"/>
              <a:gd name="connsiteX72" fmla="*/ 1075157 w 5326912"/>
              <a:gd name="connsiteY72" fmla="*/ 3547872 h 6169152"/>
              <a:gd name="connsiteX73" fmla="*/ 1014197 w 5326912"/>
              <a:gd name="connsiteY73" fmla="*/ 3279648 h 6169152"/>
              <a:gd name="connsiteX74" fmla="*/ 1002005 w 5326912"/>
              <a:gd name="connsiteY74" fmla="*/ 3206496 h 6169152"/>
              <a:gd name="connsiteX75" fmla="*/ 928853 w 5326912"/>
              <a:gd name="connsiteY75" fmla="*/ 3011424 h 6169152"/>
              <a:gd name="connsiteX76" fmla="*/ 892277 w 5326912"/>
              <a:gd name="connsiteY76" fmla="*/ 2889504 h 6169152"/>
              <a:gd name="connsiteX77" fmla="*/ 855701 w 5326912"/>
              <a:gd name="connsiteY77" fmla="*/ 2791968 h 6169152"/>
              <a:gd name="connsiteX78" fmla="*/ 831317 w 5326912"/>
              <a:gd name="connsiteY78" fmla="*/ 2609088 h 6169152"/>
              <a:gd name="connsiteX79" fmla="*/ 806933 w 5326912"/>
              <a:gd name="connsiteY79" fmla="*/ 2499360 h 6169152"/>
              <a:gd name="connsiteX80" fmla="*/ 794741 w 5326912"/>
              <a:gd name="connsiteY80" fmla="*/ 2450592 h 6169152"/>
              <a:gd name="connsiteX81" fmla="*/ 770357 w 5326912"/>
              <a:gd name="connsiteY81" fmla="*/ 2340864 h 6169152"/>
              <a:gd name="connsiteX82" fmla="*/ 733781 w 5326912"/>
              <a:gd name="connsiteY82" fmla="*/ 2218944 h 6169152"/>
              <a:gd name="connsiteX83" fmla="*/ 721589 w 5326912"/>
              <a:gd name="connsiteY83" fmla="*/ 2145792 h 6169152"/>
              <a:gd name="connsiteX84" fmla="*/ 697205 w 5326912"/>
              <a:gd name="connsiteY84" fmla="*/ 2072640 h 6169152"/>
              <a:gd name="connsiteX85" fmla="*/ 672821 w 5326912"/>
              <a:gd name="connsiteY85" fmla="*/ 1999488 h 6169152"/>
              <a:gd name="connsiteX86" fmla="*/ 624053 w 5326912"/>
              <a:gd name="connsiteY86" fmla="*/ 1828800 h 6169152"/>
              <a:gd name="connsiteX87" fmla="*/ 611861 w 5326912"/>
              <a:gd name="connsiteY87" fmla="*/ 1780032 h 6169152"/>
              <a:gd name="connsiteX88" fmla="*/ 587477 w 5326912"/>
              <a:gd name="connsiteY88" fmla="*/ 1706880 h 6169152"/>
              <a:gd name="connsiteX89" fmla="*/ 550901 w 5326912"/>
              <a:gd name="connsiteY89" fmla="*/ 1584960 h 6169152"/>
              <a:gd name="connsiteX90" fmla="*/ 538709 w 5326912"/>
              <a:gd name="connsiteY90" fmla="*/ 1536192 h 6169152"/>
              <a:gd name="connsiteX91" fmla="*/ 526517 w 5326912"/>
              <a:gd name="connsiteY91" fmla="*/ 1499616 h 6169152"/>
              <a:gd name="connsiteX92" fmla="*/ 502133 w 5326912"/>
              <a:gd name="connsiteY92" fmla="*/ 1389888 h 6169152"/>
              <a:gd name="connsiteX93" fmla="*/ 453365 w 5326912"/>
              <a:gd name="connsiteY93" fmla="*/ 1267968 h 6169152"/>
              <a:gd name="connsiteX94" fmla="*/ 404597 w 5326912"/>
              <a:gd name="connsiteY94" fmla="*/ 1133856 h 6169152"/>
              <a:gd name="connsiteX95" fmla="*/ 392405 w 5326912"/>
              <a:gd name="connsiteY95" fmla="*/ 1097280 h 6169152"/>
              <a:gd name="connsiteX96" fmla="*/ 380213 w 5326912"/>
              <a:gd name="connsiteY96" fmla="*/ 1048512 h 6169152"/>
              <a:gd name="connsiteX97" fmla="*/ 355829 w 5326912"/>
              <a:gd name="connsiteY97" fmla="*/ 1011936 h 6169152"/>
              <a:gd name="connsiteX98" fmla="*/ 294869 w 5326912"/>
              <a:gd name="connsiteY98" fmla="*/ 816864 h 6169152"/>
              <a:gd name="connsiteX99" fmla="*/ 258293 w 5326912"/>
              <a:gd name="connsiteY99" fmla="*/ 768096 h 6169152"/>
              <a:gd name="connsiteX100" fmla="*/ 246101 w 5326912"/>
              <a:gd name="connsiteY100" fmla="*/ 694944 h 6169152"/>
              <a:gd name="connsiteX101" fmla="*/ 172949 w 5326912"/>
              <a:gd name="connsiteY101" fmla="*/ 548640 h 6169152"/>
              <a:gd name="connsiteX102" fmla="*/ 148565 w 5326912"/>
              <a:gd name="connsiteY102" fmla="*/ 487680 h 6169152"/>
              <a:gd name="connsiteX103" fmla="*/ 124181 w 5326912"/>
              <a:gd name="connsiteY103" fmla="*/ 451104 h 6169152"/>
              <a:gd name="connsiteX104" fmla="*/ 99797 w 5326912"/>
              <a:gd name="connsiteY104" fmla="*/ 390144 h 6169152"/>
              <a:gd name="connsiteX105" fmla="*/ 51029 w 5326912"/>
              <a:gd name="connsiteY105" fmla="*/ 268224 h 6169152"/>
              <a:gd name="connsiteX106" fmla="*/ 38837 w 5326912"/>
              <a:gd name="connsiteY106" fmla="*/ 207264 h 6169152"/>
              <a:gd name="connsiteX107" fmla="*/ 26645 w 5326912"/>
              <a:gd name="connsiteY107" fmla="*/ 170688 h 6169152"/>
              <a:gd name="connsiteX108" fmla="*/ 2261 w 5326912"/>
              <a:gd name="connsiteY108" fmla="*/ 121920 h 6169152"/>
              <a:gd name="connsiteX109" fmla="*/ 2261 w 5326912"/>
              <a:gd name="connsiteY109" fmla="*/ 36576 h 61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326912" h="6169152">
                <a:moveTo>
                  <a:pt x="111989" y="97536"/>
                </a:moveTo>
                <a:cubicBezTo>
                  <a:pt x="225781" y="101600"/>
                  <a:pt x="339682" y="103293"/>
                  <a:pt x="453365" y="109728"/>
                </a:cubicBezTo>
                <a:cubicBezTo>
                  <a:pt x="555127" y="115488"/>
                  <a:pt x="656360" y="129186"/>
                  <a:pt x="758165" y="134112"/>
                </a:cubicBezTo>
                <a:cubicBezTo>
                  <a:pt x="908412" y="141382"/>
                  <a:pt x="1058901" y="142240"/>
                  <a:pt x="1209269" y="146304"/>
                </a:cubicBezTo>
                <a:lnTo>
                  <a:pt x="2721077" y="121920"/>
                </a:lnTo>
                <a:cubicBezTo>
                  <a:pt x="2857013" y="119108"/>
                  <a:pt x="2999225" y="108901"/>
                  <a:pt x="3135605" y="97536"/>
                </a:cubicBezTo>
                <a:lnTo>
                  <a:pt x="3416021" y="73152"/>
                </a:lnTo>
                <a:cubicBezTo>
                  <a:pt x="3539667" y="64722"/>
                  <a:pt x="3749988" y="60264"/>
                  <a:pt x="3879317" y="48768"/>
                </a:cubicBezTo>
                <a:cubicBezTo>
                  <a:pt x="3993311" y="38635"/>
                  <a:pt x="4106645" y="21696"/>
                  <a:pt x="4220693" y="12192"/>
                </a:cubicBezTo>
                <a:lnTo>
                  <a:pt x="4366997" y="0"/>
                </a:lnTo>
                <a:cubicBezTo>
                  <a:pt x="4403573" y="4064"/>
                  <a:pt x="4441023" y="3266"/>
                  <a:pt x="4476725" y="12192"/>
                </a:cubicBezTo>
                <a:cubicBezTo>
                  <a:pt x="4502086" y="18532"/>
                  <a:pt x="4533017" y="58701"/>
                  <a:pt x="4549877" y="73152"/>
                </a:cubicBezTo>
                <a:cubicBezTo>
                  <a:pt x="4565305" y="86376"/>
                  <a:pt x="4582389" y="97536"/>
                  <a:pt x="4598645" y="109728"/>
                </a:cubicBezTo>
                <a:cubicBezTo>
                  <a:pt x="4627237" y="195505"/>
                  <a:pt x="4590024" y="89612"/>
                  <a:pt x="4635221" y="195072"/>
                </a:cubicBezTo>
                <a:cubicBezTo>
                  <a:pt x="4640283" y="206884"/>
                  <a:pt x="4641666" y="220153"/>
                  <a:pt x="4647413" y="231648"/>
                </a:cubicBezTo>
                <a:cubicBezTo>
                  <a:pt x="4653966" y="244754"/>
                  <a:pt x="4665244" y="255118"/>
                  <a:pt x="4671797" y="268224"/>
                </a:cubicBezTo>
                <a:cubicBezTo>
                  <a:pt x="4681584" y="287799"/>
                  <a:pt x="4685701" y="309971"/>
                  <a:pt x="4696181" y="329184"/>
                </a:cubicBezTo>
                <a:cubicBezTo>
                  <a:pt x="4710214" y="354912"/>
                  <a:pt x="4744949" y="402336"/>
                  <a:pt x="4744949" y="402336"/>
                </a:cubicBezTo>
                <a:cubicBezTo>
                  <a:pt x="4749013" y="422656"/>
                  <a:pt x="4749865" y="443893"/>
                  <a:pt x="4757141" y="463296"/>
                </a:cubicBezTo>
                <a:cubicBezTo>
                  <a:pt x="4762286" y="477016"/>
                  <a:pt x="4774255" y="487150"/>
                  <a:pt x="4781525" y="499872"/>
                </a:cubicBezTo>
                <a:cubicBezTo>
                  <a:pt x="4835079" y="593592"/>
                  <a:pt x="4772551" y="504162"/>
                  <a:pt x="4842485" y="597408"/>
                </a:cubicBezTo>
                <a:cubicBezTo>
                  <a:pt x="4850613" y="621792"/>
                  <a:pt x="4855374" y="647571"/>
                  <a:pt x="4866869" y="670560"/>
                </a:cubicBezTo>
                <a:cubicBezTo>
                  <a:pt x="4884881" y="706584"/>
                  <a:pt x="4903962" y="741371"/>
                  <a:pt x="4915637" y="780288"/>
                </a:cubicBezTo>
                <a:cubicBezTo>
                  <a:pt x="4921423" y="799576"/>
                  <a:pt x="4930640" y="868127"/>
                  <a:pt x="4940021" y="890016"/>
                </a:cubicBezTo>
                <a:cubicBezTo>
                  <a:pt x="4945793" y="903484"/>
                  <a:pt x="4958769" y="913066"/>
                  <a:pt x="4964405" y="926592"/>
                </a:cubicBezTo>
                <a:cubicBezTo>
                  <a:pt x="4979234" y="962181"/>
                  <a:pt x="4988789" y="999744"/>
                  <a:pt x="5000981" y="1036320"/>
                </a:cubicBezTo>
                <a:cubicBezTo>
                  <a:pt x="5005045" y="1048512"/>
                  <a:pt x="5008400" y="1060964"/>
                  <a:pt x="5013173" y="1072896"/>
                </a:cubicBezTo>
                <a:cubicBezTo>
                  <a:pt x="5021301" y="1093216"/>
                  <a:pt x="5030636" y="1113094"/>
                  <a:pt x="5037557" y="1133856"/>
                </a:cubicBezTo>
                <a:cubicBezTo>
                  <a:pt x="5042856" y="1149752"/>
                  <a:pt x="5044934" y="1166574"/>
                  <a:pt x="5049749" y="1182624"/>
                </a:cubicBezTo>
                <a:cubicBezTo>
                  <a:pt x="5057135" y="1207243"/>
                  <a:pt x="5067899" y="1230840"/>
                  <a:pt x="5074133" y="1255776"/>
                </a:cubicBezTo>
                <a:cubicBezTo>
                  <a:pt x="5117047" y="1427433"/>
                  <a:pt x="5063634" y="1260856"/>
                  <a:pt x="5098517" y="1365504"/>
                </a:cubicBezTo>
                <a:cubicBezTo>
                  <a:pt x="5110709" y="1479296"/>
                  <a:pt x="5127480" y="1592690"/>
                  <a:pt x="5135093" y="1706880"/>
                </a:cubicBezTo>
                <a:cubicBezTo>
                  <a:pt x="5139069" y="1766524"/>
                  <a:pt x="5148514" y="1938595"/>
                  <a:pt x="5159477" y="2011680"/>
                </a:cubicBezTo>
                <a:cubicBezTo>
                  <a:pt x="5186958" y="2194889"/>
                  <a:pt x="5181352" y="2069422"/>
                  <a:pt x="5196053" y="2231136"/>
                </a:cubicBezTo>
                <a:cubicBezTo>
                  <a:pt x="5205281" y="2332642"/>
                  <a:pt x="5203681" y="2435398"/>
                  <a:pt x="5220437" y="2535936"/>
                </a:cubicBezTo>
                <a:cubicBezTo>
                  <a:pt x="5228565" y="2584704"/>
                  <a:pt x="5238872" y="2633159"/>
                  <a:pt x="5244821" y="2682240"/>
                </a:cubicBezTo>
                <a:cubicBezTo>
                  <a:pt x="5296988" y="3112617"/>
                  <a:pt x="5241427" y="2785495"/>
                  <a:pt x="5293589" y="3072384"/>
                </a:cubicBezTo>
                <a:cubicBezTo>
                  <a:pt x="5349870" y="4141732"/>
                  <a:pt x="5324378" y="3573182"/>
                  <a:pt x="5293589" y="5913120"/>
                </a:cubicBezTo>
                <a:cubicBezTo>
                  <a:pt x="5292833" y="5970589"/>
                  <a:pt x="5278169" y="6027038"/>
                  <a:pt x="5269205" y="6083808"/>
                </a:cubicBezTo>
                <a:cubicBezTo>
                  <a:pt x="5265973" y="6104277"/>
                  <a:pt x="5268508" y="6127526"/>
                  <a:pt x="5257013" y="6144768"/>
                </a:cubicBezTo>
                <a:cubicBezTo>
                  <a:pt x="5249884" y="6155461"/>
                  <a:pt x="5232794" y="6153429"/>
                  <a:pt x="5220437" y="6156960"/>
                </a:cubicBezTo>
                <a:cubicBezTo>
                  <a:pt x="5204325" y="6161563"/>
                  <a:pt x="5187925" y="6165088"/>
                  <a:pt x="5171669" y="6169152"/>
                </a:cubicBezTo>
                <a:cubicBezTo>
                  <a:pt x="4722924" y="6148755"/>
                  <a:pt x="5012430" y="6186357"/>
                  <a:pt x="4866869" y="6144768"/>
                </a:cubicBezTo>
                <a:cubicBezTo>
                  <a:pt x="4848639" y="6139560"/>
                  <a:pt x="4801013" y="6130128"/>
                  <a:pt x="4781525" y="6120384"/>
                </a:cubicBezTo>
                <a:cubicBezTo>
                  <a:pt x="4768419" y="6113831"/>
                  <a:pt x="4757141" y="6104128"/>
                  <a:pt x="4744949" y="6096000"/>
                </a:cubicBezTo>
                <a:cubicBezTo>
                  <a:pt x="4134190" y="6126538"/>
                  <a:pt x="4871829" y="6092562"/>
                  <a:pt x="3647669" y="6120384"/>
                </a:cubicBezTo>
                <a:cubicBezTo>
                  <a:pt x="3574423" y="6122049"/>
                  <a:pt x="3501451" y="6130597"/>
                  <a:pt x="3428213" y="6132576"/>
                </a:cubicBezTo>
                <a:lnTo>
                  <a:pt x="2745461" y="6144768"/>
                </a:lnTo>
                <a:cubicBezTo>
                  <a:pt x="2509749" y="6140704"/>
                  <a:pt x="2273898" y="6141636"/>
                  <a:pt x="2038325" y="6132576"/>
                </a:cubicBezTo>
                <a:cubicBezTo>
                  <a:pt x="1956700" y="6129437"/>
                  <a:pt x="1875963" y="6114012"/>
                  <a:pt x="1794485" y="6108192"/>
                </a:cubicBezTo>
                <a:cubicBezTo>
                  <a:pt x="1705212" y="6101815"/>
                  <a:pt x="1615594" y="6101469"/>
                  <a:pt x="1526261" y="6096000"/>
                </a:cubicBezTo>
                <a:cubicBezTo>
                  <a:pt x="867009" y="6055638"/>
                  <a:pt x="1553225" y="6081242"/>
                  <a:pt x="745973" y="6059424"/>
                </a:cubicBezTo>
                <a:cubicBezTo>
                  <a:pt x="770068" y="6051392"/>
                  <a:pt x="801936" y="6044334"/>
                  <a:pt x="819125" y="6022848"/>
                </a:cubicBezTo>
                <a:cubicBezTo>
                  <a:pt x="866415" y="5963735"/>
                  <a:pt x="788091" y="6000681"/>
                  <a:pt x="867893" y="5974080"/>
                </a:cubicBezTo>
                <a:cubicBezTo>
                  <a:pt x="876021" y="5953760"/>
                  <a:pt x="882490" y="5932695"/>
                  <a:pt x="892277" y="5913120"/>
                </a:cubicBezTo>
                <a:cubicBezTo>
                  <a:pt x="941524" y="5814626"/>
                  <a:pt x="891985" y="5962647"/>
                  <a:pt x="953237" y="5803392"/>
                </a:cubicBezTo>
                <a:cubicBezTo>
                  <a:pt x="963858" y="5775778"/>
                  <a:pt x="966633" y="5745518"/>
                  <a:pt x="977621" y="5718048"/>
                </a:cubicBezTo>
                <a:cubicBezTo>
                  <a:pt x="983063" y="5704443"/>
                  <a:pt x="995452" y="5694578"/>
                  <a:pt x="1002005" y="5681472"/>
                </a:cubicBezTo>
                <a:cubicBezTo>
                  <a:pt x="1015846" y="5653789"/>
                  <a:pt x="1028171" y="5625275"/>
                  <a:pt x="1038581" y="5596128"/>
                </a:cubicBezTo>
                <a:cubicBezTo>
                  <a:pt x="1072207" y="5501974"/>
                  <a:pt x="1055367" y="5502024"/>
                  <a:pt x="1099541" y="5401056"/>
                </a:cubicBezTo>
                <a:cubicBezTo>
                  <a:pt x="1112674" y="5371038"/>
                  <a:pt x="1135176" y="5345730"/>
                  <a:pt x="1148309" y="5315712"/>
                </a:cubicBezTo>
                <a:cubicBezTo>
                  <a:pt x="1170606" y="5264746"/>
                  <a:pt x="1224927" y="5066711"/>
                  <a:pt x="1233653" y="5035296"/>
                </a:cubicBezTo>
                <a:cubicBezTo>
                  <a:pt x="1238138" y="5019151"/>
                  <a:pt x="1241030" y="5002578"/>
                  <a:pt x="1245845" y="4986528"/>
                </a:cubicBezTo>
                <a:cubicBezTo>
                  <a:pt x="1253231" y="4961909"/>
                  <a:pt x="1263995" y="4938312"/>
                  <a:pt x="1270229" y="4913376"/>
                </a:cubicBezTo>
                <a:cubicBezTo>
                  <a:pt x="1276225" y="4889394"/>
                  <a:pt x="1278357" y="4864608"/>
                  <a:pt x="1282421" y="4840224"/>
                </a:cubicBezTo>
                <a:cubicBezTo>
                  <a:pt x="1270229" y="4689856"/>
                  <a:pt x="1263270" y="4538972"/>
                  <a:pt x="1245845" y="4389120"/>
                </a:cubicBezTo>
                <a:cubicBezTo>
                  <a:pt x="1242876" y="4363589"/>
                  <a:pt x="1225928" y="4341280"/>
                  <a:pt x="1221461" y="4315968"/>
                </a:cubicBezTo>
                <a:cubicBezTo>
                  <a:pt x="1188007" y="4126395"/>
                  <a:pt x="1242456" y="4237167"/>
                  <a:pt x="1172693" y="4120896"/>
                </a:cubicBezTo>
                <a:cubicBezTo>
                  <a:pt x="1168629" y="4104640"/>
                  <a:pt x="1163413" y="4088629"/>
                  <a:pt x="1160501" y="4072128"/>
                </a:cubicBezTo>
                <a:cubicBezTo>
                  <a:pt x="1098547" y="3721057"/>
                  <a:pt x="1159943" y="4032763"/>
                  <a:pt x="1123925" y="3852672"/>
                </a:cubicBezTo>
                <a:cubicBezTo>
                  <a:pt x="1119861" y="3803904"/>
                  <a:pt x="1120238" y="3754560"/>
                  <a:pt x="1111733" y="3706368"/>
                </a:cubicBezTo>
                <a:cubicBezTo>
                  <a:pt x="1107930" y="3684816"/>
                  <a:pt x="1092270" y="3666733"/>
                  <a:pt x="1087349" y="3645408"/>
                </a:cubicBezTo>
                <a:cubicBezTo>
                  <a:pt x="1079981" y="3613482"/>
                  <a:pt x="1081583" y="3580001"/>
                  <a:pt x="1075157" y="3547872"/>
                </a:cubicBezTo>
                <a:cubicBezTo>
                  <a:pt x="1057176" y="3457965"/>
                  <a:pt x="1029270" y="3370089"/>
                  <a:pt x="1014197" y="3279648"/>
                </a:cubicBezTo>
                <a:cubicBezTo>
                  <a:pt x="1010133" y="3255264"/>
                  <a:pt x="1008001" y="3230478"/>
                  <a:pt x="1002005" y="3206496"/>
                </a:cubicBezTo>
                <a:cubicBezTo>
                  <a:pt x="986526" y="3144579"/>
                  <a:pt x="948431" y="3067362"/>
                  <a:pt x="928853" y="3011424"/>
                </a:cubicBezTo>
                <a:cubicBezTo>
                  <a:pt x="914836" y="2971377"/>
                  <a:pt x="905694" y="2929756"/>
                  <a:pt x="892277" y="2889504"/>
                </a:cubicBezTo>
                <a:cubicBezTo>
                  <a:pt x="881297" y="2856563"/>
                  <a:pt x="865912" y="2825155"/>
                  <a:pt x="855701" y="2791968"/>
                </a:cubicBezTo>
                <a:cubicBezTo>
                  <a:pt x="838365" y="2735625"/>
                  <a:pt x="839923" y="2663592"/>
                  <a:pt x="831317" y="2609088"/>
                </a:cubicBezTo>
                <a:cubicBezTo>
                  <a:pt x="825473" y="2572078"/>
                  <a:pt x="815358" y="2535869"/>
                  <a:pt x="806933" y="2499360"/>
                </a:cubicBezTo>
                <a:cubicBezTo>
                  <a:pt x="803165" y="2483033"/>
                  <a:pt x="798509" y="2466919"/>
                  <a:pt x="794741" y="2450592"/>
                </a:cubicBezTo>
                <a:cubicBezTo>
                  <a:pt x="786316" y="2414083"/>
                  <a:pt x="779892" y="2377099"/>
                  <a:pt x="770357" y="2340864"/>
                </a:cubicBezTo>
                <a:cubicBezTo>
                  <a:pt x="759559" y="2299832"/>
                  <a:pt x="744072" y="2260107"/>
                  <a:pt x="733781" y="2218944"/>
                </a:cubicBezTo>
                <a:cubicBezTo>
                  <a:pt x="727785" y="2194962"/>
                  <a:pt x="727585" y="2169774"/>
                  <a:pt x="721589" y="2145792"/>
                </a:cubicBezTo>
                <a:cubicBezTo>
                  <a:pt x="715355" y="2120856"/>
                  <a:pt x="705333" y="2097024"/>
                  <a:pt x="697205" y="2072640"/>
                </a:cubicBezTo>
                <a:cubicBezTo>
                  <a:pt x="689077" y="2048256"/>
                  <a:pt x="679882" y="2024202"/>
                  <a:pt x="672821" y="1999488"/>
                </a:cubicBezTo>
                <a:cubicBezTo>
                  <a:pt x="656565" y="1942592"/>
                  <a:pt x="638404" y="1886206"/>
                  <a:pt x="624053" y="1828800"/>
                </a:cubicBezTo>
                <a:cubicBezTo>
                  <a:pt x="619989" y="1812544"/>
                  <a:pt x="616676" y="1796082"/>
                  <a:pt x="611861" y="1780032"/>
                </a:cubicBezTo>
                <a:cubicBezTo>
                  <a:pt x="604475" y="1755413"/>
                  <a:pt x="595605" y="1731264"/>
                  <a:pt x="587477" y="1706880"/>
                </a:cubicBezTo>
                <a:cubicBezTo>
                  <a:pt x="559091" y="1508177"/>
                  <a:pt x="598426" y="1695852"/>
                  <a:pt x="550901" y="1584960"/>
                </a:cubicBezTo>
                <a:cubicBezTo>
                  <a:pt x="544300" y="1569559"/>
                  <a:pt x="543312" y="1552304"/>
                  <a:pt x="538709" y="1536192"/>
                </a:cubicBezTo>
                <a:cubicBezTo>
                  <a:pt x="535178" y="1523835"/>
                  <a:pt x="529634" y="1512084"/>
                  <a:pt x="526517" y="1499616"/>
                </a:cubicBezTo>
                <a:cubicBezTo>
                  <a:pt x="517430" y="1463266"/>
                  <a:pt x="513416" y="1425617"/>
                  <a:pt x="502133" y="1389888"/>
                </a:cubicBezTo>
                <a:cubicBezTo>
                  <a:pt x="488952" y="1348149"/>
                  <a:pt x="467206" y="1309492"/>
                  <a:pt x="453365" y="1267968"/>
                </a:cubicBezTo>
                <a:cubicBezTo>
                  <a:pt x="402136" y="1114281"/>
                  <a:pt x="455492" y="1269575"/>
                  <a:pt x="404597" y="1133856"/>
                </a:cubicBezTo>
                <a:cubicBezTo>
                  <a:pt x="400085" y="1121823"/>
                  <a:pt x="395936" y="1109637"/>
                  <a:pt x="392405" y="1097280"/>
                </a:cubicBezTo>
                <a:cubicBezTo>
                  <a:pt x="387802" y="1081168"/>
                  <a:pt x="386814" y="1063913"/>
                  <a:pt x="380213" y="1048512"/>
                </a:cubicBezTo>
                <a:cubicBezTo>
                  <a:pt x="374441" y="1035044"/>
                  <a:pt x="363957" y="1024128"/>
                  <a:pt x="355829" y="1011936"/>
                </a:cubicBezTo>
                <a:cubicBezTo>
                  <a:pt x="336449" y="934415"/>
                  <a:pt x="333923" y="879351"/>
                  <a:pt x="294869" y="816864"/>
                </a:cubicBezTo>
                <a:cubicBezTo>
                  <a:pt x="284099" y="799633"/>
                  <a:pt x="270485" y="784352"/>
                  <a:pt x="258293" y="768096"/>
                </a:cubicBezTo>
                <a:cubicBezTo>
                  <a:pt x="254229" y="743712"/>
                  <a:pt x="255061" y="717983"/>
                  <a:pt x="246101" y="694944"/>
                </a:cubicBezTo>
                <a:cubicBezTo>
                  <a:pt x="226339" y="644127"/>
                  <a:pt x="193199" y="599265"/>
                  <a:pt x="172949" y="548640"/>
                </a:cubicBezTo>
                <a:cubicBezTo>
                  <a:pt x="164821" y="528320"/>
                  <a:pt x="158352" y="507255"/>
                  <a:pt x="148565" y="487680"/>
                </a:cubicBezTo>
                <a:cubicBezTo>
                  <a:pt x="142012" y="474574"/>
                  <a:pt x="130734" y="464210"/>
                  <a:pt x="124181" y="451104"/>
                </a:cubicBezTo>
                <a:cubicBezTo>
                  <a:pt x="114394" y="431529"/>
                  <a:pt x="108685" y="410143"/>
                  <a:pt x="99797" y="390144"/>
                </a:cubicBezTo>
                <a:cubicBezTo>
                  <a:pt x="76152" y="336943"/>
                  <a:pt x="63859" y="332376"/>
                  <a:pt x="51029" y="268224"/>
                </a:cubicBezTo>
                <a:cubicBezTo>
                  <a:pt x="46965" y="247904"/>
                  <a:pt x="43863" y="227368"/>
                  <a:pt x="38837" y="207264"/>
                </a:cubicBezTo>
                <a:cubicBezTo>
                  <a:pt x="35720" y="194796"/>
                  <a:pt x="31707" y="182500"/>
                  <a:pt x="26645" y="170688"/>
                </a:cubicBezTo>
                <a:cubicBezTo>
                  <a:pt x="19486" y="153983"/>
                  <a:pt x="5512" y="139802"/>
                  <a:pt x="2261" y="121920"/>
                </a:cubicBezTo>
                <a:cubicBezTo>
                  <a:pt x="-2828" y="93931"/>
                  <a:pt x="2261" y="65024"/>
                  <a:pt x="2261" y="3657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Equal 15"/>
          <p:cNvSpPr/>
          <p:nvPr/>
        </p:nvSpPr>
        <p:spPr>
          <a:xfrm>
            <a:off x="7127875" y="4529138"/>
            <a:ext cx="560388" cy="417512"/>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3022" name="TextBox 4"/>
          <p:cNvSpPr txBox="1">
            <a:spLocks noChangeArrowheads="1"/>
          </p:cNvSpPr>
          <p:nvPr/>
        </p:nvSpPr>
        <p:spPr bwMode="auto">
          <a:xfrm>
            <a:off x="7637463" y="4210050"/>
            <a:ext cx="15065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700" b="1"/>
              <a:t>The principle documents that govern our LLC. </a:t>
            </a:r>
          </a:p>
        </p:txBody>
      </p:sp>
      <p:sp>
        <p:nvSpPr>
          <p:cNvPr id="43023" name="TextBox 16"/>
          <p:cNvSpPr txBox="1">
            <a:spLocks noChangeArrowheads="1"/>
          </p:cNvSpPr>
          <p:nvPr/>
        </p:nvSpPr>
        <p:spPr bwMode="auto">
          <a:xfrm>
            <a:off x="5018088" y="3571875"/>
            <a:ext cx="19827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4635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MX" altLang="en-US" sz="1700" b="1"/>
              <a:t>Policies, Procedures, and Functions</a:t>
            </a:r>
          </a:p>
          <a:p>
            <a:pPr lvl="1"/>
            <a:r>
              <a:rPr lang="en-US" altLang="en-US" sz="1300"/>
              <a:t>Our policies and other procedures about everything – whether dogs are allowed in the kitchen, refund policies, etc. </a:t>
            </a:r>
          </a:p>
          <a:p>
            <a:pPr lvl="1"/>
            <a:r>
              <a:rPr lang="en-US" altLang="en-US" sz="1300"/>
              <a:t>(We will probably modify this often.)</a:t>
            </a:r>
          </a:p>
        </p:txBody>
      </p:sp>
      <p:sp>
        <p:nvSpPr>
          <p:cNvPr id="43024" name="TextBox 18"/>
          <p:cNvSpPr txBox="1">
            <a:spLocks noChangeArrowheads="1"/>
          </p:cNvSpPr>
          <p:nvPr/>
        </p:nvSpPr>
        <p:spPr bwMode="auto">
          <a:xfrm>
            <a:off x="2682875" y="3663950"/>
            <a:ext cx="188436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1700" b="1"/>
              <a:t>Operating Agreement</a:t>
            </a:r>
          </a:p>
          <a:p>
            <a:pPr lvl="1"/>
            <a:r>
              <a:rPr lang="en-US" altLang="en-US" sz="1400"/>
              <a:t>This document. </a:t>
            </a:r>
          </a:p>
          <a:p>
            <a:pPr lvl="1"/>
            <a:endParaRPr lang="en-US" altLang="en-US" sz="1400"/>
          </a:p>
          <a:p>
            <a:pPr lvl="1"/>
            <a:r>
              <a:rPr lang="en-US" altLang="en-US" sz="1400"/>
              <a:t>(We will probably modify this every so often.)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971550" y="839788"/>
            <a:ext cx="71104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lvl="3" algn="ctr" eaLnBrk="1" hangingPunct="1"/>
            <a:r>
              <a:rPr lang="es-ES" altLang="en-US" sz="1800"/>
              <a:t>Cuando la Cooperativa o una comisión toma decisiones por voto, cada Socia tiene únicamente un voto. Pero el poder y la influencia de cada Socia es mucho mayor que la simple capacidad para votar…</a:t>
            </a:r>
            <a:endParaRPr lang="en-US" altLang="en-US" sz="1800"/>
          </a:p>
          <a:p>
            <a:pPr marL="0" lvl="3" algn="ctr" eaLnBrk="1" hangingPunct="1"/>
            <a:endParaRPr lang="en-US" altLang="en-US" sz="1800"/>
          </a:p>
          <a:p>
            <a:pPr marL="0" lvl="3" algn="ctr" eaLnBrk="1" hangingPunct="1"/>
            <a:endParaRPr lang="en-US" altLang="en-US" sz="1800"/>
          </a:p>
          <a:p>
            <a:pPr algn="ctr" eaLnBrk="1" hangingPunct="1"/>
            <a:endParaRPr lang="en-US" altLang="en-US" sz="1800"/>
          </a:p>
        </p:txBody>
      </p:sp>
      <p:sp>
        <p:nvSpPr>
          <p:cNvPr id="45058" name="TextBox 9"/>
          <p:cNvSpPr txBox="1">
            <a:spLocks noChangeArrowheads="1"/>
          </p:cNvSpPr>
          <p:nvPr/>
        </p:nvSpPr>
        <p:spPr bwMode="auto">
          <a:xfrm>
            <a:off x="4684713" y="2489200"/>
            <a:ext cx="42338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000" b="1"/>
              <a:t>Un voto</a:t>
            </a:r>
          </a:p>
        </p:txBody>
      </p:sp>
      <p:sp>
        <p:nvSpPr>
          <p:cNvPr id="11" name="Equal 10"/>
          <p:cNvSpPr/>
          <p:nvPr/>
        </p:nvSpPr>
        <p:spPr>
          <a:xfrm>
            <a:off x="3081338" y="3078163"/>
            <a:ext cx="2890837" cy="1493837"/>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45060" name="Group 3"/>
          <p:cNvGrpSpPr>
            <a:grpSpLocks/>
          </p:cNvGrpSpPr>
          <p:nvPr/>
        </p:nvGrpSpPr>
        <p:grpSpPr bwMode="auto">
          <a:xfrm>
            <a:off x="1598613" y="2084388"/>
            <a:ext cx="1462087" cy="4314825"/>
            <a:chOff x="1189038" y="1630363"/>
            <a:chExt cx="1462087" cy="4314825"/>
          </a:xfrm>
        </p:grpSpPr>
        <p:pic>
          <p:nvPicPr>
            <p:cNvPr id="4506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2254250"/>
              <a:ext cx="1279525"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H="1">
              <a:off x="1189038" y="3036888"/>
              <a:ext cx="206375" cy="126365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2303463" y="1785938"/>
              <a:ext cx="206375" cy="126206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Freeform 14"/>
            <p:cNvSpPr/>
            <p:nvPr/>
          </p:nvSpPr>
          <p:spPr>
            <a:xfrm>
              <a:off x="2425700" y="1630363"/>
              <a:ext cx="225425" cy="187325"/>
            </a:xfrm>
            <a:custGeom>
              <a:avLst/>
              <a:gdLst>
                <a:gd name="connsiteX0" fmla="*/ 90598 w 224282"/>
                <a:gd name="connsiteY0" fmla="*/ 187279 h 187279"/>
                <a:gd name="connsiteX1" fmla="*/ 3512 w 224282"/>
                <a:gd name="connsiteY1" fmla="*/ 154622 h 187279"/>
                <a:gd name="connsiteX2" fmla="*/ 79712 w 224282"/>
                <a:gd name="connsiteY2" fmla="*/ 165508 h 187279"/>
                <a:gd name="connsiteX3" fmla="*/ 90598 w 224282"/>
                <a:gd name="connsiteY3" fmla="*/ 121965 h 187279"/>
                <a:gd name="connsiteX4" fmla="*/ 36170 w 224282"/>
                <a:gd name="connsiteY4" fmla="*/ 67536 h 187279"/>
                <a:gd name="connsiteX5" fmla="*/ 25284 w 224282"/>
                <a:gd name="connsiteY5" fmla="*/ 23993 h 187279"/>
                <a:gd name="connsiteX6" fmla="*/ 79712 w 224282"/>
                <a:gd name="connsiteY6" fmla="*/ 132851 h 187279"/>
                <a:gd name="connsiteX7" fmla="*/ 101484 w 224282"/>
                <a:gd name="connsiteY7" fmla="*/ 89308 h 187279"/>
                <a:gd name="connsiteX8" fmla="*/ 166798 w 224282"/>
                <a:gd name="connsiteY8" fmla="*/ 2222 h 187279"/>
                <a:gd name="connsiteX9" fmla="*/ 145027 w 224282"/>
                <a:gd name="connsiteY9" fmla="*/ 56651 h 187279"/>
                <a:gd name="connsiteX10" fmla="*/ 112370 w 224282"/>
                <a:gd name="connsiteY10" fmla="*/ 78422 h 187279"/>
                <a:gd name="connsiteX11" fmla="*/ 90598 w 224282"/>
                <a:gd name="connsiteY11" fmla="*/ 132851 h 187279"/>
                <a:gd name="connsiteX12" fmla="*/ 134141 w 224282"/>
                <a:gd name="connsiteY12" fmla="*/ 143736 h 187279"/>
                <a:gd name="connsiteX13" fmla="*/ 199455 w 224282"/>
                <a:gd name="connsiteY13" fmla="*/ 89308 h 187279"/>
                <a:gd name="connsiteX14" fmla="*/ 221227 w 224282"/>
                <a:gd name="connsiteY14" fmla="*/ 56651 h 187279"/>
                <a:gd name="connsiteX15" fmla="*/ 177684 w 224282"/>
                <a:gd name="connsiteY15" fmla="*/ 78422 h 187279"/>
                <a:gd name="connsiteX16" fmla="*/ 123255 w 224282"/>
                <a:gd name="connsiteY16" fmla="*/ 132851 h 187279"/>
                <a:gd name="connsiteX17" fmla="*/ 90598 w 224282"/>
                <a:gd name="connsiteY17" fmla="*/ 165508 h 187279"/>
                <a:gd name="connsiteX18" fmla="*/ 36170 w 224282"/>
                <a:gd name="connsiteY18" fmla="*/ 165508 h 1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4282" h="187279">
                  <a:moveTo>
                    <a:pt x="90598" y="187279"/>
                  </a:moveTo>
                  <a:cubicBezTo>
                    <a:pt x="61569" y="176393"/>
                    <a:pt x="17377" y="182351"/>
                    <a:pt x="3512" y="154622"/>
                  </a:cubicBezTo>
                  <a:cubicBezTo>
                    <a:pt x="-7963" y="131673"/>
                    <a:pt x="55688" y="174517"/>
                    <a:pt x="79712" y="165508"/>
                  </a:cubicBezTo>
                  <a:cubicBezTo>
                    <a:pt x="93720" y="160255"/>
                    <a:pt x="86969" y="136479"/>
                    <a:pt x="90598" y="121965"/>
                  </a:cubicBezTo>
                  <a:cubicBezTo>
                    <a:pt x="54739" y="98058"/>
                    <a:pt x="57515" y="105957"/>
                    <a:pt x="36170" y="67536"/>
                  </a:cubicBezTo>
                  <a:cubicBezTo>
                    <a:pt x="-10388" y="-16267"/>
                    <a:pt x="-9775" y="-11064"/>
                    <a:pt x="25284" y="23993"/>
                  </a:cubicBezTo>
                  <a:cubicBezTo>
                    <a:pt x="29760" y="35183"/>
                    <a:pt x="64237" y="129756"/>
                    <a:pt x="79712" y="132851"/>
                  </a:cubicBezTo>
                  <a:cubicBezTo>
                    <a:pt x="95624" y="136034"/>
                    <a:pt x="93603" y="103493"/>
                    <a:pt x="101484" y="89308"/>
                  </a:cubicBezTo>
                  <a:cubicBezTo>
                    <a:pt x="135300" y="28440"/>
                    <a:pt x="124100" y="44920"/>
                    <a:pt x="166798" y="2222"/>
                  </a:cubicBezTo>
                  <a:cubicBezTo>
                    <a:pt x="159541" y="20365"/>
                    <a:pt x="156385" y="40750"/>
                    <a:pt x="145027" y="56651"/>
                  </a:cubicBezTo>
                  <a:cubicBezTo>
                    <a:pt x="137423" y="67297"/>
                    <a:pt x="119974" y="67776"/>
                    <a:pt x="112370" y="78422"/>
                  </a:cubicBezTo>
                  <a:cubicBezTo>
                    <a:pt x="101012" y="94323"/>
                    <a:pt x="97855" y="114708"/>
                    <a:pt x="90598" y="132851"/>
                  </a:cubicBezTo>
                  <a:cubicBezTo>
                    <a:pt x="105112" y="136479"/>
                    <a:pt x="119330" y="145852"/>
                    <a:pt x="134141" y="143736"/>
                  </a:cubicBezTo>
                  <a:cubicBezTo>
                    <a:pt x="150342" y="141422"/>
                    <a:pt x="191984" y="98273"/>
                    <a:pt x="199455" y="89308"/>
                  </a:cubicBezTo>
                  <a:cubicBezTo>
                    <a:pt x="207831" y="79257"/>
                    <a:pt x="232929" y="62502"/>
                    <a:pt x="221227" y="56651"/>
                  </a:cubicBezTo>
                  <a:lnTo>
                    <a:pt x="177684" y="78422"/>
                  </a:lnTo>
                  <a:lnTo>
                    <a:pt x="123255" y="132851"/>
                  </a:lnTo>
                  <a:cubicBezTo>
                    <a:pt x="112369" y="143737"/>
                    <a:pt x="105993" y="165508"/>
                    <a:pt x="90598" y="165508"/>
                  </a:cubicBezTo>
                  <a:lnTo>
                    <a:pt x="36170" y="165508"/>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45061" name="Object 2"/>
          <p:cNvGraphicFramePr>
            <a:graphicFrameLocks noChangeAspect="1"/>
          </p:cNvGraphicFramePr>
          <p:nvPr/>
        </p:nvGraphicFramePr>
        <p:xfrm>
          <a:off x="4956175" y="3206750"/>
          <a:ext cx="4452938" cy="3651250"/>
        </p:xfrm>
        <a:graphic>
          <a:graphicData uri="http://schemas.openxmlformats.org/presentationml/2006/ole">
            <mc:AlternateContent xmlns:mc="http://schemas.openxmlformats.org/markup-compatibility/2006">
              <mc:Choice xmlns:v="urn:schemas-microsoft-com:vml" Requires="v">
                <p:oleObj spid="_x0000_s45070" name="Bitmap Image" r:id="rId5" imgW="0" imgH="0" progId="Paint.Picture">
                  <p:embed/>
                </p:oleObj>
              </mc:Choice>
              <mc:Fallback>
                <p:oleObj name="Bitmap Image" r:id="rId5" imgW="0" imgH="0"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6175" y="3206750"/>
                        <a:ext cx="4452938"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2" name="TextBox 1"/>
          <p:cNvSpPr txBox="1">
            <a:spLocks noChangeArrowheads="1"/>
          </p:cNvSpPr>
          <p:nvPr/>
        </p:nvSpPr>
        <p:spPr bwMode="auto">
          <a:xfrm>
            <a:off x="5311775" y="5326063"/>
            <a:ext cx="2770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400"/>
              <a:t>(No es necesario utilizar una urna electoral como esta. Las socias pueden votar simplemente levantando la mano, por ejemplo.)</a:t>
            </a:r>
            <a:endParaRPr lang="en-US" altLang="en-US" sz="1400"/>
          </a:p>
        </p:txBody>
      </p:sp>
      <p:sp>
        <p:nvSpPr>
          <p:cNvPr id="450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EBC92B6-4879-4555-A938-01CAB4F755C9}" type="slidenum">
              <a:rPr lang="en-US" altLang="en-US" sz="1200">
                <a:solidFill>
                  <a:srgbClr val="898989"/>
                </a:solidFill>
              </a:rPr>
              <a:pPr/>
              <a:t>16</a:t>
            </a:fld>
            <a:endParaRPr lang="en-US" altLang="en-US" sz="1200">
              <a:solidFill>
                <a:srgbClr val="898989"/>
              </a:solidFill>
            </a:endParaRPr>
          </a:p>
        </p:txBody>
      </p:sp>
      <p:sp>
        <p:nvSpPr>
          <p:cNvPr id="16" name="Title 3"/>
          <p:cNvSpPr>
            <a:spLocks noGrp="1"/>
          </p:cNvSpPr>
          <p:nvPr>
            <p:ph type="title"/>
          </p:nvPr>
        </p:nvSpPr>
        <p:spPr>
          <a:xfrm>
            <a:off x="0" y="150813"/>
            <a:ext cx="3186113" cy="649287"/>
          </a:xfrm>
        </p:spPr>
        <p:txBody>
          <a:bodyPr/>
          <a:lstStyle/>
          <a:p>
            <a:pPr algn="ctr">
              <a:lnSpc>
                <a:spcPct val="100000"/>
              </a:lnSpc>
              <a:defRPr/>
            </a:pPr>
            <a:r>
              <a:rPr lang="es-ES" altLang="en-US" sz="2800" dirty="0" smtClean="0">
                <a:cs typeface="+mj-cs"/>
              </a:rPr>
              <a:t>Igualdad de poder</a:t>
            </a:r>
            <a:endParaRPr lang="en-US" altLang="en-US" sz="2800" dirty="0">
              <a:cs typeface="+mj-cs"/>
            </a:endParaRPr>
          </a:p>
        </p:txBody>
      </p:sp>
      <p:sp>
        <p:nvSpPr>
          <p:cNvPr id="17" name="TextBox 16"/>
          <p:cNvSpPr txBox="1"/>
          <p:nvPr/>
        </p:nvSpPr>
        <p:spPr>
          <a:xfrm>
            <a:off x="122238" y="4849813"/>
            <a:ext cx="2241550" cy="1939925"/>
          </a:xfrm>
          <a:prstGeom prst="rect">
            <a:avLst/>
          </a:prstGeom>
          <a:noFill/>
        </p:spPr>
        <p:txBody>
          <a:bodyPr>
            <a:spAutoFit/>
          </a:bodyPr>
          <a:lstStyle/>
          <a:p>
            <a:pPr>
              <a:defRPr/>
            </a:pPr>
            <a:r>
              <a:rPr lang="es-ES" sz="1200" b="1" dirty="0">
                <a:latin typeface="+mn-lt"/>
              </a:rPr>
              <a:t>Escriba sus iniciales </a:t>
            </a:r>
          </a:p>
          <a:p>
            <a:pPr>
              <a:defRPr/>
            </a:pPr>
            <a:r>
              <a:rPr lang="es-ES" sz="1200" b="1" dirty="0">
                <a:latin typeface="+mn-lt"/>
              </a:rPr>
              <a:t>para aprobar:</a:t>
            </a:r>
            <a:endParaRPr lang="en-US" sz="1200" b="1" dirty="0">
              <a:latin typeface="+mn-lt"/>
            </a:endParaRPr>
          </a:p>
          <a:p>
            <a:pPr>
              <a:defRPr/>
            </a:pPr>
            <a:r>
              <a:rPr lang="en-US" sz="1200" dirty="0" err="1">
                <a:latin typeface="+mn-lt"/>
              </a:rPr>
              <a:t>Socia</a:t>
            </a:r>
            <a:r>
              <a:rPr lang="en-US" sz="1200" dirty="0">
                <a:latin typeface="+mn-lt"/>
              </a:rPr>
              <a:t> 1: ____</a:t>
            </a:r>
          </a:p>
          <a:p>
            <a:pPr>
              <a:defRPr/>
            </a:pPr>
            <a:r>
              <a:rPr lang="en-US" sz="1200" dirty="0" err="1">
                <a:latin typeface="+mn-lt"/>
              </a:rPr>
              <a:t>Socia</a:t>
            </a:r>
            <a:r>
              <a:rPr lang="en-US" sz="1200" dirty="0">
                <a:latin typeface="+mn-lt"/>
              </a:rPr>
              <a:t> 2: ____</a:t>
            </a:r>
          </a:p>
          <a:p>
            <a:pPr>
              <a:defRPr/>
            </a:pPr>
            <a:r>
              <a:rPr lang="en-US" sz="1200" dirty="0" err="1">
                <a:latin typeface="+mn-lt"/>
              </a:rPr>
              <a:t>Socia</a:t>
            </a:r>
            <a:r>
              <a:rPr lang="en-US" sz="1200" dirty="0">
                <a:latin typeface="+mn-lt"/>
              </a:rPr>
              <a:t> 3:  ____</a:t>
            </a:r>
          </a:p>
          <a:p>
            <a:pPr>
              <a:defRPr/>
            </a:pPr>
            <a:r>
              <a:rPr lang="en-US" sz="1200" dirty="0" err="1">
                <a:latin typeface="+mn-lt"/>
              </a:rPr>
              <a:t>Socia</a:t>
            </a:r>
            <a:r>
              <a:rPr lang="en-US" sz="1200" dirty="0">
                <a:latin typeface="+mn-lt"/>
              </a:rPr>
              <a:t> 4: ____</a:t>
            </a:r>
          </a:p>
          <a:p>
            <a:pPr>
              <a:defRPr/>
            </a:pPr>
            <a:r>
              <a:rPr lang="en-US" sz="1200" dirty="0" err="1">
                <a:latin typeface="+mn-lt"/>
              </a:rPr>
              <a:t>Socia</a:t>
            </a:r>
            <a:r>
              <a:rPr lang="en-US" sz="1200" dirty="0">
                <a:latin typeface="+mn-lt"/>
              </a:rPr>
              <a:t> 5: ____</a:t>
            </a:r>
          </a:p>
          <a:p>
            <a:pPr>
              <a:defRPr/>
            </a:pPr>
            <a:r>
              <a:rPr lang="en-US" sz="1200" dirty="0" err="1">
                <a:latin typeface="+mn-lt"/>
              </a:rPr>
              <a:t>Socia</a:t>
            </a:r>
            <a:r>
              <a:rPr lang="en-US" sz="1200" dirty="0">
                <a:latin typeface="+mn-lt"/>
              </a:rPr>
              <a:t> 6: ____</a:t>
            </a:r>
          </a:p>
          <a:p>
            <a:pPr>
              <a:defRPr/>
            </a:pPr>
            <a:r>
              <a:rPr lang="en-US" sz="1200" dirty="0" err="1">
                <a:latin typeface="+mn-lt"/>
              </a:rPr>
              <a:t>Socia</a:t>
            </a:r>
            <a:r>
              <a:rPr lang="en-US" sz="1200" dirty="0">
                <a:latin typeface="+mn-lt"/>
              </a:rPr>
              <a:t> 7: ____</a:t>
            </a:r>
          </a:p>
          <a:p>
            <a:pPr>
              <a:defRPr/>
            </a:pPr>
            <a:endParaRPr lang="en-US" sz="12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4C8B090-2E5F-4767-BD05-12737F1FF7E5}" type="slidenum">
              <a:rPr lang="en-US" altLang="en-US" sz="1200">
                <a:solidFill>
                  <a:srgbClr val="898989"/>
                </a:solidFill>
              </a:rPr>
              <a:pPr/>
              <a:t>17</a:t>
            </a:fld>
            <a:endParaRPr lang="en-US" altLang="en-US" sz="1200">
              <a:solidFill>
                <a:srgbClr val="898989"/>
              </a:solidFill>
            </a:endParaRPr>
          </a:p>
        </p:txBody>
      </p:sp>
      <p:sp>
        <p:nvSpPr>
          <p:cNvPr id="47106" name="TextBox 1"/>
          <p:cNvSpPr txBox="1">
            <a:spLocks noChangeArrowheads="1"/>
          </p:cNvSpPr>
          <p:nvPr/>
        </p:nvSpPr>
        <p:spPr bwMode="auto">
          <a:xfrm>
            <a:off x="971550" y="839788"/>
            <a:ext cx="7110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When the Cooperative or a committee makes a decision by vote, every Partner has one -- and only one -- vote. But the power and influence that every Partner has is much greater than the simple capacity to vote</a:t>
            </a:r>
            <a:r>
              <a:rPr lang="is-IS" altLang="en-US" sz="1800"/>
              <a:t>…</a:t>
            </a:r>
            <a:endParaRPr lang="en-US" altLang="en-US" sz="1800"/>
          </a:p>
        </p:txBody>
      </p:sp>
      <p:sp>
        <p:nvSpPr>
          <p:cNvPr id="47107" name="TextBox 9"/>
          <p:cNvSpPr txBox="1">
            <a:spLocks noChangeArrowheads="1"/>
          </p:cNvSpPr>
          <p:nvPr/>
        </p:nvSpPr>
        <p:spPr bwMode="auto">
          <a:xfrm>
            <a:off x="4684713" y="2489200"/>
            <a:ext cx="42338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000" b="1"/>
              <a:t>One vote</a:t>
            </a:r>
          </a:p>
        </p:txBody>
      </p:sp>
      <p:sp>
        <p:nvSpPr>
          <p:cNvPr id="6" name="Equal 5"/>
          <p:cNvSpPr/>
          <p:nvPr/>
        </p:nvSpPr>
        <p:spPr>
          <a:xfrm>
            <a:off x="3081338" y="3078163"/>
            <a:ext cx="2890837" cy="1493837"/>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47109" name="Group 3"/>
          <p:cNvGrpSpPr>
            <a:grpSpLocks/>
          </p:cNvGrpSpPr>
          <p:nvPr/>
        </p:nvGrpSpPr>
        <p:grpSpPr bwMode="auto">
          <a:xfrm>
            <a:off x="1598613" y="2084388"/>
            <a:ext cx="1462087" cy="4314825"/>
            <a:chOff x="1189038" y="1630363"/>
            <a:chExt cx="1462087" cy="4314825"/>
          </a:xfrm>
        </p:grpSpPr>
        <p:pic>
          <p:nvPicPr>
            <p:cNvPr id="4711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2254250"/>
              <a:ext cx="1279525"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H="1">
              <a:off x="1189038" y="3036888"/>
              <a:ext cx="206375" cy="126365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303463" y="1785938"/>
              <a:ext cx="206375" cy="126206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2425700" y="1630363"/>
              <a:ext cx="225425" cy="187325"/>
            </a:xfrm>
            <a:custGeom>
              <a:avLst/>
              <a:gdLst>
                <a:gd name="connsiteX0" fmla="*/ 90598 w 224282"/>
                <a:gd name="connsiteY0" fmla="*/ 187279 h 187279"/>
                <a:gd name="connsiteX1" fmla="*/ 3512 w 224282"/>
                <a:gd name="connsiteY1" fmla="*/ 154622 h 187279"/>
                <a:gd name="connsiteX2" fmla="*/ 79712 w 224282"/>
                <a:gd name="connsiteY2" fmla="*/ 165508 h 187279"/>
                <a:gd name="connsiteX3" fmla="*/ 90598 w 224282"/>
                <a:gd name="connsiteY3" fmla="*/ 121965 h 187279"/>
                <a:gd name="connsiteX4" fmla="*/ 36170 w 224282"/>
                <a:gd name="connsiteY4" fmla="*/ 67536 h 187279"/>
                <a:gd name="connsiteX5" fmla="*/ 25284 w 224282"/>
                <a:gd name="connsiteY5" fmla="*/ 23993 h 187279"/>
                <a:gd name="connsiteX6" fmla="*/ 79712 w 224282"/>
                <a:gd name="connsiteY6" fmla="*/ 132851 h 187279"/>
                <a:gd name="connsiteX7" fmla="*/ 101484 w 224282"/>
                <a:gd name="connsiteY7" fmla="*/ 89308 h 187279"/>
                <a:gd name="connsiteX8" fmla="*/ 166798 w 224282"/>
                <a:gd name="connsiteY8" fmla="*/ 2222 h 187279"/>
                <a:gd name="connsiteX9" fmla="*/ 145027 w 224282"/>
                <a:gd name="connsiteY9" fmla="*/ 56651 h 187279"/>
                <a:gd name="connsiteX10" fmla="*/ 112370 w 224282"/>
                <a:gd name="connsiteY10" fmla="*/ 78422 h 187279"/>
                <a:gd name="connsiteX11" fmla="*/ 90598 w 224282"/>
                <a:gd name="connsiteY11" fmla="*/ 132851 h 187279"/>
                <a:gd name="connsiteX12" fmla="*/ 134141 w 224282"/>
                <a:gd name="connsiteY12" fmla="*/ 143736 h 187279"/>
                <a:gd name="connsiteX13" fmla="*/ 199455 w 224282"/>
                <a:gd name="connsiteY13" fmla="*/ 89308 h 187279"/>
                <a:gd name="connsiteX14" fmla="*/ 221227 w 224282"/>
                <a:gd name="connsiteY14" fmla="*/ 56651 h 187279"/>
                <a:gd name="connsiteX15" fmla="*/ 177684 w 224282"/>
                <a:gd name="connsiteY15" fmla="*/ 78422 h 187279"/>
                <a:gd name="connsiteX16" fmla="*/ 123255 w 224282"/>
                <a:gd name="connsiteY16" fmla="*/ 132851 h 187279"/>
                <a:gd name="connsiteX17" fmla="*/ 90598 w 224282"/>
                <a:gd name="connsiteY17" fmla="*/ 165508 h 187279"/>
                <a:gd name="connsiteX18" fmla="*/ 36170 w 224282"/>
                <a:gd name="connsiteY18" fmla="*/ 165508 h 1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4282" h="187279">
                  <a:moveTo>
                    <a:pt x="90598" y="187279"/>
                  </a:moveTo>
                  <a:cubicBezTo>
                    <a:pt x="61569" y="176393"/>
                    <a:pt x="17377" y="182351"/>
                    <a:pt x="3512" y="154622"/>
                  </a:cubicBezTo>
                  <a:cubicBezTo>
                    <a:pt x="-7963" y="131673"/>
                    <a:pt x="55688" y="174517"/>
                    <a:pt x="79712" y="165508"/>
                  </a:cubicBezTo>
                  <a:cubicBezTo>
                    <a:pt x="93720" y="160255"/>
                    <a:pt x="86969" y="136479"/>
                    <a:pt x="90598" y="121965"/>
                  </a:cubicBezTo>
                  <a:cubicBezTo>
                    <a:pt x="54739" y="98058"/>
                    <a:pt x="57515" y="105957"/>
                    <a:pt x="36170" y="67536"/>
                  </a:cubicBezTo>
                  <a:cubicBezTo>
                    <a:pt x="-10388" y="-16267"/>
                    <a:pt x="-9775" y="-11064"/>
                    <a:pt x="25284" y="23993"/>
                  </a:cubicBezTo>
                  <a:cubicBezTo>
                    <a:pt x="29760" y="35183"/>
                    <a:pt x="64237" y="129756"/>
                    <a:pt x="79712" y="132851"/>
                  </a:cubicBezTo>
                  <a:cubicBezTo>
                    <a:pt x="95624" y="136034"/>
                    <a:pt x="93603" y="103493"/>
                    <a:pt x="101484" y="89308"/>
                  </a:cubicBezTo>
                  <a:cubicBezTo>
                    <a:pt x="135300" y="28440"/>
                    <a:pt x="124100" y="44920"/>
                    <a:pt x="166798" y="2222"/>
                  </a:cubicBezTo>
                  <a:cubicBezTo>
                    <a:pt x="159541" y="20365"/>
                    <a:pt x="156385" y="40750"/>
                    <a:pt x="145027" y="56651"/>
                  </a:cubicBezTo>
                  <a:cubicBezTo>
                    <a:pt x="137423" y="67297"/>
                    <a:pt x="119974" y="67776"/>
                    <a:pt x="112370" y="78422"/>
                  </a:cubicBezTo>
                  <a:cubicBezTo>
                    <a:pt x="101012" y="94323"/>
                    <a:pt x="97855" y="114708"/>
                    <a:pt x="90598" y="132851"/>
                  </a:cubicBezTo>
                  <a:cubicBezTo>
                    <a:pt x="105112" y="136479"/>
                    <a:pt x="119330" y="145852"/>
                    <a:pt x="134141" y="143736"/>
                  </a:cubicBezTo>
                  <a:cubicBezTo>
                    <a:pt x="150342" y="141422"/>
                    <a:pt x="191984" y="98273"/>
                    <a:pt x="199455" y="89308"/>
                  </a:cubicBezTo>
                  <a:cubicBezTo>
                    <a:pt x="207831" y="79257"/>
                    <a:pt x="232929" y="62502"/>
                    <a:pt x="221227" y="56651"/>
                  </a:cubicBezTo>
                  <a:lnTo>
                    <a:pt x="177684" y="78422"/>
                  </a:lnTo>
                  <a:lnTo>
                    <a:pt x="123255" y="132851"/>
                  </a:lnTo>
                  <a:cubicBezTo>
                    <a:pt x="112369" y="143737"/>
                    <a:pt x="105993" y="165508"/>
                    <a:pt x="90598" y="165508"/>
                  </a:cubicBezTo>
                  <a:lnTo>
                    <a:pt x="36170" y="165508"/>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47110" name="Object 2"/>
          <p:cNvGraphicFramePr>
            <a:graphicFrameLocks noChangeAspect="1"/>
          </p:cNvGraphicFramePr>
          <p:nvPr/>
        </p:nvGraphicFramePr>
        <p:xfrm>
          <a:off x="4956175" y="3206750"/>
          <a:ext cx="4452938" cy="3651250"/>
        </p:xfrm>
        <a:graphic>
          <a:graphicData uri="http://schemas.openxmlformats.org/presentationml/2006/ole">
            <mc:AlternateContent xmlns:mc="http://schemas.openxmlformats.org/markup-compatibility/2006">
              <mc:Choice xmlns:v="urn:schemas-microsoft-com:vml" Requires="v">
                <p:oleObj spid="_x0000_s47119" name="Bitmap Image" r:id="rId5" imgW="0" imgH="0" progId="Paint.Picture">
                  <p:embed/>
                </p:oleObj>
              </mc:Choice>
              <mc:Fallback>
                <p:oleObj name="Bitmap Image" r:id="rId5" imgW="0" imgH="0"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6175" y="3206750"/>
                        <a:ext cx="4452938"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1" name="TextBox 1"/>
          <p:cNvSpPr txBox="1">
            <a:spLocks noChangeArrowheads="1"/>
          </p:cNvSpPr>
          <p:nvPr/>
        </p:nvSpPr>
        <p:spPr bwMode="auto">
          <a:xfrm>
            <a:off x="5311775" y="5326063"/>
            <a:ext cx="26558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400"/>
              <a:t>(</a:t>
            </a:r>
            <a:r>
              <a:rPr lang="en-US" altLang="en-US" sz="1400"/>
              <a:t>It is not necessary to use a ballot box. Partners can vote by raising their hand, for example.)</a:t>
            </a:r>
          </a:p>
        </p:txBody>
      </p:sp>
      <p:sp>
        <p:nvSpPr>
          <p:cNvPr id="47112" name="Slide Number Placeholder 1"/>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6107BC82-94AE-4486-84A9-6D523D336D1A}" type="slidenum">
              <a:rPr lang="en-US" altLang="en-US" sz="1200">
                <a:solidFill>
                  <a:srgbClr val="898989"/>
                </a:solidFill>
              </a:rPr>
              <a:pPr algn="r" eaLnBrk="1" hangingPunct="1"/>
              <a:t>17</a:t>
            </a:fld>
            <a:endParaRPr lang="en-US" altLang="en-US" sz="1200">
              <a:solidFill>
                <a:srgbClr val="898989"/>
              </a:solidFill>
            </a:endParaRPr>
          </a:p>
        </p:txBody>
      </p:sp>
      <p:sp>
        <p:nvSpPr>
          <p:cNvPr id="15" name="Title 3"/>
          <p:cNvSpPr>
            <a:spLocks noGrp="1"/>
          </p:cNvSpPr>
          <p:nvPr>
            <p:ph type="title"/>
          </p:nvPr>
        </p:nvSpPr>
        <p:spPr>
          <a:xfrm>
            <a:off x="-125413" y="204788"/>
            <a:ext cx="3186113" cy="649287"/>
          </a:xfrm>
        </p:spPr>
        <p:txBody>
          <a:bodyPr/>
          <a:lstStyle/>
          <a:p>
            <a:pPr algn="ctr">
              <a:lnSpc>
                <a:spcPct val="100000"/>
              </a:lnSpc>
              <a:defRPr/>
            </a:pPr>
            <a:r>
              <a:rPr lang="es-ES" altLang="en-US" sz="2800" dirty="0" err="1" smtClean="0">
                <a:cs typeface="+mj-cs"/>
              </a:rPr>
              <a:t>Equal</a:t>
            </a:r>
            <a:r>
              <a:rPr lang="es-ES" altLang="en-US" sz="2800" dirty="0" smtClean="0">
                <a:cs typeface="+mj-cs"/>
              </a:rPr>
              <a:t> </a:t>
            </a:r>
            <a:r>
              <a:rPr lang="es-ES" altLang="en-US" sz="2800" dirty="0" err="1" smtClean="0">
                <a:cs typeface="+mj-cs"/>
              </a:rPr>
              <a:t>power</a:t>
            </a:r>
            <a:endParaRPr lang="en-US" altLang="en-US" sz="2800" dirty="0">
              <a:cs typeface="+mj-cs"/>
            </a:endParaRPr>
          </a:p>
        </p:txBody>
      </p:sp>
      <p:sp>
        <p:nvSpPr>
          <p:cNvPr id="47114" name="TextBox 15"/>
          <p:cNvSpPr txBox="1">
            <a:spLocks noChangeArrowheads="1"/>
          </p:cNvSpPr>
          <p:nvPr/>
        </p:nvSpPr>
        <p:spPr bwMode="auto">
          <a:xfrm>
            <a:off x="122238" y="4849813"/>
            <a:ext cx="22415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1"/>
          <p:cNvSpPr txBox="1">
            <a:spLocks noChangeArrowheads="1"/>
          </p:cNvSpPr>
          <p:nvPr/>
        </p:nvSpPr>
        <p:spPr bwMode="auto">
          <a:xfrm>
            <a:off x="546100" y="1374775"/>
            <a:ext cx="4368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a:t>La Cooperativa será administrada y operada por TODAS las Socias. </a:t>
            </a:r>
          </a:p>
          <a:p>
            <a:endParaRPr lang="es-ES_tradnl" altLang="en-US" sz="1800"/>
          </a:p>
          <a:p>
            <a:r>
              <a:rPr lang="en-US" altLang="en-US" sz="1800"/>
              <a:t>Por la razon de que </a:t>
            </a:r>
            <a:r>
              <a:rPr lang="es-ES" altLang="en-US" sz="1800"/>
              <a:t>Las Socias son </a:t>
            </a:r>
            <a:r>
              <a:rPr lang="es-ES" altLang="en-US" sz="1800" i="1"/>
              <a:t>dueñas y gerentes</a:t>
            </a:r>
            <a:r>
              <a:rPr lang="en-US" altLang="en-US" sz="1800"/>
              <a:t>, </a:t>
            </a:r>
            <a:r>
              <a:rPr lang="es-ES" altLang="en-US" sz="1800"/>
              <a:t>nadie las emplea. Las Socias no son empleadas.</a:t>
            </a:r>
            <a:endParaRPr lang="en-US" altLang="en-US" sz="1800"/>
          </a:p>
        </p:txBody>
      </p:sp>
      <p:pic>
        <p:nvPicPr>
          <p:cNvPr id="491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3521075"/>
            <a:ext cx="2709863"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7588" y="3521075"/>
            <a:ext cx="1992312"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275" y="3624263"/>
            <a:ext cx="1730375"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403975" y="5665788"/>
            <a:ext cx="0" cy="2316162"/>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79900" y="6232525"/>
            <a:ext cx="0" cy="2316163"/>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59050" y="5905500"/>
            <a:ext cx="0" cy="2316163"/>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6213" y="5818188"/>
            <a:ext cx="0" cy="2316162"/>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pic>
        <p:nvPicPr>
          <p:cNvPr id="49161"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9900" y="1231900"/>
            <a:ext cx="32829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Rectangle 15"/>
          <p:cNvSpPr>
            <a:spLocks noChangeArrowheads="1"/>
          </p:cNvSpPr>
          <p:nvPr/>
        </p:nvSpPr>
        <p:spPr bwMode="auto">
          <a:xfrm>
            <a:off x="7550150" y="1146175"/>
            <a:ext cx="1670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200">
                <a:latin typeface="Calibri Light" panose="020F0302020204030204" pitchFamily="34" charset="0"/>
              </a:rPr>
              <a:t>Hagan más paletas!</a:t>
            </a:r>
          </a:p>
        </p:txBody>
      </p:sp>
      <p:sp>
        <p:nvSpPr>
          <p:cNvPr id="19" name="Freeform 18"/>
          <p:cNvSpPr/>
          <p:nvPr/>
        </p:nvSpPr>
        <p:spPr>
          <a:xfrm>
            <a:off x="7624763" y="1100138"/>
            <a:ext cx="1492250" cy="957262"/>
          </a:xfrm>
          <a:custGeom>
            <a:avLst/>
            <a:gdLst>
              <a:gd name="connsiteX0" fmla="*/ 21772 w 1491343"/>
              <a:gd name="connsiteY0" fmla="*/ 119743 h 957943"/>
              <a:gd name="connsiteX1" fmla="*/ 217714 w 1491343"/>
              <a:gd name="connsiteY1" fmla="*/ 32657 h 957943"/>
              <a:gd name="connsiteX2" fmla="*/ 250372 w 1491343"/>
              <a:gd name="connsiteY2" fmla="*/ 10886 h 957943"/>
              <a:gd name="connsiteX3" fmla="*/ 489857 w 1491343"/>
              <a:gd name="connsiteY3" fmla="*/ 0 h 957943"/>
              <a:gd name="connsiteX4" fmla="*/ 751114 w 1491343"/>
              <a:gd name="connsiteY4" fmla="*/ 21772 h 957943"/>
              <a:gd name="connsiteX5" fmla="*/ 1023257 w 1491343"/>
              <a:gd name="connsiteY5" fmla="*/ 32657 h 957943"/>
              <a:gd name="connsiteX6" fmla="*/ 1164772 w 1491343"/>
              <a:gd name="connsiteY6" fmla="*/ 54429 h 957943"/>
              <a:gd name="connsiteX7" fmla="*/ 1240972 w 1491343"/>
              <a:gd name="connsiteY7" fmla="*/ 87086 h 957943"/>
              <a:gd name="connsiteX8" fmla="*/ 1284514 w 1491343"/>
              <a:gd name="connsiteY8" fmla="*/ 97972 h 957943"/>
              <a:gd name="connsiteX9" fmla="*/ 1349829 w 1491343"/>
              <a:gd name="connsiteY9" fmla="*/ 119743 h 957943"/>
              <a:gd name="connsiteX10" fmla="*/ 1426029 w 1491343"/>
              <a:gd name="connsiteY10" fmla="*/ 174172 h 957943"/>
              <a:gd name="connsiteX11" fmla="*/ 1447800 w 1491343"/>
              <a:gd name="connsiteY11" fmla="*/ 228600 h 957943"/>
              <a:gd name="connsiteX12" fmla="*/ 1469572 w 1491343"/>
              <a:gd name="connsiteY12" fmla="*/ 261257 h 957943"/>
              <a:gd name="connsiteX13" fmla="*/ 1491343 w 1491343"/>
              <a:gd name="connsiteY13" fmla="*/ 315686 h 957943"/>
              <a:gd name="connsiteX14" fmla="*/ 1469572 w 1491343"/>
              <a:gd name="connsiteY14" fmla="*/ 511629 h 957943"/>
              <a:gd name="connsiteX15" fmla="*/ 1447800 w 1491343"/>
              <a:gd name="connsiteY15" fmla="*/ 609600 h 957943"/>
              <a:gd name="connsiteX16" fmla="*/ 1426029 w 1491343"/>
              <a:gd name="connsiteY16" fmla="*/ 642257 h 957943"/>
              <a:gd name="connsiteX17" fmla="*/ 1404257 w 1491343"/>
              <a:gd name="connsiteY17" fmla="*/ 707572 h 957943"/>
              <a:gd name="connsiteX18" fmla="*/ 1393372 w 1491343"/>
              <a:gd name="connsiteY18" fmla="*/ 740229 h 957943"/>
              <a:gd name="connsiteX19" fmla="*/ 1360714 w 1491343"/>
              <a:gd name="connsiteY19" fmla="*/ 762000 h 957943"/>
              <a:gd name="connsiteX20" fmla="*/ 1349829 w 1491343"/>
              <a:gd name="connsiteY20" fmla="*/ 794657 h 957943"/>
              <a:gd name="connsiteX21" fmla="*/ 1295400 w 1491343"/>
              <a:gd name="connsiteY21" fmla="*/ 827315 h 957943"/>
              <a:gd name="connsiteX22" fmla="*/ 1273629 w 1491343"/>
              <a:gd name="connsiteY22" fmla="*/ 859972 h 957943"/>
              <a:gd name="connsiteX23" fmla="*/ 1121229 w 1491343"/>
              <a:gd name="connsiteY23" fmla="*/ 892629 h 957943"/>
              <a:gd name="connsiteX24" fmla="*/ 1088572 w 1491343"/>
              <a:gd name="connsiteY24" fmla="*/ 914400 h 957943"/>
              <a:gd name="connsiteX25" fmla="*/ 990600 w 1491343"/>
              <a:gd name="connsiteY25" fmla="*/ 936172 h 957943"/>
              <a:gd name="connsiteX26" fmla="*/ 925286 w 1491343"/>
              <a:gd name="connsiteY26" fmla="*/ 957943 h 957943"/>
              <a:gd name="connsiteX27" fmla="*/ 413657 w 1491343"/>
              <a:gd name="connsiteY27" fmla="*/ 936172 h 957943"/>
              <a:gd name="connsiteX28" fmla="*/ 337457 w 1491343"/>
              <a:gd name="connsiteY28" fmla="*/ 914400 h 957943"/>
              <a:gd name="connsiteX29" fmla="*/ 293914 w 1491343"/>
              <a:gd name="connsiteY29" fmla="*/ 903515 h 957943"/>
              <a:gd name="connsiteX30" fmla="*/ 261257 w 1491343"/>
              <a:gd name="connsiteY30" fmla="*/ 870857 h 957943"/>
              <a:gd name="connsiteX31" fmla="*/ 228600 w 1491343"/>
              <a:gd name="connsiteY31" fmla="*/ 859972 h 957943"/>
              <a:gd name="connsiteX32" fmla="*/ 206829 w 1491343"/>
              <a:gd name="connsiteY32" fmla="*/ 794657 h 957943"/>
              <a:gd name="connsiteX33" fmla="*/ 195943 w 1491343"/>
              <a:gd name="connsiteY33" fmla="*/ 762000 h 957943"/>
              <a:gd name="connsiteX34" fmla="*/ 185057 w 1491343"/>
              <a:gd name="connsiteY34" fmla="*/ 718457 h 957943"/>
              <a:gd name="connsiteX35" fmla="*/ 152400 w 1491343"/>
              <a:gd name="connsiteY35" fmla="*/ 696686 h 957943"/>
              <a:gd name="connsiteX36" fmla="*/ 119743 w 1491343"/>
              <a:gd name="connsiteY36" fmla="*/ 838200 h 957943"/>
              <a:gd name="connsiteX37" fmla="*/ 87086 w 1491343"/>
              <a:gd name="connsiteY37" fmla="*/ 859972 h 957943"/>
              <a:gd name="connsiteX38" fmla="*/ 97972 w 1491343"/>
              <a:gd name="connsiteY38" fmla="*/ 751115 h 957943"/>
              <a:gd name="connsiteX39" fmla="*/ 108857 w 1491343"/>
              <a:gd name="connsiteY39" fmla="*/ 685800 h 957943"/>
              <a:gd name="connsiteX40" fmla="*/ 87086 w 1491343"/>
              <a:gd name="connsiteY40" fmla="*/ 413657 h 957943"/>
              <a:gd name="connsiteX41" fmla="*/ 54429 w 1491343"/>
              <a:gd name="connsiteY41" fmla="*/ 337457 h 957943"/>
              <a:gd name="connsiteX42" fmla="*/ 21772 w 1491343"/>
              <a:gd name="connsiteY42" fmla="*/ 261257 h 957943"/>
              <a:gd name="connsiteX43" fmla="*/ 0 w 1491343"/>
              <a:gd name="connsiteY43" fmla="*/ 239486 h 957943"/>
              <a:gd name="connsiteX44" fmla="*/ 21772 w 1491343"/>
              <a:gd name="connsiteY44" fmla="*/ 119743 h 9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1343" h="957943">
                <a:moveTo>
                  <a:pt x="21772" y="119743"/>
                </a:moveTo>
                <a:cubicBezTo>
                  <a:pt x="58058" y="85271"/>
                  <a:pt x="153183" y="63386"/>
                  <a:pt x="217714" y="32657"/>
                </a:cubicBezTo>
                <a:cubicBezTo>
                  <a:pt x="229526" y="27032"/>
                  <a:pt x="237382" y="12445"/>
                  <a:pt x="250372" y="10886"/>
                </a:cubicBezTo>
                <a:cubicBezTo>
                  <a:pt x="329714" y="1365"/>
                  <a:pt x="410029" y="3629"/>
                  <a:pt x="489857" y="0"/>
                </a:cubicBezTo>
                <a:cubicBezTo>
                  <a:pt x="559149" y="6299"/>
                  <a:pt x="684811" y="18282"/>
                  <a:pt x="751114" y="21772"/>
                </a:cubicBezTo>
                <a:cubicBezTo>
                  <a:pt x="841775" y="26544"/>
                  <a:pt x="932543" y="29029"/>
                  <a:pt x="1023257" y="32657"/>
                </a:cubicBezTo>
                <a:cubicBezTo>
                  <a:pt x="1076135" y="39267"/>
                  <a:pt x="1114903" y="41962"/>
                  <a:pt x="1164772" y="54429"/>
                </a:cubicBezTo>
                <a:cubicBezTo>
                  <a:pt x="1218830" y="67944"/>
                  <a:pt x="1178671" y="63723"/>
                  <a:pt x="1240972" y="87086"/>
                </a:cubicBezTo>
                <a:cubicBezTo>
                  <a:pt x="1254980" y="92339"/>
                  <a:pt x="1270184" y="93673"/>
                  <a:pt x="1284514" y="97972"/>
                </a:cubicBezTo>
                <a:cubicBezTo>
                  <a:pt x="1306495" y="104566"/>
                  <a:pt x="1349829" y="119743"/>
                  <a:pt x="1349829" y="119743"/>
                </a:cubicBezTo>
                <a:cubicBezTo>
                  <a:pt x="1401486" y="171400"/>
                  <a:pt x="1373899" y="156795"/>
                  <a:pt x="1426029" y="174172"/>
                </a:cubicBezTo>
                <a:cubicBezTo>
                  <a:pt x="1433286" y="192315"/>
                  <a:pt x="1439061" y="211123"/>
                  <a:pt x="1447800" y="228600"/>
                </a:cubicBezTo>
                <a:cubicBezTo>
                  <a:pt x="1453651" y="240302"/>
                  <a:pt x="1463721" y="249555"/>
                  <a:pt x="1469572" y="261257"/>
                </a:cubicBezTo>
                <a:cubicBezTo>
                  <a:pt x="1478311" y="278735"/>
                  <a:pt x="1484086" y="297543"/>
                  <a:pt x="1491343" y="315686"/>
                </a:cubicBezTo>
                <a:cubicBezTo>
                  <a:pt x="1481377" y="435273"/>
                  <a:pt x="1486249" y="419904"/>
                  <a:pt x="1469572" y="511629"/>
                </a:cubicBezTo>
                <a:cubicBezTo>
                  <a:pt x="1467941" y="520602"/>
                  <a:pt x="1453317" y="596726"/>
                  <a:pt x="1447800" y="609600"/>
                </a:cubicBezTo>
                <a:cubicBezTo>
                  <a:pt x="1442646" y="621625"/>
                  <a:pt x="1431342" y="630302"/>
                  <a:pt x="1426029" y="642257"/>
                </a:cubicBezTo>
                <a:cubicBezTo>
                  <a:pt x="1416708" y="663228"/>
                  <a:pt x="1411514" y="685800"/>
                  <a:pt x="1404257" y="707572"/>
                </a:cubicBezTo>
                <a:cubicBezTo>
                  <a:pt x="1400628" y="718458"/>
                  <a:pt x="1402919" y="733864"/>
                  <a:pt x="1393372" y="740229"/>
                </a:cubicBezTo>
                <a:lnTo>
                  <a:pt x="1360714" y="762000"/>
                </a:lnTo>
                <a:cubicBezTo>
                  <a:pt x="1357086" y="772886"/>
                  <a:pt x="1355732" y="784818"/>
                  <a:pt x="1349829" y="794657"/>
                </a:cubicBezTo>
                <a:cubicBezTo>
                  <a:pt x="1334886" y="819562"/>
                  <a:pt x="1321087" y="818752"/>
                  <a:pt x="1295400" y="827315"/>
                </a:cubicBezTo>
                <a:cubicBezTo>
                  <a:pt x="1288143" y="838201"/>
                  <a:pt x="1284723" y="853038"/>
                  <a:pt x="1273629" y="859972"/>
                </a:cubicBezTo>
                <a:cubicBezTo>
                  <a:pt x="1234852" y="884207"/>
                  <a:pt x="1161879" y="887548"/>
                  <a:pt x="1121229" y="892629"/>
                </a:cubicBezTo>
                <a:cubicBezTo>
                  <a:pt x="1110343" y="899886"/>
                  <a:pt x="1100274" y="908549"/>
                  <a:pt x="1088572" y="914400"/>
                </a:cubicBezTo>
                <a:cubicBezTo>
                  <a:pt x="1057426" y="929973"/>
                  <a:pt x="1024049" y="927810"/>
                  <a:pt x="990600" y="936172"/>
                </a:cubicBezTo>
                <a:cubicBezTo>
                  <a:pt x="968336" y="941738"/>
                  <a:pt x="947057" y="950686"/>
                  <a:pt x="925286" y="957943"/>
                </a:cubicBezTo>
                <a:cubicBezTo>
                  <a:pt x="603441" y="928684"/>
                  <a:pt x="1080235" y="969500"/>
                  <a:pt x="413657" y="936172"/>
                </a:cubicBezTo>
                <a:cubicBezTo>
                  <a:pt x="393031" y="935141"/>
                  <a:pt x="358193" y="920325"/>
                  <a:pt x="337457" y="914400"/>
                </a:cubicBezTo>
                <a:cubicBezTo>
                  <a:pt x="323072" y="910290"/>
                  <a:pt x="308428" y="907143"/>
                  <a:pt x="293914" y="903515"/>
                </a:cubicBezTo>
                <a:cubicBezTo>
                  <a:pt x="283028" y="892629"/>
                  <a:pt x="274066" y="879397"/>
                  <a:pt x="261257" y="870857"/>
                </a:cubicBezTo>
                <a:cubicBezTo>
                  <a:pt x="251710" y="864492"/>
                  <a:pt x="235269" y="869309"/>
                  <a:pt x="228600" y="859972"/>
                </a:cubicBezTo>
                <a:cubicBezTo>
                  <a:pt x="215261" y="841297"/>
                  <a:pt x="214086" y="816429"/>
                  <a:pt x="206829" y="794657"/>
                </a:cubicBezTo>
                <a:cubicBezTo>
                  <a:pt x="203200" y="783771"/>
                  <a:pt x="198726" y="773132"/>
                  <a:pt x="195943" y="762000"/>
                </a:cubicBezTo>
                <a:cubicBezTo>
                  <a:pt x="192314" y="747486"/>
                  <a:pt x="193356" y="730905"/>
                  <a:pt x="185057" y="718457"/>
                </a:cubicBezTo>
                <a:cubicBezTo>
                  <a:pt x="177800" y="707571"/>
                  <a:pt x="163286" y="703943"/>
                  <a:pt x="152400" y="696686"/>
                </a:cubicBezTo>
                <a:cubicBezTo>
                  <a:pt x="150579" y="709434"/>
                  <a:pt x="138617" y="825617"/>
                  <a:pt x="119743" y="838200"/>
                </a:cubicBezTo>
                <a:lnTo>
                  <a:pt x="87086" y="859972"/>
                </a:lnTo>
                <a:cubicBezTo>
                  <a:pt x="90715" y="823686"/>
                  <a:pt x="93449" y="787300"/>
                  <a:pt x="97972" y="751115"/>
                </a:cubicBezTo>
                <a:cubicBezTo>
                  <a:pt x="100710" y="729214"/>
                  <a:pt x="109569" y="707860"/>
                  <a:pt x="108857" y="685800"/>
                </a:cubicBezTo>
                <a:cubicBezTo>
                  <a:pt x="105923" y="594843"/>
                  <a:pt x="96781" y="504143"/>
                  <a:pt x="87086" y="413657"/>
                </a:cubicBezTo>
                <a:cubicBezTo>
                  <a:pt x="84655" y="390967"/>
                  <a:pt x="62117" y="355396"/>
                  <a:pt x="54429" y="337457"/>
                </a:cubicBezTo>
                <a:cubicBezTo>
                  <a:pt x="37014" y="296822"/>
                  <a:pt x="50650" y="304574"/>
                  <a:pt x="21772" y="261257"/>
                </a:cubicBezTo>
                <a:cubicBezTo>
                  <a:pt x="16079" y="252718"/>
                  <a:pt x="7257" y="246743"/>
                  <a:pt x="0" y="239486"/>
                </a:cubicBezTo>
                <a:cubicBezTo>
                  <a:pt x="15867" y="160150"/>
                  <a:pt x="-14514" y="154215"/>
                  <a:pt x="21772" y="11974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a:xfrm>
            <a:off x="5795963" y="1393825"/>
            <a:ext cx="3143250" cy="22304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848350" y="1131888"/>
            <a:ext cx="2957513" cy="24415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9166" name="TextBox 25"/>
          <p:cNvSpPr txBox="1">
            <a:spLocks noChangeArrowheads="1"/>
          </p:cNvSpPr>
          <p:nvPr/>
        </p:nvSpPr>
        <p:spPr bwMode="auto">
          <a:xfrm>
            <a:off x="5737225" y="173038"/>
            <a:ext cx="3113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latin typeface="Calibri Light" panose="020F0302020204030204" pitchFamily="34" charset="0"/>
              </a:rPr>
              <a:t>No debe haber una Socia o otra persona que será la gerente y nos diga qué hacer.</a:t>
            </a:r>
            <a:endParaRPr lang="en-US" altLang="en-US" sz="1800">
              <a:latin typeface="Calibri Light" panose="020F0302020204030204" pitchFamily="34" charset="0"/>
            </a:endParaRPr>
          </a:p>
        </p:txBody>
      </p:sp>
      <p:sp>
        <p:nvSpPr>
          <p:cNvPr id="3" name="Oval 2"/>
          <p:cNvSpPr/>
          <p:nvPr/>
        </p:nvSpPr>
        <p:spPr>
          <a:xfrm>
            <a:off x="12700" y="4811713"/>
            <a:ext cx="6584950" cy="1708150"/>
          </a:xfrm>
          <a:prstGeom prst="ellipse">
            <a:avLst/>
          </a:prstGeom>
          <a:solidFill>
            <a:srgbClr val="663300"/>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9168" name="TextBox 13"/>
          <p:cNvSpPr txBox="1">
            <a:spLocks noChangeArrowheads="1"/>
          </p:cNvSpPr>
          <p:nvPr/>
        </p:nvSpPr>
        <p:spPr bwMode="auto">
          <a:xfrm>
            <a:off x="987425" y="5143500"/>
            <a:ext cx="45926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500" b="1">
                <a:solidFill>
                  <a:schemeClr val="bg1"/>
                </a:solidFill>
                <a:latin typeface="Calibri Light" panose="020F0302020204030204" pitchFamily="34" charset="0"/>
              </a:rPr>
              <a:t>Somos </a:t>
            </a:r>
            <a:r>
              <a:rPr lang="ja-JP" altLang="en-US" sz="2500" b="1">
                <a:solidFill>
                  <a:schemeClr val="bg1"/>
                </a:solidFill>
                <a:latin typeface="Calibri Light" panose="020F0302020204030204" pitchFamily="34" charset="0"/>
              </a:rPr>
              <a:t>“</a:t>
            </a:r>
            <a:r>
              <a:rPr lang="en-US" altLang="ja-JP" sz="2500" b="1">
                <a:solidFill>
                  <a:schemeClr val="bg1"/>
                </a:solidFill>
                <a:latin typeface="Calibri Light" panose="020F0302020204030204" pitchFamily="34" charset="0"/>
              </a:rPr>
              <a:t>member-managed!</a:t>
            </a:r>
            <a:r>
              <a:rPr lang="ja-JP" altLang="en-US" sz="2500" b="1">
                <a:solidFill>
                  <a:schemeClr val="bg1"/>
                </a:solidFill>
                <a:latin typeface="Calibri Light" panose="020F0302020204030204" pitchFamily="34" charset="0"/>
              </a:rPr>
              <a:t>”</a:t>
            </a:r>
            <a:endParaRPr lang="en-US" altLang="ja-JP" sz="2500" b="1">
              <a:solidFill>
                <a:schemeClr val="bg1"/>
              </a:solidFill>
              <a:latin typeface="Calibri Light" panose="020F0302020204030204" pitchFamily="34" charset="0"/>
            </a:endParaRPr>
          </a:p>
          <a:p>
            <a:pPr algn="ctr"/>
            <a:r>
              <a:rPr lang="en-US" altLang="en-US" sz="2500" b="1">
                <a:solidFill>
                  <a:schemeClr val="bg1"/>
                </a:solidFill>
                <a:latin typeface="Calibri Light" panose="020F0302020204030204" pitchFamily="34" charset="0"/>
              </a:rPr>
              <a:t>No somos </a:t>
            </a:r>
            <a:r>
              <a:rPr lang="ja-JP" altLang="en-US" sz="2500" b="1">
                <a:solidFill>
                  <a:schemeClr val="bg1"/>
                </a:solidFill>
                <a:latin typeface="Calibri Light" panose="020F0302020204030204" pitchFamily="34" charset="0"/>
              </a:rPr>
              <a:t>“</a:t>
            </a:r>
            <a:r>
              <a:rPr lang="en-US" altLang="ja-JP" sz="2500" b="1">
                <a:solidFill>
                  <a:schemeClr val="bg1"/>
                </a:solidFill>
                <a:latin typeface="Calibri Light" panose="020F0302020204030204" pitchFamily="34" charset="0"/>
              </a:rPr>
              <a:t>manager-managed.</a:t>
            </a:r>
            <a:r>
              <a:rPr lang="ja-JP" altLang="en-US" sz="2500" b="1">
                <a:solidFill>
                  <a:schemeClr val="bg1"/>
                </a:solidFill>
                <a:latin typeface="Calibri Light" panose="020F0302020204030204" pitchFamily="34" charset="0"/>
              </a:rPr>
              <a:t>”</a:t>
            </a:r>
            <a:endParaRPr lang="en-US" altLang="en-US" sz="2500" b="1">
              <a:solidFill>
                <a:schemeClr val="bg1"/>
              </a:solidFill>
              <a:latin typeface="Calibri Light" panose="020F0302020204030204" pitchFamily="34" charset="0"/>
            </a:endParaRPr>
          </a:p>
        </p:txBody>
      </p:sp>
      <p:sp>
        <p:nvSpPr>
          <p:cNvPr id="4916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37B0884-1D02-4B85-82AC-B0D1506DE154}" type="slidenum">
              <a:rPr lang="en-US" altLang="en-US" sz="1200">
                <a:solidFill>
                  <a:srgbClr val="898989"/>
                </a:solidFill>
              </a:rPr>
              <a:pPr/>
              <a:t>18</a:t>
            </a:fld>
            <a:endParaRPr lang="en-US" altLang="en-US" sz="1200">
              <a:solidFill>
                <a:srgbClr val="898989"/>
              </a:solidFill>
            </a:endParaRPr>
          </a:p>
        </p:txBody>
      </p:sp>
      <p:sp>
        <p:nvSpPr>
          <p:cNvPr id="49170" name="Title 1"/>
          <p:cNvSpPr>
            <a:spLocks noGrp="1"/>
          </p:cNvSpPr>
          <p:nvPr>
            <p:ph type="title"/>
          </p:nvPr>
        </p:nvSpPr>
        <p:spPr>
          <a:xfrm>
            <a:off x="669925" y="25400"/>
            <a:ext cx="4083050" cy="1325563"/>
          </a:xfrm>
        </p:spPr>
        <p:txBody>
          <a:bodyPr/>
          <a:lstStyle/>
          <a:p>
            <a:pPr algn="ctr"/>
            <a:r>
              <a:rPr lang="es-ES" altLang="en-US" smtClean="0"/>
              <a:t>Somos dueñas. </a:t>
            </a:r>
            <a:br>
              <a:rPr lang="es-ES" altLang="en-US" smtClean="0"/>
            </a:br>
            <a:r>
              <a:rPr lang="es-ES" altLang="en-US" smtClean="0"/>
              <a:t>No somos empleadas.</a:t>
            </a:r>
            <a:endParaRPr lang="en-US" altLang="en-US" smtClean="0"/>
          </a:p>
        </p:txBody>
      </p:sp>
      <p:sp>
        <p:nvSpPr>
          <p:cNvPr id="25" name="TextBox 24"/>
          <p:cNvSpPr txBox="1"/>
          <p:nvPr/>
        </p:nvSpPr>
        <p:spPr>
          <a:xfrm>
            <a:off x="7405688" y="4608513"/>
            <a:ext cx="2243137" cy="1939925"/>
          </a:xfrm>
          <a:prstGeom prst="rect">
            <a:avLst/>
          </a:prstGeom>
          <a:noFill/>
        </p:spPr>
        <p:txBody>
          <a:bodyPr>
            <a:spAutoFit/>
          </a:bodyPr>
          <a:lstStyle/>
          <a:p>
            <a:pPr>
              <a:defRPr/>
            </a:pPr>
            <a:r>
              <a:rPr lang="es-ES" sz="1200" b="1" dirty="0">
                <a:latin typeface="+mn-lt"/>
              </a:rPr>
              <a:t>Escriba sus iniciales </a:t>
            </a:r>
          </a:p>
          <a:p>
            <a:pPr>
              <a:defRPr/>
            </a:pPr>
            <a:r>
              <a:rPr lang="es-ES" sz="1200" b="1" dirty="0">
                <a:latin typeface="+mn-lt"/>
              </a:rPr>
              <a:t>para aprobar:</a:t>
            </a:r>
            <a:endParaRPr lang="en-US" sz="1200" b="1" dirty="0">
              <a:latin typeface="+mn-lt"/>
            </a:endParaRPr>
          </a:p>
          <a:p>
            <a:pPr>
              <a:defRPr/>
            </a:pPr>
            <a:r>
              <a:rPr lang="en-US" sz="1200" dirty="0" err="1">
                <a:latin typeface="+mn-lt"/>
              </a:rPr>
              <a:t>Socia</a:t>
            </a:r>
            <a:r>
              <a:rPr lang="en-US" sz="1200" dirty="0">
                <a:latin typeface="+mn-lt"/>
              </a:rPr>
              <a:t> 1: ____</a:t>
            </a:r>
          </a:p>
          <a:p>
            <a:pPr>
              <a:defRPr/>
            </a:pPr>
            <a:r>
              <a:rPr lang="en-US" sz="1200" dirty="0" err="1">
                <a:latin typeface="+mn-lt"/>
              </a:rPr>
              <a:t>Socia</a:t>
            </a:r>
            <a:r>
              <a:rPr lang="en-US" sz="1200" dirty="0">
                <a:latin typeface="+mn-lt"/>
              </a:rPr>
              <a:t> 2: ____</a:t>
            </a:r>
          </a:p>
          <a:p>
            <a:pPr>
              <a:defRPr/>
            </a:pPr>
            <a:r>
              <a:rPr lang="en-US" sz="1200" dirty="0" err="1">
                <a:latin typeface="+mn-lt"/>
              </a:rPr>
              <a:t>Socia</a:t>
            </a:r>
            <a:r>
              <a:rPr lang="en-US" sz="1200" dirty="0">
                <a:latin typeface="+mn-lt"/>
              </a:rPr>
              <a:t> 3:  ____</a:t>
            </a:r>
          </a:p>
          <a:p>
            <a:pPr>
              <a:defRPr/>
            </a:pPr>
            <a:r>
              <a:rPr lang="en-US" sz="1200" dirty="0" err="1">
                <a:latin typeface="+mn-lt"/>
              </a:rPr>
              <a:t>Socia</a:t>
            </a:r>
            <a:r>
              <a:rPr lang="en-US" sz="1200" dirty="0">
                <a:latin typeface="+mn-lt"/>
              </a:rPr>
              <a:t> 4: ____</a:t>
            </a:r>
          </a:p>
          <a:p>
            <a:pPr>
              <a:defRPr/>
            </a:pPr>
            <a:r>
              <a:rPr lang="en-US" sz="1200" dirty="0" err="1">
                <a:latin typeface="+mn-lt"/>
              </a:rPr>
              <a:t>Socia</a:t>
            </a:r>
            <a:r>
              <a:rPr lang="en-US" sz="1200" dirty="0">
                <a:latin typeface="+mn-lt"/>
              </a:rPr>
              <a:t> 5: ____</a:t>
            </a:r>
          </a:p>
          <a:p>
            <a:pPr>
              <a:defRPr/>
            </a:pPr>
            <a:r>
              <a:rPr lang="en-US" sz="1200" dirty="0" err="1">
                <a:latin typeface="+mn-lt"/>
              </a:rPr>
              <a:t>Socia</a:t>
            </a:r>
            <a:r>
              <a:rPr lang="en-US" sz="1200" dirty="0">
                <a:latin typeface="+mn-lt"/>
              </a:rPr>
              <a:t> 6: ____</a:t>
            </a:r>
          </a:p>
          <a:p>
            <a:pPr>
              <a:defRPr/>
            </a:pPr>
            <a:r>
              <a:rPr lang="en-US" sz="1200" dirty="0" err="1">
                <a:latin typeface="+mn-lt"/>
              </a:rPr>
              <a:t>Socia</a:t>
            </a:r>
            <a:r>
              <a:rPr lang="en-US" sz="1200" dirty="0">
                <a:latin typeface="+mn-lt"/>
              </a:rPr>
              <a:t> 7: ____</a:t>
            </a:r>
          </a:p>
          <a:p>
            <a:pPr>
              <a:defRPr/>
            </a:pPr>
            <a:endParaRPr lang="en-US" sz="12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45B4872-3AAD-479D-ABA5-2F29D2309D5E}" type="slidenum">
              <a:rPr lang="en-US" altLang="en-US" sz="1200">
                <a:solidFill>
                  <a:srgbClr val="898989"/>
                </a:solidFill>
              </a:rPr>
              <a:pPr/>
              <a:t>19</a:t>
            </a:fld>
            <a:endParaRPr lang="en-US" altLang="en-US" sz="1200">
              <a:solidFill>
                <a:srgbClr val="898989"/>
              </a:solidFill>
            </a:endParaRPr>
          </a:p>
        </p:txBody>
      </p:sp>
      <p:sp>
        <p:nvSpPr>
          <p:cNvPr id="51202" name="TextBox 1"/>
          <p:cNvSpPr txBox="1">
            <a:spLocks noChangeArrowheads="1"/>
          </p:cNvSpPr>
          <p:nvPr/>
        </p:nvSpPr>
        <p:spPr bwMode="auto">
          <a:xfrm>
            <a:off x="546100" y="1374775"/>
            <a:ext cx="4368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The Cooperative will be managed by EVERY Partner. </a:t>
            </a:r>
          </a:p>
          <a:p>
            <a:endParaRPr lang="en-US" altLang="en-US" sz="1800"/>
          </a:p>
          <a:p>
            <a:r>
              <a:rPr lang="en-US" altLang="en-US" sz="1800"/>
              <a:t>Since the Partners are </a:t>
            </a:r>
            <a:r>
              <a:rPr lang="en-US" altLang="en-US" sz="1800" i="1"/>
              <a:t>owners and managers</a:t>
            </a:r>
            <a:r>
              <a:rPr lang="en-US" altLang="en-US" sz="1800"/>
              <a:t>, nobody employs them. The Partners are not employees.  </a:t>
            </a:r>
          </a:p>
        </p:txBody>
      </p:sp>
      <p:pic>
        <p:nvPicPr>
          <p:cNvPr id="512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3521075"/>
            <a:ext cx="2709863"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7588" y="3521075"/>
            <a:ext cx="1992312"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275" y="3624263"/>
            <a:ext cx="1730375"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403975" y="5665788"/>
            <a:ext cx="0" cy="2316162"/>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79900" y="6232525"/>
            <a:ext cx="0" cy="2316163"/>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59050" y="5905500"/>
            <a:ext cx="0" cy="2316163"/>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6213" y="5818188"/>
            <a:ext cx="0" cy="2316162"/>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pic>
        <p:nvPicPr>
          <p:cNvPr id="51210"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9900" y="1231900"/>
            <a:ext cx="32829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Rectangle 15"/>
          <p:cNvSpPr>
            <a:spLocks noChangeArrowheads="1"/>
          </p:cNvSpPr>
          <p:nvPr/>
        </p:nvSpPr>
        <p:spPr bwMode="auto">
          <a:xfrm>
            <a:off x="7550150" y="1146175"/>
            <a:ext cx="1670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000">
                <a:latin typeface="Calibri Light" panose="020F0302020204030204" pitchFamily="34" charset="0"/>
              </a:rPr>
              <a:t>Make more popsicles!</a:t>
            </a:r>
          </a:p>
        </p:txBody>
      </p:sp>
      <p:sp>
        <p:nvSpPr>
          <p:cNvPr id="14" name="Freeform 13"/>
          <p:cNvSpPr/>
          <p:nvPr/>
        </p:nvSpPr>
        <p:spPr>
          <a:xfrm>
            <a:off x="7624763" y="1100138"/>
            <a:ext cx="1492250" cy="957262"/>
          </a:xfrm>
          <a:custGeom>
            <a:avLst/>
            <a:gdLst>
              <a:gd name="connsiteX0" fmla="*/ 21772 w 1491343"/>
              <a:gd name="connsiteY0" fmla="*/ 119743 h 957943"/>
              <a:gd name="connsiteX1" fmla="*/ 217714 w 1491343"/>
              <a:gd name="connsiteY1" fmla="*/ 32657 h 957943"/>
              <a:gd name="connsiteX2" fmla="*/ 250372 w 1491343"/>
              <a:gd name="connsiteY2" fmla="*/ 10886 h 957943"/>
              <a:gd name="connsiteX3" fmla="*/ 489857 w 1491343"/>
              <a:gd name="connsiteY3" fmla="*/ 0 h 957943"/>
              <a:gd name="connsiteX4" fmla="*/ 751114 w 1491343"/>
              <a:gd name="connsiteY4" fmla="*/ 21772 h 957943"/>
              <a:gd name="connsiteX5" fmla="*/ 1023257 w 1491343"/>
              <a:gd name="connsiteY5" fmla="*/ 32657 h 957943"/>
              <a:gd name="connsiteX6" fmla="*/ 1164772 w 1491343"/>
              <a:gd name="connsiteY6" fmla="*/ 54429 h 957943"/>
              <a:gd name="connsiteX7" fmla="*/ 1240972 w 1491343"/>
              <a:gd name="connsiteY7" fmla="*/ 87086 h 957943"/>
              <a:gd name="connsiteX8" fmla="*/ 1284514 w 1491343"/>
              <a:gd name="connsiteY8" fmla="*/ 97972 h 957943"/>
              <a:gd name="connsiteX9" fmla="*/ 1349829 w 1491343"/>
              <a:gd name="connsiteY9" fmla="*/ 119743 h 957943"/>
              <a:gd name="connsiteX10" fmla="*/ 1426029 w 1491343"/>
              <a:gd name="connsiteY10" fmla="*/ 174172 h 957943"/>
              <a:gd name="connsiteX11" fmla="*/ 1447800 w 1491343"/>
              <a:gd name="connsiteY11" fmla="*/ 228600 h 957943"/>
              <a:gd name="connsiteX12" fmla="*/ 1469572 w 1491343"/>
              <a:gd name="connsiteY12" fmla="*/ 261257 h 957943"/>
              <a:gd name="connsiteX13" fmla="*/ 1491343 w 1491343"/>
              <a:gd name="connsiteY13" fmla="*/ 315686 h 957943"/>
              <a:gd name="connsiteX14" fmla="*/ 1469572 w 1491343"/>
              <a:gd name="connsiteY14" fmla="*/ 511629 h 957943"/>
              <a:gd name="connsiteX15" fmla="*/ 1447800 w 1491343"/>
              <a:gd name="connsiteY15" fmla="*/ 609600 h 957943"/>
              <a:gd name="connsiteX16" fmla="*/ 1426029 w 1491343"/>
              <a:gd name="connsiteY16" fmla="*/ 642257 h 957943"/>
              <a:gd name="connsiteX17" fmla="*/ 1404257 w 1491343"/>
              <a:gd name="connsiteY17" fmla="*/ 707572 h 957943"/>
              <a:gd name="connsiteX18" fmla="*/ 1393372 w 1491343"/>
              <a:gd name="connsiteY18" fmla="*/ 740229 h 957943"/>
              <a:gd name="connsiteX19" fmla="*/ 1360714 w 1491343"/>
              <a:gd name="connsiteY19" fmla="*/ 762000 h 957943"/>
              <a:gd name="connsiteX20" fmla="*/ 1349829 w 1491343"/>
              <a:gd name="connsiteY20" fmla="*/ 794657 h 957943"/>
              <a:gd name="connsiteX21" fmla="*/ 1295400 w 1491343"/>
              <a:gd name="connsiteY21" fmla="*/ 827315 h 957943"/>
              <a:gd name="connsiteX22" fmla="*/ 1273629 w 1491343"/>
              <a:gd name="connsiteY22" fmla="*/ 859972 h 957943"/>
              <a:gd name="connsiteX23" fmla="*/ 1121229 w 1491343"/>
              <a:gd name="connsiteY23" fmla="*/ 892629 h 957943"/>
              <a:gd name="connsiteX24" fmla="*/ 1088572 w 1491343"/>
              <a:gd name="connsiteY24" fmla="*/ 914400 h 957943"/>
              <a:gd name="connsiteX25" fmla="*/ 990600 w 1491343"/>
              <a:gd name="connsiteY25" fmla="*/ 936172 h 957943"/>
              <a:gd name="connsiteX26" fmla="*/ 925286 w 1491343"/>
              <a:gd name="connsiteY26" fmla="*/ 957943 h 957943"/>
              <a:gd name="connsiteX27" fmla="*/ 413657 w 1491343"/>
              <a:gd name="connsiteY27" fmla="*/ 936172 h 957943"/>
              <a:gd name="connsiteX28" fmla="*/ 337457 w 1491343"/>
              <a:gd name="connsiteY28" fmla="*/ 914400 h 957943"/>
              <a:gd name="connsiteX29" fmla="*/ 293914 w 1491343"/>
              <a:gd name="connsiteY29" fmla="*/ 903515 h 957943"/>
              <a:gd name="connsiteX30" fmla="*/ 261257 w 1491343"/>
              <a:gd name="connsiteY30" fmla="*/ 870857 h 957943"/>
              <a:gd name="connsiteX31" fmla="*/ 228600 w 1491343"/>
              <a:gd name="connsiteY31" fmla="*/ 859972 h 957943"/>
              <a:gd name="connsiteX32" fmla="*/ 206829 w 1491343"/>
              <a:gd name="connsiteY32" fmla="*/ 794657 h 957943"/>
              <a:gd name="connsiteX33" fmla="*/ 195943 w 1491343"/>
              <a:gd name="connsiteY33" fmla="*/ 762000 h 957943"/>
              <a:gd name="connsiteX34" fmla="*/ 185057 w 1491343"/>
              <a:gd name="connsiteY34" fmla="*/ 718457 h 957943"/>
              <a:gd name="connsiteX35" fmla="*/ 152400 w 1491343"/>
              <a:gd name="connsiteY35" fmla="*/ 696686 h 957943"/>
              <a:gd name="connsiteX36" fmla="*/ 119743 w 1491343"/>
              <a:gd name="connsiteY36" fmla="*/ 838200 h 957943"/>
              <a:gd name="connsiteX37" fmla="*/ 87086 w 1491343"/>
              <a:gd name="connsiteY37" fmla="*/ 859972 h 957943"/>
              <a:gd name="connsiteX38" fmla="*/ 97972 w 1491343"/>
              <a:gd name="connsiteY38" fmla="*/ 751115 h 957943"/>
              <a:gd name="connsiteX39" fmla="*/ 108857 w 1491343"/>
              <a:gd name="connsiteY39" fmla="*/ 685800 h 957943"/>
              <a:gd name="connsiteX40" fmla="*/ 87086 w 1491343"/>
              <a:gd name="connsiteY40" fmla="*/ 413657 h 957943"/>
              <a:gd name="connsiteX41" fmla="*/ 54429 w 1491343"/>
              <a:gd name="connsiteY41" fmla="*/ 337457 h 957943"/>
              <a:gd name="connsiteX42" fmla="*/ 21772 w 1491343"/>
              <a:gd name="connsiteY42" fmla="*/ 261257 h 957943"/>
              <a:gd name="connsiteX43" fmla="*/ 0 w 1491343"/>
              <a:gd name="connsiteY43" fmla="*/ 239486 h 957943"/>
              <a:gd name="connsiteX44" fmla="*/ 21772 w 1491343"/>
              <a:gd name="connsiteY44" fmla="*/ 119743 h 9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1343" h="957943">
                <a:moveTo>
                  <a:pt x="21772" y="119743"/>
                </a:moveTo>
                <a:cubicBezTo>
                  <a:pt x="58058" y="85271"/>
                  <a:pt x="153183" y="63386"/>
                  <a:pt x="217714" y="32657"/>
                </a:cubicBezTo>
                <a:cubicBezTo>
                  <a:pt x="229526" y="27032"/>
                  <a:pt x="237382" y="12445"/>
                  <a:pt x="250372" y="10886"/>
                </a:cubicBezTo>
                <a:cubicBezTo>
                  <a:pt x="329714" y="1365"/>
                  <a:pt x="410029" y="3629"/>
                  <a:pt x="489857" y="0"/>
                </a:cubicBezTo>
                <a:cubicBezTo>
                  <a:pt x="559149" y="6299"/>
                  <a:pt x="684811" y="18282"/>
                  <a:pt x="751114" y="21772"/>
                </a:cubicBezTo>
                <a:cubicBezTo>
                  <a:pt x="841775" y="26544"/>
                  <a:pt x="932543" y="29029"/>
                  <a:pt x="1023257" y="32657"/>
                </a:cubicBezTo>
                <a:cubicBezTo>
                  <a:pt x="1076135" y="39267"/>
                  <a:pt x="1114903" y="41962"/>
                  <a:pt x="1164772" y="54429"/>
                </a:cubicBezTo>
                <a:cubicBezTo>
                  <a:pt x="1218830" y="67944"/>
                  <a:pt x="1178671" y="63723"/>
                  <a:pt x="1240972" y="87086"/>
                </a:cubicBezTo>
                <a:cubicBezTo>
                  <a:pt x="1254980" y="92339"/>
                  <a:pt x="1270184" y="93673"/>
                  <a:pt x="1284514" y="97972"/>
                </a:cubicBezTo>
                <a:cubicBezTo>
                  <a:pt x="1306495" y="104566"/>
                  <a:pt x="1349829" y="119743"/>
                  <a:pt x="1349829" y="119743"/>
                </a:cubicBezTo>
                <a:cubicBezTo>
                  <a:pt x="1401486" y="171400"/>
                  <a:pt x="1373899" y="156795"/>
                  <a:pt x="1426029" y="174172"/>
                </a:cubicBezTo>
                <a:cubicBezTo>
                  <a:pt x="1433286" y="192315"/>
                  <a:pt x="1439061" y="211123"/>
                  <a:pt x="1447800" y="228600"/>
                </a:cubicBezTo>
                <a:cubicBezTo>
                  <a:pt x="1453651" y="240302"/>
                  <a:pt x="1463721" y="249555"/>
                  <a:pt x="1469572" y="261257"/>
                </a:cubicBezTo>
                <a:cubicBezTo>
                  <a:pt x="1478311" y="278735"/>
                  <a:pt x="1484086" y="297543"/>
                  <a:pt x="1491343" y="315686"/>
                </a:cubicBezTo>
                <a:cubicBezTo>
                  <a:pt x="1481377" y="435273"/>
                  <a:pt x="1486249" y="419904"/>
                  <a:pt x="1469572" y="511629"/>
                </a:cubicBezTo>
                <a:cubicBezTo>
                  <a:pt x="1467941" y="520602"/>
                  <a:pt x="1453317" y="596726"/>
                  <a:pt x="1447800" y="609600"/>
                </a:cubicBezTo>
                <a:cubicBezTo>
                  <a:pt x="1442646" y="621625"/>
                  <a:pt x="1431342" y="630302"/>
                  <a:pt x="1426029" y="642257"/>
                </a:cubicBezTo>
                <a:cubicBezTo>
                  <a:pt x="1416708" y="663228"/>
                  <a:pt x="1411514" y="685800"/>
                  <a:pt x="1404257" y="707572"/>
                </a:cubicBezTo>
                <a:cubicBezTo>
                  <a:pt x="1400628" y="718458"/>
                  <a:pt x="1402919" y="733864"/>
                  <a:pt x="1393372" y="740229"/>
                </a:cubicBezTo>
                <a:lnTo>
                  <a:pt x="1360714" y="762000"/>
                </a:lnTo>
                <a:cubicBezTo>
                  <a:pt x="1357086" y="772886"/>
                  <a:pt x="1355732" y="784818"/>
                  <a:pt x="1349829" y="794657"/>
                </a:cubicBezTo>
                <a:cubicBezTo>
                  <a:pt x="1334886" y="819562"/>
                  <a:pt x="1321087" y="818752"/>
                  <a:pt x="1295400" y="827315"/>
                </a:cubicBezTo>
                <a:cubicBezTo>
                  <a:pt x="1288143" y="838201"/>
                  <a:pt x="1284723" y="853038"/>
                  <a:pt x="1273629" y="859972"/>
                </a:cubicBezTo>
                <a:cubicBezTo>
                  <a:pt x="1234852" y="884207"/>
                  <a:pt x="1161879" y="887548"/>
                  <a:pt x="1121229" y="892629"/>
                </a:cubicBezTo>
                <a:cubicBezTo>
                  <a:pt x="1110343" y="899886"/>
                  <a:pt x="1100274" y="908549"/>
                  <a:pt x="1088572" y="914400"/>
                </a:cubicBezTo>
                <a:cubicBezTo>
                  <a:pt x="1057426" y="929973"/>
                  <a:pt x="1024049" y="927810"/>
                  <a:pt x="990600" y="936172"/>
                </a:cubicBezTo>
                <a:cubicBezTo>
                  <a:pt x="968336" y="941738"/>
                  <a:pt x="947057" y="950686"/>
                  <a:pt x="925286" y="957943"/>
                </a:cubicBezTo>
                <a:cubicBezTo>
                  <a:pt x="603441" y="928684"/>
                  <a:pt x="1080235" y="969500"/>
                  <a:pt x="413657" y="936172"/>
                </a:cubicBezTo>
                <a:cubicBezTo>
                  <a:pt x="393031" y="935141"/>
                  <a:pt x="358193" y="920325"/>
                  <a:pt x="337457" y="914400"/>
                </a:cubicBezTo>
                <a:cubicBezTo>
                  <a:pt x="323072" y="910290"/>
                  <a:pt x="308428" y="907143"/>
                  <a:pt x="293914" y="903515"/>
                </a:cubicBezTo>
                <a:cubicBezTo>
                  <a:pt x="283028" y="892629"/>
                  <a:pt x="274066" y="879397"/>
                  <a:pt x="261257" y="870857"/>
                </a:cubicBezTo>
                <a:cubicBezTo>
                  <a:pt x="251710" y="864492"/>
                  <a:pt x="235269" y="869309"/>
                  <a:pt x="228600" y="859972"/>
                </a:cubicBezTo>
                <a:cubicBezTo>
                  <a:pt x="215261" y="841297"/>
                  <a:pt x="214086" y="816429"/>
                  <a:pt x="206829" y="794657"/>
                </a:cubicBezTo>
                <a:cubicBezTo>
                  <a:pt x="203200" y="783771"/>
                  <a:pt x="198726" y="773132"/>
                  <a:pt x="195943" y="762000"/>
                </a:cubicBezTo>
                <a:cubicBezTo>
                  <a:pt x="192314" y="747486"/>
                  <a:pt x="193356" y="730905"/>
                  <a:pt x="185057" y="718457"/>
                </a:cubicBezTo>
                <a:cubicBezTo>
                  <a:pt x="177800" y="707571"/>
                  <a:pt x="163286" y="703943"/>
                  <a:pt x="152400" y="696686"/>
                </a:cubicBezTo>
                <a:cubicBezTo>
                  <a:pt x="150579" y="709434"/>
                  <a:pt x="138617" y="825617"/>
                  <a:pt x="119743" y="838200"/>
                </a:cubicBezTo>
                <a:lnTo>
                  <a:pt x="87086" y="859972"/>
                </a:lnTo>
                <a:cubicBezTo>
                  <a:pt x="90715" y="823686"/>
                  <a:pt x="93449" y="787300"/>
                  <a:pt x="97972" y="751115"/>
                </a:cubicBezTo>
                <a:cubicBezTo>
                  <a:pt x="100710" y="729214"/>
                  <a:pt x="109569" y="707860"/>
                  <a:pt x="108857" y="685800"/>
                </a:cubicBezTo>
                <a:cubicBezTo>
                  <a:pt x="105923" y="594843"/>
                  <a:pt x="96781" y="504143"/>
                  <a:pt x="87086" y="413657"/>
                </a:cubicBezTo>
                <a:cubicBezTo>
                  <a:pt x="84655" y="390967"/>
                  <a:pt x="62117" y="355396"/>
                  <a:pt x="54429" y="337457"/>
                </a:cubicBezTo>
                <a:cubicBezTo>
                  <a:pt x="37014" y="296822"/>
                  <a:pt x="50650" y="304574"/>
                  <a:pt x="21772" y="261257"/>
                </a:cubicBezTo>
                <a:cubicBezTo>
                  <a:pt x="16079" y="252718"/>
                  <a:pt x="7257" y="246743"/>
                  <a:pt x="0" y="239486"/>
                </a:cubicBezTo>
                <a:cubicBezTo>
                  <a:pt x="15867" y="160150"/>
                  <a:pt x="-14514" y="154215"/>
                  <a:pt x="21772" y="11974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5795963" y="1393825"/>
            <a:ext cx="3143250" cy="22304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848350" y="1131888"/>
            <a:ext cx="2957513" cy="24415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25"/>
          <p:cNvSpPr txBox="1">
            <a:spLocks noChangeArrowheads="1"/>
          </p:cNvSpPr>
          <p:nvPr/>
        </p:nvSpPr>
        <p:spPr bwMode="auto">
          <a:xfrm>
            <a:off x="5737225" y="173038"/>
            <a:ext cx="3113088" cy="1200150"/>
          </a:xfrm>
          <a:prstGeom prst="rect">
            <a:avLst/>
          </a:prstGeom>
          <a:noFill/>
          <a:ln>
            <a:noFill/>
          </a:ln>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defRPr/>
            </a:pPr>
            <a:r>
              <a:rPr lang="en-US" sz="1800" dirty="0" smtClean="0">
                <a:latin typeface="+mj-lt"/>
              </a:rPr>
              <a:t>There shall not be a Partner or another person that will be the manager and will tell us what to do. </a:t>
            </a:r>
            <a:endParaRPr lang="en-US" sz="1800" dirty="0">
              <a:latin typeface="+mj-lt"/>
            </a:endParaRPr>
          </a:p>
        </p:txBody>
      </p:sp>
      <p:sp>
        <p:nvSpPr>
          <p:cNvPr id="18" name="Oval 17"/>
          <p:cNvSpPr/>
          <p:nvPr/>
        </p:nvSpPr>
        <p:spPr>
          <a:xfrm>
            <a:off x="12700" y="4811713"/>
            <a:ext cx="6584950" cy="1708150"/>
          </a:xfrm>
          <a:prstGeom prst="ellipse">
            <a:avLst/>
          </a:prstGeom>
          <a:solidFill>
            <a:srgbClr val="663300"/>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51217" name="TextBox 13"/>
          <p:cNvSpPr txBox="1">
            <a:spLocks noChangeArrowheads="1"/>
          </p:cNvSpPr>
          <p:nvPr/>
        </p:nvSpPr>
        <p:spPr bwMode="auto">
          <a:xfrm>
            <a:off x="987425" y="5143500"/>
            <a:ext cx="45926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500" b="1">
                <a:solidFill>
                  <a:schemeClr val="bg1"/>
                </a:solidFill>
                <a:latin typeface="Calibri Light" panose="020F0302020204030204" pitchFamily="34" charset="0"/>
              </a:rPr>
              <a:t>We are </a:t>
            </a:r>
            <a:r>
              <a:rPr lang="ja-JP" altLang="en-US" sz="2500" b="1">
                <a:solidFill>
                  <a:schemeClr val="bg1"/>
                </a:solidFill>
                <a:latin typeface="Calibri Light" panose="020F0302020204030204" pitchFamily="34" charset="0"/>
              </a:rPr>
              <a:t>“</a:t>
            </a:r>
            <a:r>
              <a:rPr lang="en-US" altLang="ja-JP" sz="2500" b="1">
                <a:solidFill>
                  <a:schemeClr val="bg1"/>
                </a:solidFill>
                <a:latin typeface="Calibri Light" panose="020F0302020204030204" pitchFamily="34" charset="0"/>
              </a:rPr>
              <a:t>member-managed!</a:t>
            </a:r>
            <a:r>
              <a:rPr lang="ja-JP" altLang="en-US" sz="2500" b="1">
                <a:solidFill>
                  <a:schemeClr val="bg1"/>
                </a:solidFill>
                <a:latin typeface="Calibri Light" panose="020F0302020204030204" pitchFamily="34" charset="0"/>
              </a:rPr>
              <a:t>”</a:t>
            </a:r>
            <a:endParaRPr lang="en-US" altLang="ja-JP" sz="2500" b="1">
              <a:solidFill>
                <a:schemeClr val="bg1"/>
              </a:solidFill>
              <a:latin typeface="Calibri Light" panose="020F0302020204030204" pitchFamily="34" charset="0"/>
            </a:endParaRPr>
          </a:p>
          <a:p>
            <a:pPr algn="ctr"/>
            <a:r>
              <a:rPr lang="en-US" altLang="en-US" sz="2500" b="1">
                <a:solidFill>
                  <a:schemeClr val="bg1"/>
                </a:solidFill>
                <a:latin typeface="Calibri Light" panose="020F0302020204030204" pitchFamily="34" charset="0"/>
              </a:rPr>
              <a:t>We are not </a:t>
            </a:r>
            <a:r>
              <a:rPr lang="ja-JP" altLang="en-US" sz="2500" b="1">
                <a:solidFill>
                  <a:schemeClr val="bg1"/>
                </a:solidFill>
                <a:latin typeface="Calibri Light" panose="020F0302020204030204" pitchFamily="34" charset="0"/>
              </a:rPr>
              <a:t>“</a:t>
            </a:r>
            <a:r>
              <a:rPr lang="en-US" altLang="ja-JP" sz="2500" b="1">
                <a:solidFill>
                  <a:schemeClr val="bg1"/>
                </a:solidFill>
                <a:latin typeface="Calibri Light" panose="020F0302020204030204" pitchFamily="34" charset="0"/>
              </a:rPr>
              <a:t>manager-managed.</a:t>
            </a:r>
            <a:r>
              <a:rPr lang="ja-JP" altLang="en-US" sz="2500" b="1">
                <a:solidFill>
                  <a:schemeClr val="bg1"/>
                </a:solidFill>
                <a:latin typeface="Calibri Light" panose="020F0302020204030204" pitchFamily="34" charset="0"/>
              </a:rPr>
              <a:t>”</a:t>
            </a:r>
            <a:endParaRPr lang="en-US" altLang="en-US" sz="2500" b="1">
              <a:solidFill>
                <a:schemeClr val="bg1"/>
              </a:solidFill>
              <a:latin typeface="Calibri Light" panose="020F0302020204030204" pitchFamily="34" charset="0"/>
            </a:endParaRPr>
          </a:p>
        </p:txBody>
      </p:sp>
      <p:sp>
        <p:nvSpPr>
          <p:cNvPr id="51218"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69BFF799-3BCA-435E-8659-2A28993EBA78}" type="slidenum">
              <a:rPr lang="en-US" altLang="en-US" sz="1200">
                <a:solidFill>
                  <a:srgbClr val="898989"/>
                </a:solidFill>
              </a:rPr>
              <a:pPr algn="r" eaLnBrk="1" hangingPunct="1"/>
              <a:t>19</a:t>
            </a:fld>
            <a:endParaRPr lang="en-US" altLang="en-US" sz="1200">
              <a:solidFill>
                <a:srgbClr val="898989"/>
              </a:solidFill>
            </a:endParaRPr>
          </a:p>
        </p:txBody>
      </p:sp>
      <p:sp>
        <p:nvSpPr>
          <p:cNvPr id="21" name="Title 1"/>
          <p:cNvSpPr>
            <a:spLocks noGrp="1"/>
          </p:cNvSpPr>
          <p:nvPr>
            <p:ph type="title"/>
          </p:nvPr>
        </p:nvSpPr>
        <p:spPr>
          <a:xfrm>
            <a:off x="527050" y="25400"/>
            <a:ext cx="4225925" cy="1325563"/>
          </a:xfrm>
        </p:spPr>
        <p:txBody>
          <a:bodyPr/>
          <a:lstStyle/>
          <a:p>
            <a:pPr algn="ctr">
              <a:defRPr/>
            </a:pPr>
            <a:r>
              <a:rPr lang="en-US" dirty="0"/>
              <a:t>We are owners. </a:t>
            </a:r>
            <a:r>
              <a:rPr lang="en-US" dirty="0" smtClean="0"/>
              <a:t/>
            </a:r>
            <a:br>
              <a:rPr lang="en-US" dirty="0" smtClean="0"/>
            </a:br>
            <a:r>
              <a:rPr lang="en-US" dirty="0" smtClean="0"/>
              <a:t>We </a:t>
            </a:r>
            <a:r>
              <a:rPr lang="en-US" dirty="0"/>
              <a:t>are not employees. </a:t>
            </a:r>
          </a:p>
        </p:txBody>
      </p:sp>
      <p:sp>
        <p:nvSpPr>
          <p:cNvPr id="51220" name="TextBox 21"/>
          <p:cNvSpPr txBox="1">
            <a:spLocks noChangeArrowheads="1"/>
          </p:cNvSpPr>
          <p:nvPr/>
        </p:nvSpPr>
        <p:spPr bwMode="auto">
          <a:xfrm>
            <a:off x="7405688" y="4608513"/>
            <a:ext cx="22431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4911725" y="1527175"/>
            <a:ext cx="37226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Este es un contrato de cumplimiento legal que se escribe </a:t>
            </a:r>
            <a:r>
              <a:rPr lang="es-ES" altLang="en-US" sz="1800" i="1"/>
              <a:t>con palabras y dibujos</a:t>
            </a:r>
            <a:r>
              <a:rPr lang="es-ES" altLang="en-US" sz="1800"/>
              <a:t>. El objetivo de escribirlo en esta forma es asegurar que las miembras de este LLC – ahora y en el futuro – entienden y recuerdan los acuerdos que han hecho. </a:t>
            </a:r>
            <a:r>
              <a:rPr lang="es-ES_tradnl" altLang="en-US" sz="1800">
                <a:solidFill>
                  <a:srgbClr val="000000"/>
                </a:solidFill>
              </a:rPr>
              <a:t>Las Socias firman este Acuerdo al final del documento y en cada página, asi: </a:t>
            </a:r>
            <a:endParaRPr lang="en-US" altLang="en-US" sz="1800">
              <a:solidFill>
                <a:srgbClr val="000000"/>
              </a:solidFill>
            </a:endParaRPr>
          </a:p>
          <a:p>
            <a:endParaRPr lang="en-US" altLang="en-US" sz="1800"/>
          </a:p>
        </p:txBody>
      </p:sp>
      <p:sp>
        <p:nvSpPr>
          <p:cNvPr id="17410" name="Slide Number Placeholder 2"/>
          <p:cNvSpPr>
            <a:spLocks noGrp="1"/>
          </p:cNvSpPr>
          <p:nvPr>
            <p:ph type="sldNum" sz="quarter" idx="12"/>
          </p:nvPr>
        </p:nvSpPr>
        <p:spPr bwMode="auto">
          <a:xfrm>
            <a:off x="6788150" y="6405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9E43085-29FE-47FD-A34D-DCAF9BD5DB4D}" type="slidenum">
              <a:rPr lang="en-US" altLang="en-US" sz="1200">
                <a:solidFill>
                  <a:srgbClr val="898989"/>
                </a:solidFill>
              </a:rPr>
              <a:pPr/>
              <a:t>2</a:t>
            </a:fld>
            <a:endParaRPr lang="en-US" altLang="en-US" sz="1200">
              <a:solidFill>
                <a:srgbClr val="898989"/>
              </a:solidFill>
            </a:endParaRPr>
          </a:p>
        </p:txBody>
      </p:sp>
      <p:sp>
        <p:nvSpPr>
          <p:cNvPr id="7" name="TextBox 6"/>
          <p:cNvSpPr txBox="1"/>
          <p:nvPr/>
        </p:nvSpPr>
        <p:spPr>
          <a:xfrm>
            <a:off x="6265863" y="4265613"/>
            <a:ext cx="2243137" cy="1938337"/>
          </a:xfrm>
          <a:prstGeom prst="rect">
            <a:avLst/>
          </a:prstGeom>
          <a:noFill/>
        </p:spPr>
        <p:txBody>
          <a:bodyPr>
            <a:spAutoFit/>
          </a:bodyPr>
          <a:lstStyle/>
          <a:p>
            <a:pPr>
              <a:defRPr/>
            </a:pPr>
            <a:r>
              <a:rPr lang="es-ES" sz="1200" b="1" dirty="0">
                <a:latin typeface="+mn-lt"/>
              </a:rPr>
              <a:t>Escriba sus iniciales </a:t>
            </a:r>
          </a:p>
          <a:p>
            <a:pPr>
              <a:defRPr/>
            </a:pPr>
            <a:r>
              <a:rPr lang="es-ES" sz="1200" b="1" dirty="0">
                <a:latin typeface="+mn-lt"/>
              </a:rPr>
              <a:t>para aprobar:</a:t>
            </a:r>
            <a:endParaRPr lang="en-US" sz="1200" b="1" dirty="0">
              <a:latin typeface="+mn-lt"/>
            </a:endParaRPr>
          </a:p>
          <a:p>
            <a:pPr>
              <a:defRPr/>
            </a:pPr>
            <a:r>
              <a:rPr lang="en-US" sz="1200" dirty="0" err="1">
                <a:latin typeface="+mn-lt"/>
              </a:rPr>
              <a:t>Socia</a:t>
            </a:r>
            <a:r>
              <a:rPr lang="en-US" sz="1200" dirty="0">
                <a:latin typeface="+mn-lt"/>
              </a:rPr>
              <a:t> 1: _________</a:t>
            </a:r>
          </a:p>
          <a:p>
            <a:pPr>
              <a:defRPr/>
            </a:pPr>
            <a:r>
              <a:rPr lang="en-US" sz="1200" dirty="0" err="1">
                <a:latin typeface="+mn-lt"/>
              </a:rPr>
              <a:t>Socia</a:t>
            </a:r>
            <a:r>
              <a:rPr lang="en-US" sz="1200" dirty="0">
                <a:latin typeface="+mn-lt"/>
              </a:rPr>
              <a:t> 2: ________</a:t>
            </a:r>
          </a:p>
          <a:p>
            <a:pPr>
              <a:defRPr/>
            </a:pPr>
            <a:r>
              <a:rPr lang="en-US" sz="1200" dirty="0" err="1">
                <a:latin typeface="+mn-lt"/>
              </a:rPr>
              <a:t>Socia</a:t>
            </a:r>
            <a:r>
              <a:rPr lang="en-US" sz="1200" dirty="0">
                <a:latin typeface="+mn-lt"/>
              </a:rPr>
              <a:t> 3:  _________</a:t>
            </a:r>
          </a:p>
          <a:p>
            <a:pPr>
              <a:defRPr/>
            </a:pPr>
            <a:r>
              <a:rPr lang="en-US" sz="1200" dirty="0" err="1">
                <a:latin typeface="+mn-lt"/>
              </a:rPr>
              <a:t>Socia</a:t>
            </a:r>
            <a:r>
              <a:rPr lang="en-US" sz="1200" dirty="0">
                <a:latin typeface="+mn-lt"/>
              </a:rPr>
              <a:t> 4: _____</a:t>
            </a:r>
          </a:p>
          <a:p>
            <a:pPr>
              <a:defRPr/>
            </a:pPr>
            <a:r>
              <a:rPr lang="en-US" sz="1200" dirty="0" err="1">
                <a:latin typeface="+mn-lt"/>
              </a:rPr>
              <a:t>Socia</a:t>
            </a:r>
            <a:r>
              <a:rPr lang="en-US" sz="1200" dirty="0">
                <a:latin typeface="+mn-lt"/>
              </a:rPr>
              <a:t> 5: _____</a:t>
            </a:r>
          </a:p>
          <a:p>
            <a:pPr>
              <a:defRPr/>
            </a:pPr>
            <a:r>
              <a:rPr lang="en-US" sz="1200" dirty="0" err="1">
                <a:latin typeface="+mn-lt"/>
              </a:rPr>
              <a:t>Socia</a:t>
            </a:r>
            <a:r>
              <a:rPr lang="en-US" sz="1200" dirty="0">
                <a:latin typeface="+mn-lt"/>
              </a:rPr>
              <a:t> 6: _____</a:t>
            </a:r>
          </a:p>
          <a:p>
            <a:pPr>
              <a:defRPr/>
            </a:pPr>
            <a:r>
              <a:rPr lang="en-US" sz="1200" dirty="0" err="1">
                <a:latin typeface="+mn-lt"/>
              </a:rPr>
              <a:t>Socia</a:t>
            </a:r>
            <a:r>
              <a:rPr lang="en-US" sz="1200" dirty="0">
                <a:latin typeface="+mn-lt"/>
              </a:rPr>
              <a:t> 7: _____</a:t>
            </a:r>
          </a:p>
          <a:p>
            <a:pPr>
              <a:defRPr/>
            </a:pPr>
            <a:endParaRPr lang="en-US" sz="1200" dirty="0">
              <a:latin typeface="+mn-lt"/>
            </a:endParaRPr>
          </a:p>
        </p:txBody>
      </p:sp>
      <p:sp>
        <p:nvSpPr>
          <p:cNvPr id="16388" name="Title 1"/>
          <p:cNvSpPr>
            <a:spLocks noGrp="1"/>
          </p:cNvSpPr>
          <p:nvPr>
            <p:ph type="title"/>
          </p:nvPr>
        </p:nvSpPr>
        <p:spPr>
          <a:xfrm>
            <a:off x="2195513" y="192088"/>
            <a:ext cx="7886700" cy="1325562"/>
          </a:xfrm>
        </p:spPr>
        <p:txBody>
          <a:bodyPr/>
          <a:lstStyle/>
          <a:p>
            <a:pPr algn="ctr" eaLnBrk="1" hangingPunct="1">
              <a:lnSpc>
                <a:spcPct val="100000"/>
              </a:lnSpc>
              <a:defRPr/>
            </a:pPr>
            <a:r>
              <a:rPr lang="en-US" altLang="en-US" sz="2800" dirty="0" err="1" smtClean="0"/>
              <a:t>Acuerdo</a:t>
            </a:r>
            <a:r>
              <a:rPr lang="en-US" altLang="en-US" sz="2800" dirty="0" smtClean="0"/>
              <a:t> de </a:t>
            </a:r>
            <a:r>
              <a:rPr lang="en-US" altLang="en-US" sz="2800" dirty="0" err="1" smtClean="0"/>
              <a:t>Operaciones</a:t>
            </a:r>
            <a:r>
              <a:rPr lang="en-US" altLang="en-US" sz="2800" dirty="0" smtClean="0"/>
              <a:t/>
            </a:r>
            <a:br>
              <a:rPr lang="en-US" altLang="en-US" sz="2800" dirty="0" smtClean="0"/>
            </a:br>
            <a:r>
              <a:rPr lang="en-US" altLang="en-US" sz="2800" dirty="0" smtClean="0"/>
              <a:t>de </a:t>
            </a:r>
            <a:r>
              <a:rPr lang="en-US" altLang="en-US" sz="2800" dirty="0" err="1" smtClean="0"/>
              <a:t>Coopsicles</a:t>
            </a:r>
            <a:r>
              <a:rPr lang="en-US" altLang="en-US" sz="2800" dirty="0" smtClean="0"/>
              <a:t>, LLC</a:t>
            </a:r>
          </a:p>
        </p:txBody>
      </p:sp>
      <p:pic>
        <p:nvPicPr>
          <p:cNvPr id="17413"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4425" y="455613"/>
            <a:ext cx="23018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8075" y="474663"/>
            <a:ext cx="158115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113" y="474663"/>
            <a:ext cx="151923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a:xfrm>
            <a:off x="3594100" y="171450"/>
            <a:ext cx="5327650" cy="6169025"/>
          </a:xfrm>
          <a:custGeom>
            <a:avLst/>
            <a:gdLst>
              <a:gd name="connsiteX0" fmla="*/ 111989 w 5326912"/>
              <a:gd name="connsiteY0" fmla="*/ 97536 h 6169152"/>
              <a:gd name="connsiteX1" fmla="*/ 453365 w 5326912"/>
              <a:gd name="connsiteY1" fmla="*/ 109728 h 6169152"/>
              <a:gd name="connsiteX2" fmla="*/ 758165 w 5326912"/>
              <a:gd name="connsiteY2" fmla="*/ 134112 h 6169152"/>
              <a:gd name="connsiteX3" fmla="*/ 1209269 w 5326912"/>
              <a:gd name="connsiteY3" fmla="*/ 146304 h 6169152"/>
              <a:gd name="connsiteX4" fmla="*/ 2721077 w 5326912"/>
              <a:gd name="connsiteY4" fmla="*/ 121920 h 6169152"/>
              <a:gd name="connsiteX5" fmla="*/ 3135605 w 5326912"/>
              <a:gd name="connsiteY5" fmla="*/ 97536 h 6169152"/>
              <a:gd name="connsiteX6" fmla="*/ 3416021 w 5326912"/>
              <a:gd name="connsiteY6" fmla="*/ 73152 h 6169152"/>
              <a:gd name="connsiteX7" fmla="*/ 3879317 w 5326912"/>
              <a:gd name="connsiteY7" fmla="*/ 48768 h 6169152"/>
              <a:gd name="connsiteX8" fmla="*/ 4220693 w 5326912"/>
              <a:gd name="connsiteY8" fmla="*/ 12192 h 6169152"/>
              <a:gd name="connsiteX9" fmla="*/ 4366997 w 5326912"/>
              <a:gd name="connsiteY9" fmla="*/ 0 h 6169152"/>
              <a:gd name="connsiteX10" fmla="*/ 4476725 w 5326912"/>
              <a:gd name="connsiteY10" fmla="*/ 12192 h 6169152"/>
              <a:gd name="connsiteX11" fmla="*/ 4549877 w 5326912"/>
              <a:gd name="connsiteY11" fmla="*/ 73152 h 6169152"/>
              <a:gd name="connsiteX12" fmla="*/ 4598645 w 5326912"/>
              <a:gd name="connsiteY12" fmla="*/ 109728 h 6169152"/>
              <a:gd name="connsiteX13" fmla="*/ 4635221 w 5326912"/>
              <a:gd name="connsiteY13" fmla="*/ 195072 h 6169152"/>
              <a:gd name="connsiteX14" fmla="*/ 4647413 w 5326912"/>
              <a:gd name="connsiteY14" fmla="*/ 231648 h 6169152"/>
              <a:gd name="connsiteX15" fmla="*/ 4671797 w 5326912"/>
              <a:gd name="connsiteY15" fmla="*/ 268224 h 6169152"/>
              <a:gd name="connsiteX16" fmla="*/ 4696181 w 5326912"/>
              <a:gd name="connsiteY16" fmla="*/ 329184 h 6169152"/>
              <a:gd name="connsiteX17" fmla="*/ 4744949 w 5326912"/>
              <a:gd name="connsiteY17" fmla="*/ 402336 h 6169152"/>
              <a:gd name="connsiteX18" fmla="*/ 4757141 w 5326912"/>
              <a:gd name="connsiteY18" fmla="*/ 463296 h 6169152"/>
              <a:gd name="connsiteX19" fmla="*/ 4781525 w 5326912"/>
              <a:gd name="connsiteY19" fmla="*/ 499872 h 6169152"/>
              <a:gd name="connsiteX20" fmla="*/ 4842485 w 5326912"/>
              <a:gd name="connsiteY20" fmla="*/ 597408 h 6169152"/>
              <a:gd name="connsiteX21" fmla="*/ 4866869 w 5326912"/>
              <a:gd name="connsiteY21" fmla="*/ 670560 h 6169152"/>
              <a:gd name="connsiteX22" fmla="*/ 4915637 w 5326912"/>
              <a:gd name="connsiteY22" fmla="*/ 780288 h 6169152"/>
              <a:gd name="connsiteX23" fmla="*/ 4940021 w 5326912"/>
              <a:gd name="connsiteY23" fmla="*/ 890016 h 6169152"/>
              <a:gd name="connsiteX24" fmla="*/ 4964405 w 5326912"/>
              <a:gd name="connsiteY24" fmla="*/ 926592 h 6169152"/>
              <a:gd name="connsiteX25" fmla="*/ 5000981 w 5326912"/>
              <a:gd name="connsiteY25" fmla="*/ 1036320 h 6169152"/>
              <a:gd name="connsiteX26" fmla="*/ 5013173 w 5326912"/>
              <a:gd name="connsiteY26" fmla="*/ 1072896 h 6169152"/>
              <a:gd name="connsiteX27" fmla="*/ 5037557 w 5326912"/>
              <a:gd name="connsiteY27" fmla="*/ 1133856 h 6169152"/>
              <a:gd name="connsiteX28" fmla="*/ 5049749 w 5326912"/>
              <a:gd name="connsiteY28" fmla="*/ 1182624 h 6169152"/>
              <a:gd name="connsiteX29" fmla="*/ 5074133 w 5326912"/>
              <a:gd name="connsiteY29" fmla="*/ 1255776 h 6169152"/>
              <a:gd name="connsiteX30" fmla="*/ 5098517 w 5326912"/>
              <a:gd name="connsiteY30" fmla="*/ 1365504 h 6169152"/>
              <a:gd name="connsiteX31" fmla="*/ 5135093 w 5326912"/>
              <a:gd name="connsiteY31" fmla="*/ 1706880 h 6169152"/>
              <a:gd name="connsiteX32" fmla="*/ 5159477 w 5326912"/>
              <a:gd name="connsiteY32" fmla="*/ 2011680 h 6169152"/>
              <a:gd name="connsiteX33" fmla="*/ 5196053 w 5326912"/>
              <a:gd name="connsiteY33" fmla="*/ 2231136 h 6169152"/>
              <a:gd name="connsiteX34" fmla="*/ 5220437 w 5326912"/>
              <a:gd name="connsiteY34" fmla="*/ 2535936 h 6169152"/>
              <a:gd name="connsiteX35" fmla="*/ 5244821 w 5326912"/>
              <a:gd name="connsiteY35" fmla="*/ 2682240 h 6169152"/>
              <a:gd name="connsiteX36" fmla="*/ 5293589 w 5326912"/>
              <a:gd name="connsiteY36" fmla="*/ 3072384 h 6169152"/>
              <a:gd name="connsiteX37" fmla="*/ 5293589 w 5326912"/>
              <a:gd name="connsiteY37" fmla="*/ 5913120 h 6169152"/>
              <a:gd name="connsiteX38" fmla="*/ 5269205 w 5326912"/>
              <a:gd name="connsiteY38" fmla="*/ 6083808 h 6169152"/>
              <a:gd name="connsiteX39" fmla="*/ 5257013 w 5326912"/>
              <a:gd name="connsiteY39" fmla="*/ 6144768 h 6169152"/>
              <a:gd name="connsiteX40" fmla="*/ 5220437 w 5326912"/>
              <a:gd name="connsiteY40" fmla="*/ 6156960 h 6169152"/>
              <a:gd name="connsiteX41" fmla="*/ 5171669 w 5326912"/>
              <a:gd name="connsiteY41" fmla="*/ 6169152 h 6169152"/>
              <a:gd name="connsiteX42" fmla="*/ 4866869 w 5326912"/>
              <a:gd name="connsiteY42" fmla="*/ 6144768 h 6169152"/>
              <a:gd name="connsiteX43" fmla="*/ 4781525 w 5326912"/>
              <a:gd name="connsiteY43" fmla="*/ 6120384 h 6169152"/>
              <a:gd name="connsiteX44" fmla="*/ 4744949 w 5326912"/>
              <a:gd name="connsiteY44" fmla="*/ 6096000 h 6169152"/>
              <a:gd name="connsiteX45" fmla="*/ 3647669 w 5326912"/>
              <a:gd name="connsiteY45" fmla="*/ 6120384 h 6169152"/>
              <a:gd name="connsiteX46" fmla="*/ 3428213 w 5326912"/>
              <a:gd name="connsiteY46" fmla="*/ 6132576 h 6169152"/>
              <a:gd name="connsiteX47" fmla="*/ 2745461 w 5326912"/>
              <a:gd name="connsiteY47" fmla="*/ 6144768 h 6169152"/>
              <a:gd name="connsiteX48" fmla="*/ 2038325 w 5326912"/>
              <a:gd name="connsiteY48" fmla="*/ 6132576 h 6169152"/>
              <a:gd name="connsiteX49" fmla="*/ 1794485 w 5326912"/>
              <a:gd name="connsiteY49" fmla="*/ 6108192 h 6169152"/>
              <a:gd name="connsiteX50" fmla="*/ 1526261 w 5326912"/>
              <a:gd name="connsiteY50" fmla="*/ 6096000 h 6169152"/>
              <a:gd name="connsiteX51" fmla="*/ 745973 w 5326912"/>
              <a:gd name="connsiteY51" fmla="*/ 6059424 h 6169152"/>
              <a:gd name="connsiteX52" fmla="*/ 819125 w 5326912"/>
              <a:gd name="connsiteY52" fmla="*/ 6022848 h 6169152"/>
              <a:gd name="connsiteX53" fmla="*/ 867893 w 5326912"/>
              <a:gd name="connsiteY53" fmla="*/ 5974080 h 6169152"/>
              <a:gd name="connsiteX54" fmla="*/ 892277 w 5326912"/>
              <a:gd name="connsiteY54" fmla="*/ 5913120 h 6169152"/>
              <a:gd name="connsiteX55" fmla="*/ 953237 w 5326912"/>
              <a:gd name="connsiteY55" fmla="*/ 5803392 h 6169152"/>
              <a:gd name="connsiteX56" fmla="*/ 977621 w 5326912"/>
              <a:gd name="connsiteY56" fmla="*/ 5718048 h 6169152"/>
              <a:gd name="connsiteX57" fmla="*/ 1002005 w 5326912"/>
              <a:gd name="connsiteY57" fmla="*/ 5681472 h 6169152"/>
              <a:gd name="connsiteX58" fmla="*/ 1038581 w 5326912"/>
              <a:gd name="connsiteY58" fmla="*/ 5596128 h 6169152"/>
              <a:gd name="connsiteX59" fmla="*/ 1099541 w 5326912"/>
              <a:gd name="connsiteY59" fmla="*/ 5401056 h 6169152"/>
              <a:gd name="connsiteX60" fmla="*/ 1148309 w 5326912"/>
              <a:gd name="connsiteY60" fmla="*/ 5315712 h 6169152"/>
              <a:gd name="connsiteX61" fmla="*/ 1233653 w 5326912"/>
              <a:gd name="connsiteY61" fmla="*/ 5035296 h 6169152"/>
              <a:gd name="connsiteX62" fmla="*/ 1245845 w 5326912"/>
              <a:gd name="connsiteY62" fmla="*/ 4986528 h 6169152"/>
              <a:gd name="connsiteX63" fmla="*/ 1270229 w 5326912"/>
              <a:gd name="connsiteY63" fmla="*/ 4913376 h 6169152"/>
              <a:gd name="connsiteX64" fmla="*/ 1282421 w 5326912"/>
              <a:gd name="connsiteY64" fmla="*/ 4840224 h 6169152"/>
              <a:gd name="connsiteX65" fmla="*/ 1245845 w 5326912"/>
              <a:gd name="connsiteY65" fmla="*/ 4389120 h 6169152"/>
              <a:gd name="connsiteX66" fmla="*/ 1221461 w 5326912"/>
              <a:gd name="connsiteY66" fmla="*/ 4315968 h 6169152"/>
              <a:gd name="connsiteX67" fmla="*/ 1172693 w 5326912"/>
              <a:gd name="connsiteY67" fmla="*/ 4120896 h 6169152"/>
              <a:gd name="connsiteX68" fmla="*/ 1160501 w 5326912"/>
              <a:gd name="connsiteY68" fmla="*/ 4072128 h 6169152"/>
              <a:gd name="connsiteX69" fmla="*/ 1123925 w 5326912"/>
              <a:gd name="connsiteY69" fmla="*/ 3852672 h 6169152"/>
              <a:gd name="connsiteX70" fmla="*/ 1111733 w 5326912"/>
              <a:gd name="connsiteY70" fmla="*/ 3706368 h 6169152"/>
              <a:gd name="connsiteX71" fmla="*/ 1087349 w 5326912"/>
              <a:gd name="connsiteY71" fmla="*/ 3645408 h 6169152"/>
              <a:gd name="connsiteX72" fmla="*/ 1075157 w 5326912"/>
              <a:gd name="connsiteY72" fmla="*/ 3547872 h 6169152"/>
              <a:gd name="connsiteX73" fmla="*/ 1014197 w 5326912"/>
              <a:gd name="connsiteY73" fmla="*/ 3279648 h 6169152"/>
              <a:gd name="connsiteX74" fmla="*/ 1002005 w 5326912"/>
              <a:gd name="connsiteY74" fmla="*/ 3206496 h 6169152"/>
              <a:gd name="connsiteX75" fmla="*/ 928853 w 5326912"/>
              <a:gd name="connsiteY75" fmla="*/ 3011424 h 6169152"/>
              <a:gd name="connsiteX76" fmla="*/ 892277 w 5326912"/>
              <a:gd name="connsiteY76" fmla="*/ 2889504 h 6169152"/>
              <a:gd name="connsiteX77" fmla="*/ 855701 w 5326912"/>
              <a:gd name="connsiteY77" fmla="*/ 2791968 h 6169152"/>
              <a:gd name="connsiteX78" fmla="*/ 831317 w 5326912"/>
              <a:gd name="connsiteY78" fmla="*/ 2609088 h 6169152"/>
              <a:gd name="connsiteX79" fmla="*/ 806933 w 5326912"/>
              <a:gd name="connsiteY79" fmla="*/ 2499360 h 6169152"/>
              <a:gd name="connsiteX80" fmla="*/ 794741 w 5326912"/>
              <a:gd name="connsiteY80" fmla="*/ 2450592 h 6169152"/>
              <a:gd name="connsiteX81" fmla="*/ 770357 w 5326912"/>
              <a:gd name="connsiteY81" fmla="*/ 2340864 h 6169152"/>
              <a:gd name="connsiteX82" fmla="*/ 733781 w 5326912"/>
              <a:gd name="connsiteY82" fmla="*/ 2218944 h 6169152"/>
              <a:gd name="connsiteX83" fmla="*/ 721589 w 5326912"/>
              <a:gd name="connsiteY83" fmla="*/ 2145792 h 6169152"/>
              <a:gd name="connsiteX84" fmla="*/ 697205 w 5326912"/>
              <a:gd name="connsiteY84" fmla="*/ 2072640 h 6169152"/>
              <a:gd name="connsiteX85" fmla="*/ 672821 w 5326912"/>
              <a:gd name="connsiteY85" fmla="*/ 1999488 h 6169152"/>
              <a:gd name="connsiteX86" fmla="*/ 624053 w 5326912"/>
              <a:gd name="connsiteY86" fmla="*/ 1828800 h 6169152"/>
              <a:gd name="connsiteX87" fmla="*/ 611861 w 5326912"/>
              <a:gd name="connsiteY87" fmla="*/ 1780032 h 6169152"/>
              <a:gd name="connsiteX88" fmla="*/ 587477 w 5326912"/>
              <a:gd name="connsiteY88" fmla="*/ 1706880 h 6169152"/>
              <a:gd name="connsiteX89" fmla="*/ 550901 w 5326912"/>
              <a:gd name="connsiteY89" fmla="*/ 1584960 h 6169152"/>
              <a:gd name="connsiteX90" fmla="*/ 538709 w 5326912"/>
              <a:gd name="connsiteY90" fmla="*/ 1536192 h 6169152"/>
              <a:gd name="connsiteX91" fmla="*/ 526517 w 5326912"/>
              <a:gd name="connsiteY91" fmla="*/ 1499616 h 6169152"/>
              <a:gd name="connsiteX92" fmla="*/ 502133 w 5326912"/>
              <a:gd name="connsiteY92" fmla="*/ 1389888 h 6169152"/>
              <a:gd name="connsiteX93" fmla="*/ 453365 w 5326912"/>
              <a:gd name="connsiteY93" fmla="*/ 1267968 h 6169152"/>
              <a:gd name="connsiteX94" fmla="*/ 404597 w 5326912"/>
              <a:gd name="connsiteY94" fmla="*/ 1133856 h 6169152"/>
              <a:gd name="connsiteX95" fmla="*/ 392405 w 5326912"/>
              <a:gd name="connsiteY95" fmla="*/ 1097280 h 6169152"/>
              <a:gd name="connsiteX96" fmla="*/ 380213 w 5326912"/>
              <a:gd name="connsiteY96" fmla="*/ 1048512 h 6169152"/>
              <a:gd name="connsiteX97" fmla="*/ 355829 w 5326912"/>
              <a:gd name="connsiteY97" fmla="*/ 1011936 h 6169152"/>
              <a:gd name="connsiteX98" fmla="*/ 294869 w 5326912"/>
              <a:gd name="connsiteY98" fmla="*/ 816864 h 6169152"/>
              <a:gd name="connsiteX99" fmla="*/ 258293 w 5326912"/>
              <a:gd name="connsiteY99" fmla="*/ 768096 h 6169152"/>
              <a:gd name="connsiteX100" fmla="*/ 246101 w 5326912"/>
              <a:gd name="connsiteY100" fmla="*/ 694944 h 6169152"/>
              <a:gd name="connsiteX101" fmla="*/ 172949 w 5326912"/>
              <a:gd name="connsiteY101" fmla="*/ 548640 h 6169152"/>
              <a:gd name="connsiteX102" fmla="*/ 148565 w 5326912"/>
              <a:gd name="connsiteY102" fmla="*/ 487680 h 6169152"/>
              <a:gd name="connsiteX103" fmla="*/ 124181 w 5326912"/>
              <a:gd name="connsiteY103" fmla="*/ 451104 h 6169152"/>
              <a:gd name="connsiteX104" fmla="*/ 99797 w 5326912"/>
              <a:gd name="connsiteY104" fmla="*/ 390144 h 6169152"/>
              <a:gd name="connsiteX105" fmla="*/ 51029 w 5326912"/>
              <a:gd name="connsiteY105" fmla="*/ 268224 h 6169152"/>
              <a:gd name="connsiteX106" fmla="*/ 38837 w 5326912"/>
              <a:gd name="connsiteY106" fmla="*/ 207264 h 6169152"/>
              <a:gd name="connsiteX107" fmla="*/ 26645 w 5326912"/>
              <a:gd name="connsiteY107" fmla="*/ 170688 h 6169152"/>
              <a:gd name="connsiteX108" fmla="*/ 2261 w 5326912"/>
              <a:gd name="connsiteY108" fmla="*/ 121920 h 6169152"/>
              <a:gd name="connsiteX109" fmla="*/ 2261 w 5326912"/>
              <a:gd name="connsiteY109" fmla="*/ 36576 h 61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326912" h="6169152">
                <a:moveTo>
                  <a:pt x="111989" y="97536"/>
                </a:moveTo>
                <a:cubicBezTo>
                  <a:pt x="225781" y="101600"/>
                  <a:pt x="339682" y="103293"/>
                  <a:pt x="453365" y="109728"/>
                </a:cubicBezTo>
                <a:cubicBezTo>
                  <a:pt x="555127" y="115488"/>
                  <a:pt x="656360" y="129186"/>
                  <a:pt x="758165" y="134112"/>
                </a:cubicBezTo>
                <a:cubicBezTo>
                  <a:pt x="908412" y="141382"/>
                  <a:pt x="1058901" y="142240"/>
                  <a:pt x="1209269" y="146304"/>
                </a:cubicBezTo>
                <a:lnTo>
                  <a:pt x="2721077" y="121920"/>
                </a:lnTo>
                <a:cubicBezTo>
                  <a:pt x="2857013" y="119108"/>
                  <a:pt x="2999225" y="108901"/>
                  <a:pt x="3135605" y="97536"/>
                </a:cubicBezTo>
                <a:lnTo>
                  <a:pt x="3416021" y="73152"/>
                </a:lnTo>
                <a:cubicBezTo>
                  <a:pt x="3539667" y="64722"/>
                  <a:pt x="3749988" y="60264"/>
                  <a:pt x="3879317" y="48768"/>
                </a:cubicBezTo>
                <a:cubicBezTo>
                  <a:pt x="3993311" y="38635"/>
                  <a:pt x="4106645" y="21696"/>
                  <a:pt x="4220693" y="12192"/>
                </a:cubicBezTo>
                <a:lnTo>
                  <a:pt x="4366997" y="0"/>
                </a:lnTo>
                <a:cubicBezTo>
                  <a:pt x="4403573" y="4064"/>
                  <a:pt x="4441023" y="3266"/>
                  <a:pt x="4476725" y="12192"/>
                </a:cubicBezTo>
                <a:cubicBezTo>
                  <a:pt x="4502086" y="18532"/>
                  <a:pt x="4533017" y="58701"/>
                  <a:pt x="4549877" y="73152"/>
                </a:cubicBezTo>
                <a:cubicBezTo>
                  <a:pt x="4565305" y="86376"/>
                  <a:pt x="4582389" y="97536"/>
                  <a:pt x="4598645" y="109728"/>
                </a:cubicBezTo>
                <a:cubicBezTo>
                  <a:pt x="4627237" y="195505"/>
                  <a:pt x="4590024" y="89612"/>
                  <a:pt x="4635221" y="195072"/>
                </a:cubicBezTo>
                <a:cubicBezTo>
                  <a:pt x="4640283" y="206884"/>
                  <a:pt x="4641666" y="220153"/>
                  <a:pt x="4647413" y="231648"/>
                </a:cubicBezTo>
                <a:cubicBezTo>
                  <a:pt x="4653966" y="244754"/>
                  <a:pt x="4665244" y="255118"/>
                  <a:pt x="4671797" y="268224"/>
                </a:cubicBezTo>
                <a:cubicBezTo>
                  <a:pt x="4681584" y="287799"/>
                  <a:pt x="4685701" y="309971"/>
                  <a:pt x="4696181" y="329184"/>
                </a:cubicBezTo>
                <a:cubicBezTo>
                  <a:pt x="4710214" y="354912"/>
                  <a:pt x="4744949" y="402336"/>
                  <a:pt x="4744949" y="402336"/>
                </a:cubicBezTo>
                <a:cubicBezTo>
                  <a:pt x="4749013" y="422656"/>
                  <a:pt x="4749865" y="443893"/>
                  <a:pt x="4757141" y="463296"/>
                </a:cubicBezTo>
                <a:cubicBezTo>
                  <a:pt x="4762286" y="477016"/>
                  <a:pt x="4774255" y="487150"/>
                  <a:pt x="4781525" y="499872"/>
                </a:cubicBezTo>
                <a:cubicBezTo>
                  <a:pt x="4835079" y="593592"/>
                  <a:pt x="4772551" y="504162"/>
                  <a:pt x="4842485" y="597408"/>
                </a:cubicBezTo>
                <a:cubicBezTo>
                  <a:pt x="4850613" y="621792"/>
                  <a:pt x="4855374" y="647571"/>
                  <a:pt x="4866869" y="670560"/>
                </a:cubicBezTo>
                <a:cubicBezTo>
                  <a:pt x="4884881" y="706584"/>
                  <a:pt x="4903962" y="741371"/>
                  <a:pt x="4915637" y="780288"/>
                </a:cubicBezTo>
                <a:cubicBezTo>
                  <a:pt x="4921423" y="799576"/>
                  <a:pt x="4930640" y="868127"/>
                  <a:pt x="4940021" y="890016"/>
                </a:cubicBezTo>
                <a:cubicBezTo>
                  <a:pt x="4945793" y="903484"/>
                  <a:pt x="4958769" y="913066"/>
                  <a:pt x="4964405" y="926592"/>
                </a:cubicBezTo>
                <a:cubicBezTo>
                  <a:pt x="4979234" y="962181"/>
                  <a:pt x="4988789" y="999744"/>
                  <a:pt x="5000981" y="1036320"/>
                </a:cubicBezTo>
                <a:cubicBezTo>
                  <a:pt x="5005045" y="1048512"/>
                  <a:pt x="5008400" y="1060964"/>
                  <a:pt x="5013173" y="1072896"/>
                </a:cubicBezTo>
                <a:cubicBezTo>
                  <a:pt x="5021301" y="1093216"/>
                  <a:pt x="5030636" y="1113094"/>
                  <a:pt x="5037557" y="1133856"/>
                </a:cubicBezTo>
                <a:cubicBezTo>
                  <a:pt x="5042856" y="1149752"/>
                  <a:pt x="5044934" y="1166574"/>
                  <a:pt x="5049749" y="1182624"/>
                </a:cubicBezTo>
                <a:cubicBezTo>
                  <a:pt x="5057135" y="1207243"/>
                  <a:pt x="5067899" y="1230840"/>
                  <a:pt x="5074133" y="1255776"/>
                </a:cubicBezTo>
                <a:cubicBezTo>
                  <a:pt x="5117047" y="1427433"/>
                  <a:pt x="5063634" y="1260856"/>
                  <a:pt x="5098517" y="1365504"/>
                </a:cubicBezTo>
                <a:cubicBezTo>
                  <a:pt x="5110709" y="1479296"/>
                  <a:pt x="5127480" y="1592690"/>
                  <a:pt x="5135093" y="1706880"/>
                </a:cubicBezTo>
                <a:cubicBezTo>
                  <a:pt x="5139069" y="1766524"/>
                  <a:pt x="5148514" y="1938595"/>
                  <a:pt x="5159477" y="2011680"/>
                </a:cubicBezTo>
                <a:cubicBezTo>
                  <a:pt x="5186958" y="2194889"/>
                  <a:pt x="5181352" y="2069422"/>
                  <a:pt x="5196053" y="2231136"/>
                </a:cubicBezTo>
                <a:cubicBezTo>
                  <a:pt x="5205281" y="2332642"/>
                  <a:pt x="5203681" y="2435398"/>
                  <a:pt x="5220437" y="2535936"/>
                </a:cubicBezTo>
                <a:cubicBezTo>
                  <a:pt x="5228565" y="2584704"/>
                  <a:pt x="5238872" y="2633159"/>
                  <a:pt x="5244821" y="2682240"/>
                </a:cubicBezTo>
                <a:cubicBezTo>
                  <a:pt x="5296988" y="3112617"/>
                  <a:pt x="5241427" y="2785495"/>
                  <a:pt x="5293589" y="3072384"/>
                </a:cubicBezTo>
                <a:cubicBezTo>
                  <a:pt x="5349870" y="4141732"/>
                  <a:pt x="5324378" y="3573182"/>
                  <a:pt x="5293589" y="5913120"/>
                </a:cubicBezTo>
                <a:cubicBezTo>
                  <a:pt x="5292833" y="5970589"/>
                  <a:pt x="5278169" y="6027038"/>
                  <a:pt x="5269205" y="6083808"/>
                </a:cubicBezTo>
                <a:cubicBezTo>
                  <a:pt x="5265973" y="6104277"/>
                  <a:pt x="5268508" y="6127526"/>
                  <a:pt x="5257013" y="6144768"/>
                </a:cubicBezTo>
                <a:cubicBezTo>
                  <a:pt x="5249884" y="6155461"/>
                  <a:pt x="5232794" y="6153429"/>
                  <a:pt x="5220437" y="6156960"/>
                </a:cubicBezTo>
                <a:cubicBezTo>
                  <a:pt x="5204325" y="6161563"/>
                  <a:pt x="5187925" y="6165088"/>
                  <a:pt x="5171669" y="6169152"/>
                </a:cubicBezTo>
                <a:cubicBezTo>
                  <a:pt x="4722924" y="6148755"/>
                  <a:pt x="5012430" y="6186357"/>
                  <a:pt x="4866869" y="6144768"/>
                </a:cubicBezTo>
                <a:cubicBezTo>
                  <a:pt x="4848639" y="6139560"/>
                  <a:pt x="4801013" y="6130128"/>
                  <a:pt x="4781525" y="6120384"/>
                </a:cubicBezTo>
                <a:cubicBezTo>
                  <a:pt x="4768419" y="6113831"/>
                  <a:pt x="4757141" y="6104128"/>
                  <a:pt x="4744949" y="6096000"/>
                </a:cubicBezTo>
                <a:cubicBezTo>
                  <a:pt x="4134190" y="6126538"/>
                  <a:pt x="4871829" y="6092562"/>
                  <a:pt x="3647669" y="6120384"/>
                </a:cubicBezTo>
                <a:cubicBezTo>
                  <a:pt x="3574423" y="6122049"/>
                  <a:pt x="3501451" y="6130597"/>
                  <a:pt x="3428213" y="6132576"/>
                </a:cubicBezTo>
                <a:lnTo>
                  <a:pt x="2745461" y="6144768"/>
                </a:lnTo>
                <a:cubicBezTo>
                  <a:pt x="2509749" y="6140704"/>
                  <a:pt x="2273898" y="6141636"/>
                  <a:pt x="2038325" y="6132576"/>
                </a:cubicBezTo>
                <a:cubicBezTo>
                  <a:pt x="1956700" y="6129437"/>
                  <a:pt x="1875963" y="6114012"/>
                  <a:pt x="1794485" y="6108192"/>
                </a:cubicBezTo>
                <a:cubicBezTo>
                  <a:pt x="1705212" y="6101815"/>
                  <a:pt x="1615594" y="6101469"/>
                  <a:pt x="1526261" y="6096000"/>
                </a:cubicBezTo>
                <a:cubicBezTo>
                  <a:pt x="867009" y="6055638"/>
                  <a:pt x="1553225" y="6081242"/>
                  <a:pt x="745973" y="6059424"/>
                </a:cubicBezTo>
                <a:cubicBezTo>
                  <a:pt x="770068" y="6051392"/>
                  <a:pt x="801936" y="6044334"/>
                  <a:pt x="819125" y="6022848"/>
                </a:cubicBezTo>
                <a:cubicBezTo>
                  <a:pt x="866415" y="5963735"/>
                  <a:pt x="788091" y="6000681"/>
                  <a:pt x="867893" y="5974080"/>
                </a:cubicBezTo>
                <a:cubicBezTo>
                  <a:pt x="876021" y="5953760"/>
                  <a:pt x="882490" y="5932695"/>
                  <a:pt x="892277" y="5913120"/>
                </a:cubicBezTo>
                <a:cubicBezTo>
                  <a:pt x="941524" y="5814626"/>
                  <a:pt x="891985" y="5962647"/>
                  <a:pt x="953237" y="5803392"/>
                </a:cubicBezTo>
                <a:cubicBezTo>
                  <a:pt x="963858" y="5775778"/>
                  <a:pt x="966633" y="5745518"/>
                  <a:pt x="977621" y="5718048"/>
                </a:cubicBezTo>
                <a:cubicBezTo>
                  <a:pt x="983063" y="5704443"/>
                  <a:pt x="995452" y="5694578"/>
                  <a:pt x="1002005" y="5681472"/>
                </a:cubicBezTo>
                <a:cubicBezTo>
                  <a:pt x="1015846" y="5653789"/>
                  <a:pt x="1028171" y="5625275"/>
                  <a:pt x="1038581" y="5596128"/>
                </a:cubicBezTo>
                <a:cubicBezTo>
                  <a:pt x="1072207" y="5501974"/>
                  <a:pt x="1055367" y="5502024"/>
                  <a:pt x="1099541" y="5401056"/>
                </a:cubicBezTo>
                <a:cubicBezTo>
                  <a:pt x="1112674" y="5371038"/>
                  <a:pt x="1135176" y="5345730"/>
                  <a:pt x="1148309" y="5315712"/>
                </a:cubicBezTo>
                <a:cubicBezTo>
                  <a:pt x="1170606" y="5264746"/>
                  <a:pt x="1224927" y="5066711"/>
                  <a:pt x="1233653" y="5035296"/>
                </a:cubicBezTo>
                <a:cubicBezTo>
                  <a:pt x="1238138" y="5019151"/>
                  <a:pt x="1241030" y="5002578"/>
                  <a:pt x="1245845" y="4986528"/>
                </a:cubicBezTo>
                <a:cubicBezTo>
                  <a:pt x="1253231" y="4961909"/>
                  <a:pt x="1263995" y="4938312"/>
                  <a:pt x="1270229" y="4913376"/>
                </a:cubicBezTo>
                <a:cubicBezTo>
                  <a:pt x="1276225" y="4889394"/>
                  <a:pt x="1278357" y="4864608"/>
                  <a:pt x="1282421" y="4840224"/>
                </a:cubicBezTo>
                <a:cubicBezTo>
                  <a:pt x="1270229" y="4689856"/>
                  <a:pt x="1263270" y="4538972"/>
                  <a:pt x="1245845" y="4389120"/>
                </a:cubicBezTo>
                <a:cubicBezTo>
                  <a:pt x="1242876" y="4363589"/>
                  <a:pt x="1225928" y="4341280"/>
                  <a:pt x="1221461" y="4315968"/>
                </a:cubicBezTo>
                <a:cubicBezTo>
                  <a:pt x="1188007" y="4126395"/>
                  <a:pt x="1242456" y="4237167"/>
                  <a:pt x="1172693" y="4120896"/>
                </a:cubicBezTo>
                <a:cubicBezTo>
                  <a:pt x="1168629" y="4104640"/>
                  <a:pt x="1163413" y="4088629"/>
                  <a:pt x="1160501" y="4072128"/>
                </a:cubicBezTo>
                <a:cubicBezTo>
                  <a:pt x="1098547" y="3721057"/>
                  <a:pt x="1159943" y="4032763"/>
                  <a:pt x="1123925" y="3852672"/>
                </a:cubicBezTo>
                <a:cubicBezTo>
                  <a:pt x="1119861" y="3803904"/>
                  <a:pt x="1120238" y="3754560"/>
                  <a:pt x="1111733" y="3706368"/>
                </a:cubicBezTo>
                <a:cubicBezTo>
                  <a:pt x="1107930" y="3684816"/>
                  <a:pt x="1092270" y="3666733"/>
                  <a:pt x="1087349" y="3645408"/>
                </a:cubicBezTo>
                <a:cubicBezTo>
                  <a:pt x="1079981" y="3613482"/>
                  <a:pt x="1081583" y="3580001"/>
                  <a:pt x="1075157" y="3547872"/>
                </a:cubicBezTo>
                <a:cubicBezTo>
                  <a:pt x="1057176" y="3457965"/>
                  <a:pt x="1029270" y="3370089"/>
                  <a:pt x="1014197" y="3279648"/>
                </a:cubicBezTo>
                <a:cubicBezTo>
                  <a:pt x="1010133" y="3255264"/>
                  <a:pt x="1008001" y="3230478"/>
                  <a:pt x="1002005" y="3206496"/>
                </a:cubicBezTo>
                <a:cubicBezTo>
                  <a:pt x="986526" y="3144579"/>
                  <a:pt x="948431" y="3067362"/>
                  <a:pt x="928853" y="3011424"/>
                </a:cubicBezTo>
                <a:cubicBezTo>
                  <a:pt x="914836" y="2971377"/>
                  <a:pt x="905694" y="2929756"/>
                  <a:pt x="892277" y="2889504"/>
                </a:cubicBezTo>
                <a:cubicBezTo>
                  <a:pt x="881297" y="2856563"/>
                  <a:pt x="865912" y="2825155"/>
                  <a:pt x="855701" y="2791968"/>
                </a:cubicBezTo>
                <a:cubicBezTo>
                  <a:pt x="838365" y="2735625"/>
                  <a:pt x="839923" y="2663592"/>
                  <a:pt x="831317" y="2609088"/>
                </a:cubicBezTo>
                <a:cubicBezTo>
                  <a:pt x="825473" y="2572078"/>
                  <a:pt x="815358" y="2535869"/>
                  <a:pt x="806933" y="2499360"/>
                </a:cubicBezTo>
                <a:cubicBezTo>
                  <a:pt x="803165" y="2483033"/>
                  <a:pt x="798509" y="2466919"/>
                  <a:pt x="794741" y="2450592"/>
                </a:cubicBezTo>
                <a:cubicBezTo>
                  <a:pt x="786316" y="2414083"/>
                  <a:pt x="779892" y="2377099"/>
                  <a:pt x="770357" y="2340864"/>
                </a:cubicBezTo>
                <a:cubicBezTo>
                  <a:pt x="759559" y="2299832"/>
                  <a:pt x="744072" y="2260107"/>
                  <a:pt x="733781" y="2218944"/>
                </a:cubicBezTo>
                <a:cubicBezTo>
                  <a:pt x="727785" y="2194962"/>
                  <a:pt x="727585" y="2169774"/>
                  <a:pt x="721589" y="2145792"/>
                </a:cubicBezTo>
                <a:cubicBezTo>
                  <a:pt x="715355" y="2120856"/>
                  <a:pt x="705333" y="2097024"/>
                  <a:pt x="697205" y="2072640"/>
                </a:cubicBezTo>
                <a:cubicBezTo>
                  <a:pt x="689077" y="2048256"/>
                  <a:pt x="679882" y="2024202"/>
                  <a:pt x="672821" y="1999488"/>
                </a:cubicBezTo>
                <a:cubicBezTo>
                  <a:pt x="656565" y="1942592"/>
                  <a:pt x="638404" y="1886206"/>
                  <a:pt x="624053" y="1828800"/>
                </a:cubicBezTo>
                <a:cubicBezTo>
                  <a:pt x="619989" y="1812544"/>
                  <a:pt x="616676" y="1796082"/>
                  <a:pt x="611861" y="1780032"/>
                </a:cubicBezTo>
                <a:cubicBezTo>
                  <a:pt x="604475" y="1755413"/>
                  <a:pt x="595605" y="1731264"/>
                  <a:pt x="587477" y="1706880"/>
                </a:cubicBezTo>
                <a:cubicBezTo>
                  <a:pt x="559091" y="1508177"/>
                  <a:pt x="598426" y="1695852"/>
                  <a:pt x="550901" y="1584960"/>
                </a:cubicBezTo>
                <a:cubicBezTo>
                  <a:pt x="544300" y="1569559"/>
                  <a:pt x="543312" y="1552304"/>
                  <a:pt x="538709" y="1536192"/>
                </a:cubicBezTo>
                <a:cubicBezTo>
                  <a:pt x="535178" y="1523835"/>
                  <a:pt x="529634" y="1512084"/>
                  <a:pt x="526517" y="1499616"/>
                </a:cubicBezTo>
                <a:cubicBezTo>
                  <a:pt x="517430" y="1463266"/>
                  <a:pt x="513416" y="1425617"/>
                  <a:pt x="502133" y="1389888"/>
                </a:cubicBezTo>
                <a:cubicBezTo>
                  <a:pt x="488952" y="1348149"/>
                  <a:pt x="467206" y="1309492"/>
                  <a:pt x="453365" y="1267968"/>
                </a:cubicBezTo>
                <a:cubicBezTo>
                  <a:pt x="402136" y="1114281"/>
                  <a:pt x="455492" y="1269575"/>
                  <a:pt x="404597" y="1133856"/>
                </a:cubicBezTo>
                <a:cubicBezTo>
                  <a:pt x="400085" y="1121823"/>
                  <a:pt x="395936" y="1109637"/>
                  <a:pt x="392405" y="1097280"/>
                </a:cubicBezTo>
                <a:cubicBezTo>
                  <a:pt x="387802" y="1081168"/>
                  <a:pt x="386814" y="1063913"/>
                  <a:pt x="380213" y="1048512"/>
                </a:cubicBezTo>
                <a:cubicBezTo>
                  <a:pt x="374441" y="1035044"/>
                  <a:pt x="363957" y="1024128"/>
                  <a:pt x="355829" y="1011936"/>
                </a:cubicBezTo>
                <a:cubicBezTo>
                  <a:pt x="336449" y="934415"/>
                  <a:pt x="333923" y="879351"/>
                  <a:pt x="294869" y="816864"/>
                </a:cubicBezTo>
                <a:cubicBezTo>
                  <a:pt x="284099" y="799633"/>
                  <a:pt x="270485" y="784352"/>
                  <a:pt x="258293" y="768096"/>
                </a:cubicBezTo>
                <a:cubicBezTo>
                  <a:pt x="254229" y="743712"/>
                  <a:pt x="255061" y="717983"/>
                  <a:pt x="246101" y="694944"/>
                </a:cubicBezTo>
                <a:cubicBezTo>
                  <a:pt x="226339" y="644127"/>
                  <a:pt x="193199" y="599265"/>
                  <a:pt x="172949" y="548640"/>
                </a:cubicBezTo>
                <a:cubicBezTo>
                  <a:pt x="164821" y="528320"/>
                  <a:pt x="158352" y="507255"/>
                  <a:pt x="148565" y="487680"/>
                </a:cubicBezTo>
                <a:cubicBezTo>
                  <a:pt x="142012" y="474574"/>
                  <a:pt x="130734" y="464210"/>
                  <a:pt x="124181" y="451104"/>
                </a:cubicBezTo>
                <a:cubicBezTo>
                  <a:pt x="114394" y="431529"/>
                  <a:pt x="108685" y="410143"/>
                  <a:pt x="99797" y="390144"/>
                </a:cubicBezTo>
                <a:cubicBezTo>
                  <a:pt x="76152" y="336943"/>
                  <a:pt x="63859" y="332376"/>
                  <a:pt x="51029" y="268224"/>
                </a:cubicBezTo>
                <a:cubicBezTo>
                  <a:pt x="46965" y="247904"/>
                  <a:pt x="43863" y="227368"/>
                  <a:pt x="38837" y="207264"/>
                </a:cubicBezTo>
                <a:cubicBezTo>
                  <a:pt x="35720" y="194796"/>
                  <a:pt x="31707" y="182500"/>
                  <a:pt x="26645" y="170688"/>
                </a:cubicBezTo>
                <a:cubicBezTo>
                  <a:pt x="19486" y="153983"/>
                  <a:pt x="5512" y="139802"/>
                  <a:pt x="2261" y="121920"/>
                </a:cubicBezTo>
                <a:cubicBezTo>
                  <a:pt x="-2828" y="93931"/>
                  <a:pt x="2261" y="65024"/>
                  <a:pt x="2261" y="3657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3621088" y="231775"/>
            <a:ext cx="146050" cy="61913"/>
          </a:xfrm>
          <a:custGeom>
            <a:avLst/>
            <a:gdLst>
              <a:gd name="connsiteX0" fmla="*/ 0 w 146304"/>
              <a:gd name="connsiteY0" fmla="*/ 0 h 61981"/>
              <a:gd name="connsiteX1" fmla="*/ 97536 w 146304"/>
              <a:gd name="connsiteY1" fmla="*/ 60960 h 61981"/>
              <a:gd name="connsiteX2" fmla="*/ 146304 w 146304"/>
              <a:gd name="connsiteY2" fmla="*/ 60960 h 61981"/>
            </a:gdLst>
            <a:ahLst/>
            <a:cxnLst>
              <a:cxn ang="0">
                <a:pos x="connsiteX0" y="connsiteY0"/>
              </a:cxn>
              <a:cxn ang="0">
                <a:pos x="connsiteX1" y="connsiteY1"/>
              </a:cxn>
              <a:cxn ang="0">
                <a:pos x="connsiteX2" y="connsiteY2"/>
              </a:cxn>
            </a:cxnLst>
            <a:rect l="l" t="t" r="r" b="b"/>
            <a:pathLst>
              <a:path w="146304" h="61981">
                <a:moveTo>
                  <a:pt x="0" y="0"/>
                </a:moveTo>
                <a:cubicBezTo>
                  <a:pt x="35039" y="28032"/>
                  <a:pt x="54030" y="54745"/>
                  <a:pt x="97536" y="60960"/>
                </a:cubicBezTo>
                <a:cubicBezTo>
                  <a:pt x="113629" y="63259"/>
                  <a:pt x="130048" y="60960"/>
                  <a:pt x="146304"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8" name="TextBox 15"/>
          <p:cNvSpPr txBox="1">
            <a:spLocks noChangeArrowheads="1"/>
          </p:cNvSpPr>
          <p:nvPr/>
        </p:nvSpPr>
        <p:spPr bwMode="auto">
          <a:xfrm>
            <a:off x="365125" y="4308475"/>
            <a:ext cx="1749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400"/>
              <a:t>En serio, dibujos pueden formar un contrato legal.</a:t>
            </a:r>
          </a:p>
          <a:p>
            <a:endParaRPr lang="es-ES" altLang="en-US" sz="1400"/>
          </a:p>
          <a:p>
            <a:endParaRPr lang="es-ES" altLang="en-US" sz="1400"/>
          </a:p>
          <a:p>
            <a:r>
              <a:rPr lang="es-ES" altLang="en-US" sz="1400"/>
              <a:t>Y </a:t>
            </a:r>
            <a:r>
              <a:rPr lang="es-ES" altLang="en-US" sz="1400" i="1"/>
              <a:t>este</a:t>
            </a:r>
            <a:r>
              <a:rPr lang="es-ES" altLang="en-US" sz="1400"/>
              <a:t> tipo de contrato, realmente, debe ser </a:t>
            </a:r>
            <a:r>
              <a:rPr lang="es-ES" altLang="en-US" sz="1400" i="1"/>
              <a:t>ilegal</a:t>
            </a:r>
            <a:r>
              <a:rPr lang="es-ES" altLang="en-US" sz="1400"/>
              <a:t>.</a:t>
            </a:r>
            <a:endParaRPr lang="en-US" altLang="en-US" sz="1400"/>
          </a:p>
        </p:txBody>
      </p:sp>
      <p:pic>
        <p:nvPicPr>
          <p:cNvPr id="17419"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8650" y="4564063"/>
            <a:ext cx="22860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V="1">
            <a:off x="1430338" y="5510213"/>
            <a:ext cx="517525"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1787525"/>
            <a:ext cx="10477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1830388"/>
            <a:ext cx="77152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7350" y="1835150"/>
            <a:ext cx="6683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15"/>
          <p:cNvSpPr>
            <a:spLocks noChangeArrowheads="1"/>
          </p:cNvSpPr>
          <p:nvPr/>
        </p:nvSpPr>
        <p:spPr bwMode="auto">
          <a:xfrm>
            <a:off x="5764213" y="909638"/>
            <a:ext cx="2235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200">
                <a:latin typeface="Calibri Light" panose="020F0302020204030204" pitchFamily="34" charset="0"/>
              </a:rPr>
              <a:t>Haga más paletas, empleada!</a:t>
            </a:r>
          </a:p>
        </p:txBody>
      </p:sp>
      <p:sp>
        <p:nvSpPr>
          <p:cNvPr id="19" name="Freeform 18"/>
          <p:cNvSpPr/>
          <p:nvPr/>
        </p:nvSpPr>
        <p:spPr>
          <a:xfrm>
            <a:off x="5675313" y="827088"/>
            <a:ext cx="2370137" cy="957262"/>
          </a:xfrm>
          <a:custGeom>
            <a:avLst/>
            <a:gdLst>
              <a:gd name="connsiteX0" fmla="*/ 21772 w 1491343"/>
              <a:gd name="connsiteY0" fmla="*/ 119743 h 957943"/>
              <a:gd name="connsiteX1" fmla="*/ 217714 w 1491343"/>
              <a:gd name="connsiteY1" fmla="*/ 32657 h 957943"/>
              <a:gd name="connsiteX2" fmla="*/ 250372 w 1491343"/>
              <a:gd name="connsiteY2" fmla="*/ 10886 h 957943"/>
              <a:gd name="connsiteX3" fmla="*/ 489857 w 1491343"/>
              <a:gd name="connsiteY3" fmla="*/ 0 h 957943"/>
              <a:gd name="connsiteX4" fmla="*/ 751114 w 1491343"/>
              <a:gd name="connsiteY4" fmla="*/ 21772 h 957943"/>
              <a:gd name="connsiteX5" fmla="*/ 1023257 w 1491343"/>
              <a:gd name="connsiteY5" fmla="*/ 32657 h 957943"/>
              <a:gd name="connsiteX6" fmla="*/ 1164772 w 1491343"/>
              <a:gd name="connsiteY6" fmla="*/ 54429 h 957943"/>
              <a:gd name="connsiteX7" fmla="*/ 1240972 w 1491343"/>
              <a:gd name="connsiteY7" fmla="*/ 87086 h 957943"/>
              <a:gd name="connsiteX8" fmla="*/ 1284514 w 1491343"/>
              <a:gd name="connsiteY8" fmla="*/ 97972 h 957943"/>
              <a:gd name="connsiteX9" fmla="*/ 1349829 w 1491343"/>
              <a:gd name="connsiteY9" fmla="*/ 119743 h 957943"/>
              <a:gd name="connsiteX10" fmla="*/ 1426029 w 1491343"/>
              <a:gd name="connsiteY10" fmla="*/ 174172 h 957943"/>
              <a:gd name="connsiteX11" fmla="*/ 1447800 w 1491343"/>
              <a:gd name="connsiteY11" fmla="*/ 228600 h 957943"/>
              <a:gd name="connsiteX12" fmla="*/ 1469572 w 1491343"/>
              <a:gd name="connsiteY12" fmla="*/ 261257 h 957943"/>
              <a:gd name="connsiteX13" fmla="*/ 1491343 w 1491343"/>
              <a:gd name="connsiteY13" fmla="*/ 315686 h 957943"/>
              <a:gd name="connsiteX14" fmla="*/ 1469572 w 1491343"/>
              <a:gd name="connsiteY14" fmla="*/ 511629 h 957943"/>
              <a:gd name="connsiteX15" fmla="*/ 1447800 w 1491343"/>
              <a:gd name="connsiteY15" fmla="*/ 609600 h 957943"/>
              <a:gd name="connsiteX16" fmla="*/ 1426029 w 1491343"/>
              <a:gd name="connsiteY16" fmla="*/ 642257 h 957943"/>
              <a:gd name="connsiteX17" fmla="*/ 1404257 w 1491343"/>
              <a:gd name="connsiteY17" fmla="*/ 707572 h 957943"/>
              <a:gd name="connsiteX18" fmla="*/ 1393372 w 1491343"/>
              <a:gd name="connsiteY18" fmla="*/ 740229 h 957943"/>
              <a:gd name="connsiteX19" fmla="*/ 1360714 w 1491343"/>
              <a:gd name="connsiteY19" fmla="*/ 762000 h 957943"/>
              <a:gd name="connsiteX20" fmla="*/ 1349829 w 1491343"/>
              <a:gd name="connsiteY20" fmla="*/ 794657 h 957943"/>
              <a:gd name="connsiteX21" fmla="*/ 1295400 w 1491343"/>
              <a:gd name="connsiteY21" fmla="*/ 827315 h 957943"/>
              <a:gd name="connsiteX22" fmla="*/ 1273629 w 1491343"/>
              <a:gd name="connsiteY22" fmla="*/ 859972 h 957943"/>
              <a:gd name="connsiteX23" fmla="*/ 1121229 w 1491343"/>
              <a:gd name="connsiteY23" fmla="*/ 892629 h 957943"/>
              <a:gd name="connsiteX24" fmla="*/ 1088572 w 1491343"/>
              <a:gd name="connsiteY24" fmla="*/ 914400 h 957943"/>
              <a:gd name="connsiteX25" fmla="*/ 990600 w 1491343"/>
              <a:gd name="connsiteY25" fmla="*/ 936172 h 957943"/>
              <a:gd name="connsiteX26" fmla="*/ 925286 w 1491343"/>
              <a:gd name="connsiteY26" fmla="*/ 957943 h 957943"/>
              <a:gd name="connsiteX27" fmla="*/ 413657 w 1491343"/>
              <a:gd name="connsiteY27" fmla="*/ 936172 h 957943"/>
              <a:gd name="connsiteX28" fmla="*/ 337457 w 1491343"/>
              <a:gd name="connsiteY28" fmla="*/ 914400 h 957943"/>
              <a:gd name="connsiteX29" fmla="*/ 293914 w 1491343"/>
              <a:gd name="connsiteY29" fmla="*/ 903515 h 957943"/>
              <a:gd name="connsiteX30" fmla="*/ 261257 w 1491343"/>
              <a:gd name="connsiteY30" fmla="*/ 870857 h 957943"/>
              <a:gd name="connsiteX31" fmla="*/ 228600 w 1491343"/>
              <a:gd name="connsiteY31" fmla="*/ 859972 h 957943"/>
              <a:gd name="connsiteX32" fmla="*/ 206829 w 1491343"/>
              <a:gd name="connsiteY32" fmla="*/ 794657 h 957943"/>
              <a:gd name="connsiteX33" fmla="*/ 195943 w 1491343"/>
              <a:gd name="connsiteY33" fmla="*/ 762000 h 957943"/>
              <a:gd name="connsiteX34" fmla="*/ 185057 w 1491343"/>
              <a:gd name="connsiteY34" fmla="*/ 718457 h 957943"/>
              <a:gd name="connsiteX35" fmla="*/ 152400 w 1491343"/>
              <a:gd name="connsiteY35" fmla="*/ 696686 h 957943"/>
              <a:gd name="connsiteX36" fmla="*/ 119743 w 1491343"/>
              <a:gd name="connsiteY36" fmla="*/ 838200 h 957943"/>
              <a:gd name="connsiteX37" fmla="*/ 87086 w 1491343"/>
              <a:gd name="connsiteY37" fmla="*/ 859972 h 957943"/>
              <a:gd name="connsiteX38" fmla="*/ 97972 w 1491343"/>
              <a:gd name="connsiteY38" fmla="*/ 751115 h 957943"/>
              <a:gd name="connsiteX39" fmla="*/ 108857 w 1491343"/>
              <a:gd name="connsiteY39" fmla="*/ 685800 h 957943"/>
              <a:gd name="connsiteX40" fmla="*/ 87086 w 1491343"/>
              <a:gd name="connsiteY40" fmla="*/ 413657 h 957943"/>
              <a:gd name="connsiteX41" fmla="*/ 54429 w 1491343"/>
              <a:gd name="connsiteY41" fmla="*/ 337457 h 957943"/>
              <a:gd name="connsiteX42" fmla="*/ 21772 w 1491343"/>
              <a:gd name="connsiteY42" fmla="*/ 261257 h 957943"/>
              <a:gd name="connsiteX43" fmla="*/ 0 w 1491343"/>
              <a:gd name="connsiteY43" fmla="*/ 239486 h 957943"/>
              <a:gd name="connsiteX44" fmla="*/ 21772 w 1491343"/>
              <a:gd name="connsiteY44" fmla="*/ 119743 h 9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1343" h="957943">
                <a:moveTo>
                  <a:pt x="21772" y="119743"/>
                </a:moveTo>
                <a:cubicBezTo>
                  <a:pt x="58058" y="85271"/>
                  <a:pt x="153183" y="63386"/>
                  <a:pt x="217714" y="32657"/>
                </a:cubicBezTo>
                <a:cubicBezTo>
                  <a:pt x="229526" y="27032"/>
                  <a:pt x="237382" y="12445"/>
                  <a:pt x="250372" y="10886"/>
                </a:cubicBezTo>
                <a:cubicBezTo>
                  <a:pt x="329714" y="1365"/>
                  <a:pt x="410029" y="3629"/>
                  <a:pt x="489857" y="0"/>
                </a:cubicBezTo>
                <a:cubicBezTo>
                  <a:pt x="559149" y="6299"/>
                  <a:pt x="684811" y="18282"/>
                  <a:pt x="751114" y="21772"/>
                </a:cubicBezTo>
                <a:cubicBezTo>
                  <a:pt x="841775" y="26544"/>
                  <a:pt x="932543" y="29029"/>
                  <a:pt x="1023257" y="32657"/>
                </a:cubicBezTo>
                <a:cubicBezTo>
                  <a:pt x="1076135" y="39267"/>
                  <a:pt x="1114903" y="41962"/>
                  <a:pt x="1164772" y="54429"/>
                </a:cubicBezTo>
                <a:cubicBezTo>
                  <a:pt x="1218830" y="67944"/>
                  <a:pt x="1178671" y="63723"/>
                  <a:pt x="1240972" y="87086"/>
                </a:cubicBezTo>
                <a:cubicBezTo>
                  <a:pt x="1254980" y="92339"/>
                  <a:pt x="1270184" y="93673"/>
                  <a:pt x="1284514" y="97972"/>
                </a:cubicBezTo>
                <a:cubicBezTo>
                  <a:pt x="1306495" y="104566"/>
                  <a:pt x="1349829" y="119743"/>
                  <a:pt x="1349829" y="119743"/>
                </a:cubicBezTo>
                <a:cubicBezTo>
                  <a:pt x="1401486" y="171400"/>
                  <a:pt x="1373899" y="156795"/>
                  <a:pt x="1426029" y="174172"/>
                </a:cubicBezTo>
                <a:cubicBezTo>
                  <a:pt x="1433286" y="192315"/>
                  <a:pt x="1439061" y="211123"/>
                  <a:pt x="1447800" y="228600"/>
                </a:cubicBezTo>
                <a:cubicBezTo>
                  <a:pt x="1453651" y="240302"/>
                  <a:pt x="1463721" y="249555"/>
                  <a:pt x="1469572" y="261257"/>
                </a:cubicBezTo>
                <a:cubicBezTo>
                  <a:pt x="1478311" y="278735"/>
                  <a:pt x="1484086" y="297543"/>
                  <a:pt x="1491343" y="315686"/>
                </a:cubicBezTo>
                <a:cubicBezTo>
                  <a:pt x="1481377" y="435273"/>
                  <a:pt x="1486249" y="419904"/>
                  <a:pt x="1469572" y="511629"/>
                </a:cubicBezTo>
                <a:cubicBezTo>
                  <a:pt x="1467941" y="520602"/>
                  <a:pt x="1453317" y="596726"/>
                  <a:pt x="1447800" y="609600"/>
                </a:cubicBezTo>
                <a:cubicBezTo>
                  <a:pt x="1442646" y="621625"/>
                  <a:pt x="1431342" y="630302"/>
                  <a:pt x="1426029" y="642257"/>
                </a:cubicBezTo>
                <a:cubicBezTo>
                  <a:pt x="1416708" y="663228"/>
                  <a:pt x="1411514" y="685800"/>
                  <a:pt x="1404257" y="707572"/>
                </a:cubicBezTo>
                <a:cubicBezTo>
                  <a:pt x="1400628" y="718458"/>
                  <a:pt x="1402919" y="733864"/>
                  <a:pt x="1393372" y="740229"/>
                </a:cubicBezTo>
                <a:lnTo>
                  <a:pt x="1360714" y="762000"/>
                </a:lnTo>
                <a:cubicBezTo>
                  <a:pt x="1357086" y="772886"/>
                  <a:pt x="1355732" y="784818"/>
                  <a:pt x="1349829" y="794657"/>
                </a:cubicBezTo>
                <a:cubicBezTo>
                  <a:pt x="1334886" y="819562"/>
                  <a:pt x="1321087" y="818752"/>
                  <a:pt x="1295400" y="827315"/>
                </a:cubicBezTo>
                <a:cubicBezTo>
                  <a:pt x="1288143" y="838201"/>
                  <a:pt x="1284723" y="853038"/>
                  <a:pt x="1273629" y="859972"/>
                </a:cubicBezTo>
                <a:cubicBezTo>
                  <a:pt x="1234852" y="884207"/>
                  <a:pt x="1161879" y="887548"/>
                  <a:pt x="1121229" y="892629"/>
                </a:cubicBezTo>
                <a:cubicBezTo>
                  <a:pt x="1110343" y="899886"/>
                  <a:pt x="1100274" y="908549"/>
                  <a:pt x="1088572" y="914400"/>
                </a:cubicBezTo>
                <a:cubicBezTo>
                  <a:pt x="1057426" y="929973"/>
                  <a:pt x="1024049" y="927810"/>
                  <a:pt x="990600" y="936172"/>
                </a:cubicBezTo>
                <a:cubicBezTo>
                  <a:pt x="968336" y="941738"/>
                  <a:pt x="947057" y="950686"/>
                  <a:pt x="925286" y="957943"/>
                </a:cubicBezTo>
                <a:cubicBezTo>
                  <a:pt x="603441" y="928684"/>
                  <a:pt x="1080235" y="969500"/>
                  <a:pt x="413657" y="936172"/>
                </a:cubicBezTo>
                <a:cubicBezTo>
                  <a:pt x="393031" y="935141"/>
                  <a:pt x="358193" y="920325"/>
                  <a:pt x="337457" y="914400"/>
                </a:cubicBezTo>
                <a:cubicBezTo>
                  <a:pt x="323072" y="910290"/>
                  <a:pt x="308428" y="907143"/>
                  <a:pt x="293914" y="903515"/>
                </a:cubicBezTo>
                <a:cubicBezTo>
                  <a:pt x="283028" y="892629"/>
                  <a:pt x="274066" y="879397"/>
                  <a:pt x="261257" y="870857"/>
                </a:cubicBezTo>
                <a:cubicBezTo>
                  <a:pt x="251710" y="864492"/>
                  <a:pt x="235269" y="869309"/>
                  <a:pt x="228600" y="859972"/>
                </a:cubicBezTo>
                <a:cubicBezTo>
                  <a:pt x="215261" y="841297"/>
                  <a:pt x="214086" y="816429"/>
                  <a:pt x="206829" y="794657"/>
                </a:cubicBezTo>
                <a:cubicBezTo>
                  <a:pt x="203200" y="783771"/>
                  <a:pt x="198726" y="773132"/>
                  <a:pt x="195943" y="762000"/>
                </a:cubicBezTo>
                <a:cubicBezTo>
                  <a:pt x="192314" y="747486"/>
                  <a:pt x="193356" y="730905"/>
                  <a:pt x="185057" y="718457"/>
                </a:cubicBezTo>
                <a:cubicBezTo>
                  <a:pt x="177800" y="707571"/>
                  <a:pt x="163286" y="703943"/>
                  <a:pt x="152400" y="696686"/>
                </a:cubicBezTo>
                <a:cubicBezTo>
                  <a:pt x="150579" y="709434"/>
                  <a:pt x="138617" y="825617"/>
                  <a:pt x="119743" y="838200"/>
                </a:cubicBezTo>
                <a:lnTo>
                  <a:pt x="87086" y="859972"/>
                </a:lnTo>
                <a:cubicBezTo>
                  <a:pt x="90715" y="823686"/>
                  <a:pt x="93449" y="787300"/>
                  <a:pt x="97972" y="751115"/>
                </a:cubicBezTo>
                <a:cubicBezTo>
                  <a:pt x="100710" y="729214"/>
                  <a:pt x="109569" y="707860"/>
                  <a:pt x="108857" y="685800"/>
                </a:cubicBezTo>
                <a:cubicBezTo>
                  <a:pt x="105923" y="594843"/>
                  <a:pt x="96781" y="504143"/>
                  <a:pt x="87086" y="413657"/>
                </a:cubicBezTo>
                <a:cubicBezTo>
                  <a:pt x="84655" y="390967"/>
                  <a:pt x="62117" y="355396"/>
                  <a:pt x="54429" y="337457"/>
                </a:cubicBezTo>
                <a:cubicBezTo>
                  <a:pt x="37014" y="296822"/>
                  <a:pt x="50650" y="304574"/>
                  <a:pt x="21772" y="261257"/>
                </a:cubicBezTo>
                <a:cubicBezTo>
                  <a:pt x="16079" y="252718"/>
                  <a:pt x="7257" y="246743"/>
                  <a:pt x="0" y="239486"/>
                </a:cubicBezTo>
                <a:cubicBezTo>
                  <a:pt x="15867" y="160150"/>
                  <a:pt x="-14514" y="154215"/>
                  <a:pt x="21772" y="11974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a:xfrm>
            <a:off x="5264150" y="1393825"/>
            <a:ext cx="3143250" cy="22304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264150" y="1239838"/>
            <a:ext cx="2957513" cy="24415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532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0AC346B-5651-422E-9477-84CF6DD18550}" type="slidenum">
              <a:rPr lang="en-US" altLang="en-US" sz="1200">
                <a:solidFill>
                  <a:srgbClr val="898989"/>
                </a:solidFill>
              </a:rPr>
              <a:pPr/>
              <a:t>20</a:t>
            </a:fld>
            <a:endParaRPr lang="en-US" altLang="en-US" sz="1200">
              <a:solidFill>
                <a:srgbClr val="898989"/>
              </a:solidFill>
            </a:endParaRPr>
          </a:p>
        </p:txBody>
      </p:sp>
      <p:sp>
        <p:nvSpPr>
          <p:cNvPr id="23" name="Title 1"/>
          <p:cNvSpPr>
            <a:spLocks noGrp="1"/>
          </p:cNvSpPr>
          <p:nvPr>
            <p:ph type="title"/>
          </p:nvPr>
        </p:nvSpPr>
        <p:spPr>
          <a:xfrm>
            <a:off x="111125" y="-31750"/>
            <a:ext cx="5486400" cy="1325563"/>
          </a:xfrm>
        </p:spPr>
        <p:txBody>
          <a:bodyPr/>
          <a:lstStyle/>
          <a:p>
            <a:pPr algn="ctr">
              <a:defRPr/>
            </a:pPr>
            <a:r>
              <a:rPr lang="es-ES" sz="3000" dirty="0">
                <a:cs typeface="+mj-cs"/>
              </a:rPr>
              <a:t>Para no tener empleados, </a:t>
            </a:r>
            <a:r>
              <a:rPr lang="es-ES" sz="3000" dirty="0" smtClean="0">
                <a:cs typeface="+mj-cs"/>
              </a:rPr>
              <a:t>y poder tratar </a:t>
            </a:r>
            <a:r>
              <a:rPr lang="es-ES" sz="3000" dirty="0">
                <a:cs typeface="+mj-cs"/>
              </a:rPr>
              <a:t>a </a:t>
            </a:r>
            <a:r>
              <a:rPr lang="es-ES" sz="3000" dirty="0" smtClean="0">
                <a:cs typeface="+mj-cs"/>
              </a:rPr>
              <a:t>todos igualmente:</a:t>
            </a:r>
            <a:endParaRPr lang="en-US" sz="3000" dirty="0">
              <a:cs typeface="+mj-cs"/>
            </a:endParaRPr>
          </a:p>
        </p:txBody>
      </p:sp>
      <p:sp>
        <p:nvSpPr>
          <p:cNvPr id="53258" name="TextBox 4"/>
          <p:cNvSpPr txBox="1">
            <a:spLocks noChangeArrowheads="1"/>
          </p:cNvSpPr>
          <p:nvPr/>
        </p:nvSpPr>
        <p:spPr bwMode="auto">
          <a:xfrm>
            <a:off x="288925" y="1049338"/>
            <a:ext cx="4591050"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700"/>
              <a:t>Además, las Socias pretenden evitar tratar a nadie más como empleados, excepto sobre una base temporal. Por esta razón, las personas que trabajan a largo plazo para la Cooperativa en el futuro generalmente deben convertirse en Socias. El objetivo es operar una empresa que elimina la división entre trabajadores y dueñas.</a:t>
            </a:r>
          </a:p>
          <a:p>
            <a:endParaRPr lang="es-ES" altLang="en-US" sz="1700"/>
          </a:p>
          <a:p>
            <a:r>
              <a:rPr lang="es-ES" altLang="en-US" sz="1700"/>
              <a:t>Con el fin de evitar la contratación de empleados, es posible que la Cooperativa invitará a las personas a convertirse en Socias sin nunca haber trabajado con ellas. En ese caso, las Socias deberán llegar a fondo para conocer a la persona para asegurarse de que encaja con la cultura de la Cooperativa. Por ejemplo, las Socias hablaran con personas que han trabajado antes con la Socia prospectiva, aseguraran que cada Socia le entreviste a ella, invitaran a la Socia prospectiva para observar el trabajo de la Cooperativa, y alentar o exigir que la Socia prospectiva participe en un programa de entrenamiento.</a:t>
            </a:r>
            <a:endParaRPr lang="en-US" altLang="en-US" sz="1700"/>
          </a:p>
        </p:txBody>
      </p:sp>
      <p:pic>
        <p:nvPicPr>
          <p:cNvPr id="53259"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3778250"/>
            <a:ext cx="101758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7546975" y="4427538"/>
            <a:ext cx="1597025" cy="1938337"/>
          </a:xfrm>
          <a:prstGeom prst="rect">
            <a:avLst/>
          </a:prstGeom>
          <a:noFill/>
        </p:spPr>
        <p:txBody>
          <a:bodyPr>
            <a:spAutoFit/>
          </a:bodyPr>
          <a:lstStyle/>
          <a:p>
            <a:pPr>
              <a:defRPr/>
            </a:pPr>
            <a:r>
              <a:rPr lang="es-ES" sz="1200" b="1" dirty="0">
                <a:latin typeface="+mn-lt"/>
              </a:rPr>
              <a:t>Escriba sus iniciales para aprobar:</a:t>
            </a:r>
            <a:endParaRPr lang="en-US" sz="1200" b="1" dirty="0">
              <a:latin typeface="+mn-lt"/>
            </a:endParaRPr>
          </a:p>
          <a:p>
            <a:pPr>
              <a:defRPr/>
            </a:pPr>
            <a:r>
              <a:rPr lang="en-US" sz="1200" dirty="0" err="1">
                <a:latin typeface="+mn-lt"/>
              </a:rPr>
              <a:t>Socia</a:t>
            </a:r>
            <a:r>
              <a:rPr lang="en-US" sz="1200" dirty="0">
                <a:latin typeface="+mn-lt"/>
              </a:rPr>
              <a:t> 1: ____</a:t>
            </a:r>
          </a:p>
          <a:p>
            <a:pPr>
              <a:defRPr/>
            </a:pPr>
            <a:r>
              <a:rPr lang="en-US" sz="1200" dirty="0" err="1">
                <a:latin typeface="+mn-lt"/>
              </a:rPr>
              <a:t>Socia</a:t>
            </a:r>
            <a:r>
              <a:rPr lang="en-US" sz="1200" dirty="0">
                <a:latin typeface="+mn-lt"/>
              </a:rPr>
              <a:t> 2: ____</a:t>
            </a:r>
          </a:p>
          <a:p>
            <a:pPr>
              <a:defRPr/>
            </a:pPr>
            <a:r>
              <a:rPr lang="en-US" sz="1200" dirty="0" err="1">
                <a:latin typeface="+mn-lt"/>
              </a:rPr>
              <a:t>Socia</a:t>
            </a:r>
            <a:r>
              <a:rPr lang="en-US" sz="1200" dirty="0">
                <a:latin typeface="+mn-lt"/>
              </a:rPr>
              <a:t> 3:  ____</a:t>
            </a:r>
          </a:p>
          <a:p>
            <a:pPr>
              <a:defRPr/>
            </a:pPr>
            <a:r>
              <a:rPr lang="en-US" sz="1200" dirty="0" err="1">
                <a:latin typeface="+mn-lt"/>
              </a:rPr>
              <a:t>Socia</a:t>
            </a:r>
            <a:r>
              <a:rPr lang="en-US" sz="1200" dirty="0">
                <a:latin typeface="+mn-lt"/>
              </a:rPr>
              <a:t> 4: ____</a:t>
            </a:r>
          </a:p>
          <a:p>
            <a:pPr>
              <a:defRPr/>
            </a:pPr>
            <a:r>
              <a:rPr lang="en-US" sz="1200" dirty="0" err="1">
                <a:latin typeface="+mn-lt"/>
              </a:rPr>
              <a:t>Socia</a:t>
            </a:r>
            <a:r>
              <a:rPr lang="en-US" sz="1200" dirty="0">
                <a:latin typeface="+mn-lt"/>
              </a:rPr>
              <a:t> 5: ____</a:t>
            </a:r>
          </a:p>
          <a:p>
            <a:pPr>
              <a:defRPr/>
            </a:pPr>
            <a:r>
              <a:rPr lang="en-US" sz="1200" dirty="0" err="1">
                <a:latin typeface="+mn-lt"/>
              </a:rPr>
              <a:t>Socia</a:t>
            </a:r>
            <a:r>
              <a:rPr lang="en-US" sz="1200" dirty="0">
                <a:latin typeface="+mn-lt"/>
              </a:rPr>
              <a:t> 6: ____</a:t>
            </a:r>
          </a:p>
          <a:p>
            <a:pPr>
              <a:defRPr/>
            </a:pPr>
            <a:r>
              <a:rPr lang="en-US" sz="1200" dirty="0" err="1">
                <a:latin typeface="+mn-lt"/>
              </a:rPr>
              <a:t>Socia</a:t>
            </a:r>
            <a:r>
              <a:rPr lang="en-US" sz="1200" dirty="0">
                <a:latin typeface="+mn-lt"/>
              </a:rPr>
              <a:t> 7: ____</a:t>
            </a:r>
          </a:p>
          <a:p>
            <a:pPr>
              <a:defRPr/>
            </a:pPr>
            <a:endParaRPr lang="en-US" sz="1200" dirty="0">
              <a:latin typeface="+mn-lt"/>
            </a:endParaRPr>
          </a:p>
        </p:txBody>
      </p:sp>
      <p:sp>
        <p:nvSpPr>
          <p:cNvPr id="53261" name="TextBox 5"/>
          <p:cNvSpPr txBox="1">
            <a:spLocks noChangeArrowheads="1"/>
          </p:cNvSpPr>
          <p:nvPr/>
        </p:nvSpPr>
        <p:spPr bwMode="auto">
          <a:xfrm>
            <a:off x="4738688" y="5688013"/>
            <a:ext cx="1352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Futura compañera de trabajo</a:t>
            </a:r>
          </a:p>
        </p:txBody>
      </p:sp>
      <p:cxnSp>
        <p:nvCxnSpPr>
          <p:cNvPr id="9" name="Straight Arrow Connector 8"/>
          <p:cNvCxnSpPr>
            <a:stCxn id="53261" idx="3"/>
          </p:cNvCxnSpPr>
          <p:nvPr/>
        </p:nvCxnSpPr>
        <p:spPr>
          <a:xfrm flipV="1">
            <a:off x="6091238" y="5888038"/>
            <a:ext cx="393700" cy="2619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634E249-B2ED-44AF-A3F0-BAE0CA7D023D}" type="slidenum">
              <a:rPr lang="en-US" altLang="en-US" sz="1200">
                <a:solidFill>
                  <a:srgbClr val="898989"/>
                </a:solidFill>
              </a:rPr>
              <a:pPr/>
              <a:t>21</a:t>
            </a:fld>
            <a:endParaRPr lang="en-US" altLang="en-US" sz="1200">
              <a:solidFill>
                <a:srgbClr val="898989"/>
              </a:solidFill>
            </a:endParaRPr>
          </a:p>
        </p:txBody>
      </p:sp>
      <p:pic>
        <p:nvPicPr>
          <p:cNvPr id="552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1787525"/>
            <a:ext cx="10477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1830388"/>
            <a:ext cx="77152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7350" y="1835150"/>
            <a:ext cx="6683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5764213" y="909638"/>
            <a:ext cx="2235200" cy="769937"/>
          </a:xfrm>
          <a:prstGeom prst="rect">
            <a:avLst/>
          </a:prstGeom>
          <a:noFill/>
          <a:ln>
            <a:noFill/>
          </a:ln>
          <a:extLst/>
        </p:spPr>
        <p:txBody>
          <a:bodyPr>
            <a:spAutoFit/>
          </a:bodyPr>
          <a:lstStyle/>
          <a:p>
            <a:pPr algn="ctr">
              <a:defRPr/>
            </a:pPr>
            <a:r>
              <a:rPr lang="en-US" sz="2200" dirty="0">
                <a:latin typeface="+mj-lt"/>
                <a:ea typeface="MS PGothic" charset="0"/>
                <a:cs typeface="MS PGothic" charset="0"/>
              </a:rPr>
              <a:t>Make more pops, employee!</a:t>
            </a:r>
          </a:p>
        </p:txBody>
      </p:sp>
      <p:sp>
        <p:nvSpPr>
          <p:cNvPr id="8" name="Freeform 7"/>
          <p:cNvSpPr/>
          <p:nvPr/>
        </p:nvSpPr>
        <p:spPr>
          <a:xfrm>
            <a:off x="5675313" y="827088"/>
            <a:ext cx="2370137" cy="957262"/>
          </a:xfrm>
          <a:custGeom>
            <a:avLst/>
            <a:gdLst>
              <a:gd name="connsiteX0" fmla="*/ 21772 w 1491343"/>
              <a:gd name="connsiteY0" fmla="*/ 119743 h 957943"/>
              <a:gd name="connsiteX1" fmla="*/ 217714 w 1491343"/>
              <a:gd name="connsiteY1" fmla="*/ 32657 h 957943"/>
              <a:gd name="connsiteX2" fmla="*/ 250372 w 1491343"/>
              <a:gd name="connsiteY2" fmla="*/ 10886 h 957943"/>
              <a:gd name="connsiteX3" fmla="*/ 489857 w 1491343"/>
              <a:gd name="connsiteY3" fmla="*/ 0 h 957943"/>
              <a:gd name="connsiteX4" fmla="*/ 751114 w 1491343"/>
              <a:gd name="connsiteY4" fmla="*/ 21772 h 957943"/>
              <a:gd name="connsiteX5" fmla="*/ 1023257 w 1491343"/>
              <a:gd name="connsiteY5" fmla="*/ 32657 h 957943"/>
              <a:gd name="connsiteX6" fmla="*/ 1164772 w 1491343"/>
              <a:gd name="connsiteY6" fmla="*/ 54429 h 957943"/>
              <a:gd name="connsiteX7" fmla="*/ 1240972 w 1491343"/>
              <a:gd name="connsiteY7" fmla="*/ 87086 h 957943"/>
              <a:gd name="connsiteX8" fmla="*/ 1284514 w 1491343"/>
              <a:gd name="connsiteY8" fmla="*/ 97972 h 957943"/>
              <a:gd name="connsiteX9" fmla="*/ 1349829 w 1491343"/>
              <a:gd name="connsiteY9" fmla="*/ 119743 h 957943"/>
              <a:gd name="connsiteX10" fmla="*/ 1426029 w 1491343"/>
              <a:gd name="connsiteY10" fmla="*/ 174172 h 957943"/>
              <a:gd name="connsiteX11" fmla="*/ 1447800 w 1491343"/>
              <a:gd name="connsiteY11" fmla="*/ 228600 h 957943"/>
              <a:gd name="connsiteX12" fmla="*/ 1469572 w 1491343"/>
              <a:gd name="connsiteY12" fmla="*/ 261257 h 957943"/>
              <a:gd name="connsiteX13" fmla="*/ 1491343 w 1491343"/>
              <a:gd name="connsiteY13" fmla="*/ 315686 h 957943"/>
              <a:gd name="connsiteX14" fmla="*/ 1469572 w 1491343"/>
              <a:gd name="connsiteY14" fmla="*/ 511629 h 957943"/>
              <a:gd name="connsiteX15" fmla="*/ 1447800 w 1491343"/>
              <a:gd name="connsiteY15" fmla="*/ 609600 h 957943"/>
              <a:gd name="connsiteX16" fmla="*/ 1426029 w 1491343"/>
              <a:gd name="connsiteY16" fmla="*/ 642257 h 957943"/>
              <a:gd name="connsiteX17" fmla="*/ 1404257 w 1491343"/>
              <a:gd name="connsiteY17" fmla="*/ 707572 h 957943"/>
              <a:gd name="connsiteX18" fmla="*/ 1393372 w 1491343"/>
              <a:gd name="connsiteY18" fmla="*/ 740229 h 957943"/>
              <a:gd name="connsiteX19" fmla="*/ 1360714 w 1491343"/>
              <a:gd name="connsiteY19" fmla="*/ 762000 h 957943"/>
              <a:gd name="connsiteX20" fmla="*/ 1349829 w 1491343"/>
              <a:gd name="connsiteY20" fmla="*/ 794657 h 957943"/>
              <a:gd name="connsiteX21" fmla="*/ 1295400 w 1491343"/>
              <a:gd name="connsiteY21" fmla="*/ 827315 h 957943"/>
              <a:gd name="connsiteX22" fmla="*/ 1273629 w 1491343"/>
              <a:gd name="connsiteY22" fmla="*/ 859972 h 957943"/>
              <a:gd name="connsiteX23" fmla="*/ 1121229 w 1491343"/>
              <a:gd name="connsiteY23" fmla="*/ 892629 h 957943"/>
              <a:gd name="connsiteX24" fmla="*/ 1088572 w 1491343"/>
              <a:gd name="connsiteY24" fmla="*/ 914400 h 957943"/>
              <a:gd name="connsiteX25" fmla="*/ 990600 w 1491343"/>
              <a:gd name="connsiteY25" fmla="*/ 936172 h 957943"/>
              <a:gd name="connsiteX26" fmla="*/ 925286 w 1491343"/>
              <a:gd name="connsiteY26" fmla="*/ 957943 h 957943"/>
              <a:gd name="connsiteX27" fmla="*/ 413657 w 1491343"/>
              <a:gd name="connsiteY27" fmla="*/ 936172 h 957943"/>
              <a:gd name="connsiteX28" fmla="*/ 337457 w 1491343"/>
              <a:gd name="connsiteY28" fmla="*/ 914400 h 957943"/>
              <a:gd name="connsiteX29" fmla="*/ 293914 w 1491343"/>
              <a:gd name="connsiteY29" fmla="*/ 903515 h 957943"/>
              <a:gd name="connsiteX30" fmla="*/ 261257 w 1491343"/>
              <a:gd name="connsiteY30" fmla="*/ 870857 h 957943"/>
              <a:gd name="connsiteX31" fmla="*/ 228600 w 1491343"/>
              <a:gd name="connsiteY31" fmla="*/ 859972 h 957943"/>
              <a:gd name="connsiteX32" fmla="*/ 206829 w 1491343"/>
              <a:gd name="connsiteY32" fmla="*/ 794657 h 957943"/>
              <a:gd name="connsiteX33" fmla="*/ 195943 w 1491343"/>
              <a:gd name="connsiteY33" fmla="*/ 762000 h 957943"/>
              <a:gd name="connsiteX34" fmla="*/ 185057 w 1491343"/>
              <a:gd name="connsiteY34" fmla="*/ 718457 h 957943"/>
              <a:gd name="connsiteX35" fmla="*/ 152400 w 1491343"/>
              <a:gd name="connsiteY35" fmla="*/ 696686 h 957943"/>
              <a:gd name="connsiteX36" fmla="*/ 119743 w 1491343"/>
              <a:gd name="connsiteY36" fmla="*/ 838200 h 957943"/>
              <a:gd name="connsiteX37" fmla="*/ 87086 w 1491343"/>
              <a:gd name="connsiteY37" fmla="*/ 859972 h 957943"/>
              <a:gd name="connsiteX38" fmla="*/ 97972 w 1491343"/>
              <a:gd name="connsiteY38" fmla="*/ 751115 h 957943"/>
              <a:gd name="connsiteX39" fmla="*/ 108857 w 1491343"/>
              <a:gd name="connsiteY39" fmla="*/ 685800 h 957943"/>
              <a:gd name="connsiteX40" fmla="*/ 87086 w 1491343"/>
              <a:gd name="connsiteY40" fmla="*/ 413657 h 957943"/>
              <a:gd name="connsiteX41" fmla="*/ 54429 w 1491343"/>
              <a:gd name="connsiteY41" fmla="*/ 337457 h 957943"/>
              <a:gd name="connsiteX42" fmla="*/ 21772 w 1491343"/>
              <a:gd name="connsiteY42" fmla="*/ 261257 h 957943"/>
              <a:gd name="connsiteX43" fmla="*/ 0 w 1491343"/>
              <a:gd name="connsiteY43" fmla="*/ 239486 h 957943"/>
              <a:gd name="connsiteX44" fmla="*/ 21772 w 1491343"/>
              <a:gd name="connsiteY44" fmla="*/ 119743 h 9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1343" h="957943">
                <a:moveTo>
                  <a:pt x="21772" y="119743"/>
                </a:moveTo>
                <a:cubicBezTo>
                  <a:pt x="58058" y="85271"/>
                  <a:pt x="153183" y="63386"/>
                  <a:pt x="217714" y="32657"/>
                </a:cubicBezTo>
                <a:cubicBezTo>
                  <a:pt x="229526" y="27032"/>
                  <a:pt x="237382" y="12445"/>
                  <a:pt x="250372" y="10886"/>
                </a:cubicBezTo>
                <a:cubicBezTo>
                  <a:pt x="329714" y="1365"/>
                  <a:pt x="410029" y="3629"/>
                  <a:pt x="489857" y="0"/>
                </a:cubicBezTo>
                <a:cubicBezTo>
                  <a:pt x="559149" y="6299"/>
                  <a:pt x="684811" y="18282"/>
                  <a:pt x="751114" y="21772"/>
                </a:cubicBezTo>
                <a:cubicBezTo>
                  <a:pt x="841775" y="26544"/>
                  <a:pt x="932543" y="29029"/>
                  <a:pt x="1023257" y="32657"/>
                </a:cubicBezTo>
                <a:cubicBezTo>
                  <a:pt x="1076135" y="39267"/>
                  <a:pt x="1114903" y="41962"/>
                  <a:pt x="1164772" y="54429"/>
                </a:cubicBezTo>
                <a:cubicBezTo>
                  <a:pt x="1218830" y="67944"/>
                  <a:pt x="1178671" y="63723"/>
                  <a:pt x="1240972" y="87086"/>
                </a:cubicBezTo>
                <a:cubicBezTo>
                  <a:pt x="1254980" y="92339"/>
                  <a:pt x="1270184" y="93673"/>
                  <a:pt x="1284514" y="97972"/>
                </a:cubicBezTo>
                <a:cubicBezTo>
                  <a:pt x="1306495" y="104566"/>
                  <a:pt x="1349829" y="119743"/>
                  <a:pt x="1349829" y="119743"/>
                </a:cubicBezTo>
                <a:cubicBezTo>
                  <a:pt x="1401486" y="171400"/>
                  <a:pt x="1373899" y="156795"/>
                  <a:pt x="1426029" y="174172"/>
                </a:cubicBezTo>
                <a:cubicBezTo>
                  <a:pt x="1433286" y="192315"/>
                  <a:pt x="1439061" y="211123"/>
                  <a:pt x="1447800" y="228600"/>
                </a:cubicBezTo>
                <a:cubicBezTo>
                  <a:pt x="1453651" y="240302"/>
                  <a:pt x="1463721" y="249555"/>
                  <a:pt x="1469572" y="261257"/>
                </a:cubicBezTo>
                <a:cubicBezTo>
                  <a:pt x="1478311" y="278735"/>
                  <a:pt x="1484086" y="297543"/>
                  <a:pt x="1491343" y="315686"/>
                </a:cubicBezTo>
                <a:cubicBezTo>
                  <a:pt x="1481377" y="435273"/>
                  <a:pt x="1486249" y="419904"/>
                  <a:pt x="1469572" y="511629"/>
                </a:cubicBezTo>
                <a:cubicBezTo>
                  <a:pt x="1467941" y="520602"/>
                  <a:pt x="1453317" y="596726"/>
                  <a:pt x="1447800" y="609600"/>
                </a:cubicBezTo>
                <a:cubicBezTo>
                  <a:pt x="1442646" y="621625"/>
                  <a:pt x="1431342" y="630302"/>
                  <a:pt x="1426029" y="642257"/>
                </a:cubicBezTo>
                <a:cubicBezTo>
                  <a:pt x="1416708" y="663228"/>
                  <a:pt x="1411514" y="685800"/>
                  <a:pt x="1404257" y="707572"/>
                </a:cubicBezTo>
                <a:cubicBezTo>
                  <a:pt x="1400628" y="718458"/>
                  <a:pt x="1402919" y="733864"/>
                  <a:pt x="1393372" y="740229"/>
                </a:cubicBezTo>
                <a:lnTo>
                  <a:pt x="1360714" y="762000"/>
                </a:lnTo>
                <a:cubicBezTo>
                  <a:pt x="1357086" y="772886"/>
                  <a:pt x="1355732" y="784818"/>
                  <a:pt x="1349829" y="794657"/>
                </a:cubicBezTo>
                <a:cubicBezTo>
                  <a:pt x="1334886" y="819562"/>
                  <a:pt x="1321087" y="818752"/>
                  <a:pt x="1295400" y="827315"/>
                </a:cubicBezTo>
                <a:cubicBezTo>
                  <a:pt x="1288143" y="838201"/>
                  <a:pt x="1284723" y="853038"/>
                  <a:pt x="1273629" y="859972"/>
                </a:cubicBezTo>
                <a:cubicBezTo>
                  <a:pt x="1234852" y="884207"/>
                  <a:pt x="1161879" y="887548"/>
                  <a:pt x="1121229" y="892629"/>
                </a:cubicBezTo>
                <a:cubicBezTo>
                  <a:pt x="1110343" y="899886"/>
                  <a:pt x="1100274" y="908549"/>
                  <a:pt x="1088572" y="914400"/>
                </a:cubicBezTo>
                <a:cubicBezTo>
                  <a:pt x="1057426" y="929973"/>
                  <a:pt x="1024049" y="927810"/>
                  <a:pt x="990600" y="936172"/>
                </a:cubicBezTo>
                <a:cubicBezTo>
                  <a:pt x="968336" y="941738"/>
                  <a:pt x="947057" y="950686"/>
                  <a:pt x="925286" y="957943"/>
                </a:cubicBezTo>
                <a:cubicBezTo>
                  <a:pt x="603441" y="928684"/>
                  <a:pt x="1080235" y="969500"/>
                  <a:pt x="413657" y="936172"/>
                </a:cubicBezTo>
                <a:cubicBezTo>
                  <a:pt x="393031" y="935141"/>
                  <a:pt x="358193" y="920325"/>
                  <a:pt x="337457" y="914400"/>
                </a:cubicBezTo>
                <a:cubicBezTo>
                  <a:pt x="323072" y="910290"/>
                  <a:pt x="308428" y="907143"/>
                  <a:pt x="293914" y="903515"/>
                </a:cubicBezTo>
                <a:cubicBezTo>
                  <a:pt x="283028" y="892629"/>
                  <a:pt x="274066" y="879397"/>
                  <a:pt x="261257" y="870857"/>
                </a:cubicBezTo>
                <a:cubicBezTo>
                  <a:pt x="251710" y="864492"/>
                  <a:pt x="235269" y="869309"/>
                  <a:pt x="228600" y="859972"/>
                </a:cubicBezTo>
                <a:cubicBezTo>
                  <a:pt x="215261" y="841297"/>
                  <a:pt x="214086" y="816429"/>
                  <a:pt x="206829" y="794657"/>
                </a:cubicBezTo>
                <a:cubicBezTo>
                  <a:pt x="203200" y="783771"/>
                  <a:pt x="198726" y="773132"/>
                  <a:pt x="195943" y="762000"/>
                </a:cubicBezTo>
                <a:cubicBezTo>
                  <a:pt x="192314" y="747486"/>
                  <a:pt x="193356" y="730905"/>
                  <a:pt x="185057" y="718457"/>
                </a:cubicBezTo>
                <a:cubicBezTo>
                  <a:pt x="177800" y="707571"/>
                  <a:pt x="163286" y="703943"/>
                  <a:pt x="152400" y="696686"/>
                </a:cubicBezTo>
                <a:cubicBezTo>
                  <a:pt x="150579" y="709434"/>
                  <a:pt x="138617" y="825617"/>
                  <a:pt x="119743" y="838200"/>
                </a:cubicBezTo>
                <a:lnTo>
                  <a:pt x="87086" y="859972"/>
                </a:lnTo>
                <a:cubicBezTo>
                  <a:pt x="90715" y="823686"/>
                  <a:pt x="93449" y="787300"/>
                  <a:pt x="97972" y="751115"/>
                </a:cubicBezTo>
                <a:cubicBezTo>
                  <a:pt x="100710" y="729214"/>
                  <a:pt x="109569" y="707860"/>
                  <a:pt x="108857" y="685800"/>
                </a:cubicBezTo>
                <a:cubicBezTo>
                  <a:pt x="105923" y="594843"/>
                  <a:pt x="96781" y="504143"/>
                  <a:pt x="87086" y="413657"/>
                </a:cubicBezTo>
                <a:cubicBezTo>
                  <a:pt x="84655" y="390967"/>
                  <a:pt x="62117" y="355396"/>
                  <a:pt x="54429" y="337457"/>
                </a:cubicBezTo>
                <a:cubicBezTo>
                  <a:pt x="37014" y="296822"/>
                  <a:pt x="50650" y="304574"/>
                  <a:pt x="21772" y="261257"/>
                </a:cubicBezTo>
                <a:cubicBezTo>
                  <a:pt x="16079" y="252718"/>
                  <a:pt x="7257" y="246743"/>
                  <a:pt x="0" y="239486"/>
                </a:cubicBezTo>
                <a:cubicBezTo>
                  <a:pt x="15867" y="160150"/>
                  <a:pt x="-14514" y="154215"/>
                  <a:pt x="21772" y="11974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5264150" y="1393825"/>
            <a:ext cx="3143250" cy="22304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264150" y="1239838"/>
            <a:ext cx="2957513" cy="24415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55305"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5A7084F3-3153-4F45-8D34-9F66EC6260FF}" type="slidenum">
              <a:rPr lang="en-US" altLang="en-US" sz="1200">
                <a:solidFill>
                  <a:srgbClr val="898989"/>
                </a:solidFill>
              </a:rPr>
              <a:pPr algn="r" eaLnBrk="1" hangingPunct="1"/>
              <a:t>21</a:t>
            </a:fld>
            <a:endParaRPr lang="en-US" altLang="en-US" sz="1200">
              <a:solidFill>
                <a:srgbClr val="898989"/>
              </a:solidFill>
            </a:endParaRPr>
          </a:p>
        </p:txBody>
      </p:sp>
      <p:sp>
        <p:nvSpPr>
          <p:cNvPr id="12" name="Title 1"/>
          <p:cNvSpPr>
            <a:spLocks noGrp="1"/>
          </p:cNvSpPr>
          <p:nvPr>
            <p:ph type="title"/>
          </p:nvPr>
        </p:nvSpPr>
        <p:spPr>
          <a:xfrm>
            <a:off x="111125" y="-31750"/>
            <a:ext cx="4948238" cy="1325563"/>
          </a:xfrm>
        </p:spPr>
        <p:txBody>
          <a:bodyPr/>
          <a:lstStyle/>
          <a:p>
            <a:pPr algn="ctr">
              <a:defRPr/>
            </a:pPr>
            <a:r>
              <a:rPr lang="en-US" sz="2800" dirty="0"/>
              <a:t>To not have employees, so as to treat everyone </a:t>
            </a:r>
            <a:r>
              <a:rPr lang="en-US" sz="2800" dirty="0" smtClean="0"/>
              <a:t>equally: </a:t>
            </a:r>
            <a:endParaRPr lang="en-US" sz="2800" dirty="0"/>
          </a:p>
        </p:txBody>
      </p:sp>
      <p:sp>
        <p:nvSpPr>
          <p:cNvPr id="55307" name="TextBox 4"/>
          <p:cNvSpPr txBox="1">
            <a:spLocks noChangeArrowheads="1"/>
          </p:cNvSpPr>
          <p:nvPr/>
        </p:nvSpPr>
        <p:spPr bwMode="auto">
          <a:xfrm>
            <a:off x="288925" y="1049338"/>
            <a:ext cx="477043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700"/>
              <a:t>Also, the Partners intend to avoid treating anybody else like an employee, except on a temporary basis. For this reason, the people that will work long-term for the Cooperative in the future generally must be converted into Partners. The objective is to operate a business that eliminates the division between workers and owners.  </a:t>
            </a:r>
          </a:p>
          <a:p>
            <a:endParaRPr lang="es-ES" altLang="en-US" sz="1700"/>
          </a:p>
          <a:p>
            <a:r>
              <a:rPr lang="en-US" altLang="en-US" sz="1700"/>
              <a:t>To avoid having employees, it could happen that the Cooperative will invite people to become Partners without ever having worked with them. In that case, the Partners must thoroughly screen the person to ensure that they will fit in with the Cooperative’s culture. For example, the Partners will talk to people that have worked with the prospective Partner in the past, ensure that every Partner interviews her, invite the prospective Partner to observe the Cooperative’s work, and encourage or require that the prospective Partner participate in a training program. </a:t>
            </a:r>
          </a:p>
        </p:txBody>
      </p:sp>
      <p:pic>
        <p:nvPicPr>
          <p:cNvPr id="5530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3778250"/>
            <a:ext cx="101758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9" name="TextBox 14"/>
          <p:cNvSpPr txBox="1">
            <a:spLocks noChangeArrowheads="1"/>
          </p:cNvSpPr>
          <p:nvPr/>
        </p:nvSpPr>
        <p:spPr bwMode="auto">
          <a:xfrm>
            <a:off x="7546975" y="4427538"/>
            <a:ext cx="15970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55310" name="TextBox 5"/>
          <p:cNvSpPr txBox="1">
            <a:spLocks noChangeArrowheads="1"/>
          </p:cNvSpPr>
          <p:nvPr/>
        </p:nvSpPr>
        <p:spPr bwMode="auto">
          <a:xfrm>
            <a:off x="5111750" y="5716588"/>
            <a:ext cx="1352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Future </a:t>
            </a:r>
          </a:p>
          <a:p>
            <a:r>
              <a:rPr lang="en-US" altLang="en-US" sz="1800"/>
              <a:t>co-worker</a:t>
            </a:r>
          </a:p>
        </p:txBody>
      </p:sp>
      <p:cxnSp>
        <p:nvCxnSpPr>
          <p:cNvPr id="17" name="Straight Arrow Connector 16"/>
          <p:cNvCxnSpPr/>
          <p:nvPr/>
        </p:nvCxnSpPr>
        <p:spPr>
          <a:xfrm flipV="1">
            <a:off x="6032500" y="5773738"/>
            <a:ext cx="393700" cy="123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360363" y="1119188"/>
            <a:ext cx="85947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Para promover una cultura en la que todas las Socias están motivadas y animadas a participar en la gestión de la Cooperativa, </a:t>
            </a:r>
            <a:r>
              <a:rPr lang="en-US" altLang="en-US" sz="1800"/>
              <a:t>cada</a:t>
            </a:r>
            <a:r>
              <a:rPr lang="es-ES_tradnl" altLang="en-US" sz="1800"/>
              <a:t> Socia puede – y debe – proponer políticas y actividades para mejorar el funcionamiento de la Cooperativa. </a:t>
            </a:r>
            <a:endParaRPr lang="en-US" altLang="en-US" sz="1800"/>
          </a:p>
          <a:p>
            <a:pPr algn="ctr"/>
            <a:endParaRPr lang="es-ES" altLang="en-US" sz="1800"/>
          </a:p>
          <a:p>
            <a:pPr algn="ctr"/>
            <a:endParaRPr lang="es-ES" altLang="en-US" sz="1800"/>
          </a:p>
          <a:p>
            <a:pPr algn="ctr"/>
            <a:endParaRPr lang="es-ES_tradnl" altLang="en-US" sz="1800"/>
          </a:p>
        </p:txBody>
      </p:sp>
      <p:sp>
        <p:nvSpPr>
          <p:cNvPr id="18" name="Freeform 17"/>
          <p:cNvSpPr/>
          <p:nvPr/>
        </p:nvSpPr>
        <p:spPr>
          <a:xfrm>
            <a:off x="1522413" y="2857500"/>
            <a:ext cx="1550987" cy="1298575"/>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47" name="TextBox 18"/>
          <p:cNvSpPr txBox="1">
            <a:spLocks noChangeArrowheads="1"/>
          </p:cNvSpPr>
          <p:nvPr/>
        </p:nvSpPr>
        <p:spPr bwMode="auto">
          <a:xfrm>
            <a:off x="1557338" y="3082925"/>
            <a:ext cx="15494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2000">
                <a:latin typeface="Calibri Light" panose="020F0302020204030204" pitchFamily="34" charset="0"/>
              </a:rPr>
              <a:t>Ideas…</a:t>
            </a:r>
          </a:p>
          <a:p>
            <a:pPr algn="ctr"/>
            <a:r>
              <a:rPr lang="es-ES_tradnl" altLang="en-US" sz="2000">
                <a:latin typeface="Calibri Light" panose="020F0302020204030204" pitchFamily="34" charset="0"/>
              </a:rPr>
              <a:t>Propuestas…</a:t>
            </a:r>
          </a:p>
          <a:p>
            <a:pPr algn="ctr"/>
            <a:endParaRPr lang="en-US" altLang="en-US" sz="1800">
              <a:latin typeface="Calibri Light" panose="020F0302020204030204" pitchFamily="34" charset="0"/>
            </a:endParaRPr>
          </a:p>
        </p:txBody>
      </p:sp>
      <p:sp>
        <p:nvSpPr>
          <p:cNvPr id="573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E288575-4D39-484F-B97E-6A58F6E7ACA0}" type="slidenum">
              <a:rPr lang="en-US" altLang="en-US" sz="1200">
                <a:solidFill>
                  <a:srgbClr val="898989"/>
                </a:solidFill>
              </a:rPr>
              <a:pPr/>
              <a:t>22</a:t>
            </a:fld>
            <a:endParaRPr lang="en-US" altLang="en-US" sz="1200">
              <a:solidFill>
                <a:srgbClr val="898989"/>
              </a:solidFill>
            </a:endParaRPr>
          </a:p>
        </p:txBody>
      </p:sp>
      <p:sp>
        <p:nvSpPr>
          <p:cNvPr id="22" name="Freeform 21"/>
          <p:cNvSpPr/>
          <p:nvPr/>
        </p:nvSpPr>
        <p:spPr>
          <a:xfrm>
            <a:off x="3109913" y="2705100"/>
            <a:ext cx="1657350" cy="1298575"/>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0" name="TextBox 22"/>
          <p:cNvSpPr txBox="1">
            <a:spLocks noChangeArrowheads="1"/>
          </p:cNvSpPr>
          <p:nvPr/>
        </p:nvSpPr>
        <p:spPr bwMode="auto">
          <a:xfrm>
            <a:off x="3016250" y="2705100"/>
            <a:ext cx="18700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es-ES_tradnl" altLang="en-US" sz="2000">
              <a:latin typeface="Calibri Light" panose="020F0302020204030204" pitchFamily="34" charset="0"/>
            </a:endParaRPr>
          </a:p>
          <a:p>
            <a:pPr algn="ctr"/>
            <a:r>
              <a:rPr lang="es-ES_tradnl" altLang="en-US" sz="2000">
                <a:latin typeface="Calibri Light" panose="020F0302020204030204" pitchFamily="34" charset="0"/>
              </a:rPr>
              <a:t>Decisiones…</a:t>
            </a:r>
          </a:p>
          <a:p>
            <a:pPr algn="ctr"/>
            <a:r>
              <a:rPr lang="es-ES_tradnl" altLang="en-US" sz="1800">
                <a:latin typeface="Calibri Light" panose="020F0302020204030204" pitchFamily="34" charset="0"/>
              </a:rPr>
              <a:t>Observaciones…</a:t>
            </a:r>
          </a:p>
          <a:p>
            <a:pPr algn="ctr"/>
            <a:endParaRPr lang="en-US" altLang="en-US" sz="1800">
              <a:latin typeface="Calibri Light" panose="020F0302020204030204" pitchFamily="34" charset="0"/>
            </a:endParaRPr>
          </a:p>
        </p:txBody>
      </p:sp>
      <p:sp>
        <p:nvSpPr>
          <p:cNvPr id="24" name="Freeform 23"/>
          <p:cNvSpPr/>
          <p:nvPr/>
        </p:nvSpPr>
        <p:spPr>
          <a:xfrm>
            <a:off x="4792663" y="2678113"/>
            <a:ext cx="1865312" cy="1296987"/>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2" name="TextBox 24"/>
          <p:cNvSpPr txBox="1">
            <a:spLocks noChangeArrowheads="1"/>
          </p:cNvSpPr>
          <p:nvPr/>
        </p:nvSpPr>
        <p:spPr bwMode="auto">
          <a:xfrm>
            <a:off x="4949825" y="2982913"/>
            <a:ext cx="16906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2000">
                <a:latin typeface="Calibri Light" panose="020F0302020204030204" pitchFamily="34" charset="0"/>
              </a:rPr>
              <a:t>Sugerencias…</a:t>
            </a:r>
          </a:p>
          <a:p>
            <a:pPr algn="ctr"/>
            <a:r>
              <a:rPr lang="es-ES_tradnl" altLang="en-US" sz="2000">
                <a:latin typeface="Calibri Light" panose="020F0302020204030204" pitchFamily="34" charset="0"/>
              </a:rPr>
              <a:t>Influencia…</a:t>
            </a:r>
          </a:p>
          <a:p>
            <a:pPr algn="ctr"/>
            <a:endParaRPr lang="es-ES_tradnl" altLang="en-US" sz="2000">
              <a:latin typeface="Calibri Light" panose="020F0302020204030204" pitchFamily="34" charset="0"/>
            </a:endParaRPr>
          </a:p>
          <a:p>
            <a:pPr algn="ctr"/>
            <a:endParaRPr lang="en-US" altLang="en-US" sz="1800">
              <a:latin typeface="Calibri Light" panose="020F0302020204030204" pitchFamily="34" charset="0"/>
            </a:endParaRPr>
          </a:p>
        </p:txBody>
      </p:sp>
      <p:sp>
        <p:nvSpPr>
          <p:cNvPr id="14" name="TextBox 13"/>
          <p:cNvSpPr txBox="1"/>
          <p:nvPr/>
        </p:nvSpPr>
        <p:spPr>
          <a:xfrm>
            <a:off x="7608888" y="4557713"/>
            <a:ext cx="1535112" cy="1938337"/>
          </a:xfrm>
          <a:prstGeom prst="rect">
            <a:avLst/>
          </a:prstGeom>
          <a:noFill/>
        </p:spPr>
        <p:txBody>
          <a:bodyPr>
            <a:spAutoFit/>
          </a:bodyPr>
          <a:lstStyle/>
          <a:p>
            <a:pPr>
              <a:defRPr/>
            </a:pPr>
            <a:r>
              <a:rPr lang="es-ES" sz="1200" b="1" dirty="0">
                <a:latin typeface="+mn-lt"/>
              </a:rPr>
              <a:t>Escriba sus iniciales para aprobar:</a:t>
            </a:r>
            <a:endParaRPr lang="en-US" sz="1200" b="1" dirty="0">
              <a:latin typeface="+mn-lt"/>
            </a:endParaRPr>
          </a:p>
          <a:p>
            <a:pPr>
              <a:defRPr/>
            </a:pPr>
            <a:r>
              <a:rPr lang="en-US" sz="1200" dirty="0" err="1">
                <a:latin typeface="+mn-lt"/>
              </a:rPr>
              <a:t>Socia</a:t>
            </a:r>
            <a:r>
              <a:rPr lang="en-US" sz="1200" dirty="0">
                <a:latin typeface="+mn-lt"/>
              </a:rPr>
              <a:t> 1: ________</a:t>
            </a:r>
          </a:p>
          <a:p>
            <a:pPr>
              <a:defRPr/>
            </a:pPr>
            <a:r>
              <a:rPr lang="en-US" sz="1200" dirty="0" err="1">
                <a:latin typeface="+mn-lt"/>
              </a:rPr>
              <a:t>Socia</a:t>
            </a:r>
            <a:r>
              <a:rPr lang="en-US" sz="1200" dirty="0">
                <a:latin typeface="+mn-lt"/>
              </a:rPr>
              <a:t> 2: ______</a:t>
            </a:r>
          </a:p>
          <a:p>
            <a:pPr>
              <a:defRPr/>
            </a:pPr>
            <a:r>
              <a:rPr lang="en-US" sz="1200" dirty="0" err="1">
                <a:latin typeface="+mn-lt"/>
              </a:rPr>
              <a:t>Socia</a:t>
            </a:r>
            <a:r>
              <a:rPr lang="en-US" sz="1200" dirty="0">
                <a:latin typeface="+mn-lt"/>
              </a:rPr>
              <a:t> 3:  _______</a:t>
            </a:r>
          </a:p>
          <a:p>
            <a:pPr>
              <a:defRPr/>
            </a:pPr>
            <a:r>
              <a:rPr lang="en-US" sz="1200" dirty="0" err="1">
                <a:latin typeface="+mn-lt"/>
              </a:rPr>
              <a:t>Socia</a:t>
            </a:r>
            <a:r>
              <a:rPr lang="en-US" sz="1200" dirty="0">
                <a:latin typeface="+mn-lt"/>
              </a:rPr>
              <a:t> 4: ____</a:t>
            </a:r>
          </a:p>
          <a:p>
            <a:pPr>
              <a:defRPr/>
            </a:pPr>
            <a:r>
              <a:rPr lang="en-US" sz="1200" dirty="0" err="1">
                <a:latin typeface="+mn-lt"/>
              </a:rPr>
              <a:t>Socia</a:t>
            </a:r>
            <a:r>
              <a:rPr lang="en-US" sz="1200" dirty="0">
                <a:latin typeface="+mn-lt"/>
              </a:rPr>
              <a:t> 5: ____</a:t>
            </a:r>
          </a:p>
          <a:p>
            <a:pPr>
              <a:defRPr/>
            </a:pPr>
            <a:r>
              <a:rPr lang="en-US" sz="1200" dirty="0" err="1">
                <a:latin typeface="+mn-lt"/>
              </a:rPr>
              <a:t>Socia</a:t>
            </a:r>
            <a:r>
              <a:rPr lang="en-US" sz="1200" dirty="0">
                <a:latin typeface="+mn-lt"/>
              </a:rPr>
              <a:t> 6: ____</a:t>
            </a:r>
          </a:p>
          <a:p>
            <a:pPr>
              <a:defRPr/>
            </a:pPr>
            <a:r>
              <a:rPr lang="en-US" sz="1200" dirty="0" err="1">
                <a:latin typeface="+mn-lt"/>
              </a:rPr>
              <a:t>Socia</a:t>
            </a:r>
            <a:r>
              <a:rPr lang="en-US" sz="1200" dirty="0">
                <a:latin typeface="+mn-lt"/>
              </a:rPr>
              <a:t> 7: ____</a:t>
            </a:r>
          </a:p>
          <a:p>
            <a:pPr>
              <a:defRPr/>
            </a:pPr>
            <a:endParaRPr lang="en-US" sz="1200" dirty="0">
              <a:latin typeface="+mn-lt"/>
            </a:endParaRPr>
          </a:p>
        </p:txBody>
      </p:sp>
      <p:sp>
        <p:nvSpPr>
          <p:cNvPr id="20" name="Title 1"/>
          <p:cNvSpPr>
            <a:spLocks noGrp="1"/>
          </p:cNvSpPr>
          <p:nvPr>
            <p:ph type="title"/>
          </p:nvPr>
        </p:nvSpPr>
        <p:spPr>
          <a:xfrm>
            <a:off x="-354013" y="303213"/>
            <a:ext cx="9661526" cy="590550"/>
          </a:xfrm>
        </p:spPr>
        <p:txBody>
          <a:bodyPr/>
          <a:lstStyle/>
          <a:p>
            <a:pPr algn="ctr">
              <a:defRPr/>
            </a:pPr>
            <a:r>
              <a:rPr lang="es-ES" sz="2800" dirty="0">
                <a:cs typeface="+mj-cs"/>
              </a:rPr>
              <a:t>En s</a:t>
            </a:r>
            <a:r>
              <a:rPr lang="es-ES" sz="2800" dirty="0" smtClean="0">
                <a:cs typeface="+mj-cs"/>
              </a:rPr>
              <a:t>erio</a:t>
            </a:r>
            <a:r>
              <a:rPr lang="es-ES" sz="2800" dirty="0">
                <a:cs typeface="+mj-cs"/>
              </a:rPr>
              <a:t>, </a:t>
            </a:r>
            <a:r>
              <a:rPr lang="es-ES" sz="2800" dirty="0" smtClean="0">
                <a:cs typeface="+mj-cs"/>
              </a:rPr>
              <a:t>todas las Socias deben participar</a:t>
            </a:r>
            <a:br>
              <a:rPr lang="es-ES" sz="2800" dirty="0" smtClean="0">
                <a:cs typeface="+mj-cs"/>
              </a:rPr>
            </a:br>
            <a:r>
              <a:rPr lang="es-ES" sz="2800" dirty="0" smtClean="0">
                <a:cs typeface="+mj-cs"/>
              </a:rPr>
              <a:t>en el manejo de </a:t>
            </a:r>
            <a:r>
              <a:rPr lang="es-ES" sz="2800" dirty="0">
                <a:cs typeface="+mj-cs"/>
              </a:rPr>
              <a:t>la </a:t>
            </a:r>
            <a:r>
              <a:rPr lang="es-ES" sz="2800" dirty="0" smtClean="0">
                <a:cs typeface="+mj-cs"/>
              </a:rPr>
              <a:t>Cooperativa</a:t>
            </a:r>
            <a:endParaRPr lang="en-US" sz="2800" dirty="0">
              <a:cs typeface="+mj-cs"/>
            </a:endParaRPr>
          </a:p>
        </p:txBody>
      </p:sp>
      <p:grpSp>
        <p:nvGrpSpPr>
          <p:cNvPr id="57355" name="Group 37"/>
          <p:cNvGrpSpPr>
            <a:grpSpLocks/>
          </p:cNvGrpSpPr>
          <p:nvPr/>
        </p:nvGrpSpPr>
        <p:grpSpPr bwMode="auto">
          <a:xfrm>
            <a:off x="398463" y="4068763"/>
            <a:ext cx="6880225" cy="3190875"/>
            <a:chOff x="398565" y="4068008"/>
            <a:chExt cx="6879673" cy="3190963"/>
          </a:xfrm>
        </p:grpSpPr>
        <p:pic>
          <p:nvPicPr>
            <p:cNvPr id="573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2437" y="4068008"/>
              <a:ext cx="974735" cy="275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8558" y="4082501"/>
              <a:ext cx="955194" cy="275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5769" y="4179236"/>
              <a:ext cx="926458" cy="267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H="1">
              <a:off x="1622429" y="4764939"/>
              <a:ext cx="574629" cy="6810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997094" y="4679212"/>
              <a:ext cx="625425" cy="5350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420967" y="4634761"/>
              <a:ext cx="692094" cy="3111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74861" y="4739539"/>
              <a:ext cx="476212" cy="4111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38419" y="4685562"/>
              <a:ext cx="476212" cy="4111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63880" y="4650636"/>
              <a:ext cx="420654" cy="7953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7366" name="Picture 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
              <a:off x="398565" y="4424428"/>
              <a:ext cx="6879673" cy="28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34"/>
            <p:cNvCxnSpPr/>
            <p:nvPr/>
          </p:nvCxnSpPr>
          <p:spPr>
            <a:xfrm>
              <a:off x="3073287" y="4944332"/>
              <a:ext cx="1777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71772" y="4964970"/>
              <a:ext cx="88893" cy="539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500202" y="5660314"/>
              <a:ext cx="1777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862302" y="5515848"/>
              <a:ext cx="1777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84395" y="5018946"/>
              <a:ext cx="177786" cy="460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568592" y="4891943"/>
              <a:ext cx="1777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356" name="TextBox 38"/>
          <p:cNvSpPr txBox="1">
            <a:spLocks noChangeArrowheads="1"/>
          </p:cNvSpPr>
          <p:nvPr/>
        </p:nvSpPr>
        <p:spPr bwMode="auto">
          <a:xfrm>
            <a:off x="3052763" y="5819775"/>
            <a:ext cx="2166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300"/>
              <a:t>Volante de la Cooperativa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275FD20-0BB5-4ADC-B53C-E3513338BE0F}" type="slidenum">
              <a:rPr lang="en-US" altLang="en-US" sz="1200">
                <a:solidFill>
                  <a:srgbClr val="898989"/>
                </a:solidFill>
              </a:rPr>
              <a:pPr/>
              <a:t>23</a:t>
            </a:fld>
            <a:endParaRPr lang="en-US" altLang="en-US" sz="1200">
              <a:solidFill>
                <a:srgbClr val="898989"/>
              </a:solidFill>
            </a:endParaRPr>
          </a:p>
        </p:txBody>
      </p:sp>
      <p:sp>
        <p:nvSpPr>
          <p:cNvPr id="59394" name="TextBox 1"/>
          <p:cNvSpPr txBox="1">
            <a:spLocks noChangeArrowheads="1"/>
          </p:cNvSpPr>
          <p:nvPr/>
        </p:nvSpPr>
        <p:spPr bwMode="auto">
          <a:xfrm>
            <a:off x="360363" y="1119188"/>
            <a:ext cx="8594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To promote a culture in which every Partner is motivated and encouraged to participate in the management of the Cooperative, every Partner can – and must – propose policies and activities to improve the Cooperative’s functioning. </a:t>
            </a:r>
          </a:p>
        </p:txBody>
      </p:sp>
      <p:sp>
        <p:nvSpPr>
          <p:cNvPr id="5" name="Freeform 4"/>
          <p:cNvSpPr/>
          <p:nvPr/>
        </p:nvSpPr>
        <p:spPr>
          <a:xfrm>
            <a:off x="1522413" y="2857500"/>
            <a:ext cx="1550987" cy="1298575"/>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6" name="TextBox 18"/>
          <p:cNvSpPr txBox="1">
            <a:spLocks noChangeArrowheads="1"/>
          </p:cNvSpPr>
          <p:nvPr/>
        </p:nvSpPr>
        <p:spPr bwMode="auto">
          <a:xfrm>
            <a:off x="1557338" y="3082925"/>
            <a:ext cx="15494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2000">
                <a:latin typeface="Calibri Light" panose="020F0302020204030204" pitchFamily="34" charset="0"/>
              </a:rPr>
              <a:t>Ideas…</a:t>
            </a:r>
          </a:p>
          <a:p>
            <a:pPr algn="ctr"/>
            <a:r>
              <a:rPr lang="es-ES_tradnl" altLang="en-US" sz="2000">
                <a:latin typeface="Calibri Light" panose="020F0302020204030204" pitchFamily="34" charset="0"/>
              </a:rPr>
              <a:t>Proposals…</a:t>
            </a:r>
          </a:p>
          <a:p>
            <a:pPr algn="ctr"/>
            <a:endParaRPr lang="en-US" altLang="en-US" sz="1800">
              <a:latin typeface="Calibri Light" panose="020F0302020204030204" pitchFamily="34" charset="0"/>
            </a:endParaRPr>
          </a:p>
        </p:txBody>
      </p:sp>
      <p:sp>
        <p:nvSpPr>
          <p:cNvPr id="59397"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041292CE-280B-4D15-86F9-4E5A62D6AC66}" type="slidenum">
              <a:rPr lang="en-US" altLang="en-US" sz="1200">
                <a:solidFill>
                  <a:srgbClr val="898989"/>
                </a:solidFill>
              </a:rPr>
              <a:pPr algn="r" eaLnBrk="1" hangingPunct="1"/>
              <a:t>23</a:t>
            </a:fld>
            <a:endParaRPr lang="en-US" altLang="en-US" sz="1200">
              <a:solidFill>
                <a:srgbClr val="898989"/>
              </a:solidFill>
            </a:endParaRPr>
          </a:p>
        </p:txBody>
      </p:sp>
      <p:sp>
        <p:nvSpPr>
          <p:cNvPr id="8" name="Freeform 7"/>
          <p:cNvSpPr/>
          <p:nvPr/>
        </p:nvSpPr>
        <p:spPr>
          <a:xfrm>
            <a:off x="3109913" y="2705100"/>
            <a:ext cx="1657350" cy="1298575"/>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9" name="TextBox 22"/>
          <p:cNvSpPr txBox="1">
            <a:spLocks noChangeArrowheads="1"/>
          </p:cNvSpPr>
          <p:nvPr/>
        </p:nvSpPr>
        <p:spPr bwMode="auto">
          <a:xfrm>
            <a:off x="3016250" y="2705100"/>
            <a:ext cx="18700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es-ES_tradnl" altLang="en-US" sz="2000">
              <a:latin typeface="Calibri Light" panose="020F0302020204030204" pitchFamily="34" charset="0"/>
            </a:endParaRPr>
          </a:p>
          <a:p>
            <a:pPr algn="ctr"/>
            <a:r>
              <a:rPr lang="es-ES_tradnl" altLang="en-US" sz="2000">
                <a:latin typeface="Calibri Light" panose="020F0302020204030204" pitchFamily="34" charset="0"/>
              </a:rPr>
              <a:t>Decisions…</a:t>
            </a:r>
          </a:p>
          <a:p>
            <a:pPr algn="ctr"/>
            <a:r>
              <a:rPr lang="es-ES_tradnl" altLang="en-US" sz="1800">
                <a:latin typeface="Calibri Light" panose="020F0302020204030204" pitchFamily="34" charset="0"/>
              </a:rPr>
              <a:t>Observations…</a:t>
            </a:r>
          </a:p>
          <a:p>
            <a:pPr algn="ctr"/>
            <a:endParaRPr lang="en-US" altLang="en-US" sz="1800">
              <a:latin typeface="Calibri Light" panose="020F0302020204030204" pitchFamily="34" charset="0"/>
            </a:endParaRPr>
          </a:p>
        </p:txBody>
      </p:sp>
      <p:sp>
        <p:nvSpPr>
          <p:cNvPr id="10" name="Freeform 9"/>
          <p:cNvSpPr/>
          <p:nvPr/>
        </p:nvSpPr>
        <p:spPr>
          <a:xfrm>
            <a:off x="4792663" y="2678113"/>
            <a:ext cx="1865312" cy="1296987"/>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01" name="TextBox 24"/>
          <p:cNvSpPr txBox="1">
            <a:spLocks noChangeArrowheads="1"/>
          </p:cNvSpPr>
          <p:nvPr/>
        </p:nvSpPr>
        <p:spPr bwMode="auto">
          <a:xfrm>
            <a:off x="4949825" y="2982913"/>
            <a:ext cx="16906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2000">
                <a:latin typeface="Calibri Light" panose="020F0302020204030204" pitchFamily="34" charset="0"/>
              </a:rPr>
              <a:t>Suggestions…</a:t>
            </a:r>
          </a:p>
          <a:p>
            <a:pPr algn="ctr"/>
            <a:r>
              <a:rPr lang="es-ES_tradnl" altLang="en-US" sz="2000">
                <a:latin typeface="Calibri Light" panose="020F0302020204030204" pitchFamily="34" charset="0"/>
              </a:rPr>
              <a:t>Influence…</a:t>
            </a:r>
          </a:p>
          <a:p>
            <a:pPr algn="ctr"/>
            <a:endParaRPr lang="es-ES_tradnl" altLang="en-US" sz="2000">
              <a:latin typeface="Calibri Light" panose="020F0302020204030204" pitchFamily="34" charset="0"/>
            </a:endParaRPr>
          </a:p>
          <a:p>
            <a:pPr algn="ctr"/>
            <a:endParaRPr lang="en-US" altLang="en-US" sz="1800">
              <a:latin typeface="Calibri Light" panose="020F0302020204030204" pitchFamily="34" charset="0"/>
            </a:endParaRPr>
          </a:p>
        </p:txBody>
      </p:sp>
      <p:sp>
        <p:nvSpPr>
          <p:cNvPr id="59402" name="TextBox 11"/>
          <p:cNvSpPr txBox="1">
            <a:spLocks noChangeArrowheads="1"/>
          </p:cNvSpPr>
          <p:nvPr/>
        </p:nvSpPr>
        <p:spPr bwMode="auto">
          <a:xfrm>
            <a:off x="7608888" y="4557713"/>
            <a:ext cx="15351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13" name="Title 1"/>
          <p:cNvSpPr>
            <a:spLocks noGrp="1"/>
          </p:cNvSpPr>
          <p:nvPr>
            <p:ph type="title"/>
          </p:nvPr>
        </p:nvSpPr>
        <p:spPr>
          <a:xfrm>
            <a:off x="374650" y="284163"/>
            <a:ext cx="8472488" cy="590550"/>
          </a:xfrm>
        </p:spPr>
        <p:txBody>
          <a:bodyPr/>
          <a:lstStyle/>
          <a:p>
            <a:pPr algn="ctr">
              <a:defRPr/>
            </a:pPr>
            <a:r>
              <a:rPr lang="en-US" sz="2800" dirty="0" smtClean="0"/>
              <a:t>Seriously, </a:t>
            </a:r>
            <a:r>
              <a:rPr lang="en-US" sz="2800" dirty="0"/>
              <a:t>every Partner must participate in the management of the Cooperative</a:t>
            </a:r>
          </a:p>
        </p:txBody>
      </p:sp>
      <p:grpSp>
        <p:nvGrpSpPr>
          <p:cNvPr id="59404" name="Group 37"/>
          <p:cNvGrpSpPr>
            <a:grpSpLocks/>
          </p:cNvGrpSpPr>
          <p:nvPr/>
        </p:nvGrpSpPr>
        <p:grpSpPr bwMode="auto">
          <a:xfrm>
            <a:off x="398463" y="4068763"/>
            <a:ext cx="6880225" cy="3190875"/>
            <a:chOff x="398565" y="4068008"/>
            <a:chExt cx="6879673" cy="3190963"/>
          </a:xfrm>
        </p:grpSpPr>
        <p:pic>
          <p:nvPicPr>
            <p:cNvPr id="594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2437" y="4068008"/>
              <a:ext cx="974735" cy="275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8558" y="4082501"/>
              <a:ext cx="955194" cy="275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5769" y="4179236"/>
              <a:ext cx="926458" cy="267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H="1">
              <a:off x="1622429" y="4764939"/>
              <a:ext cx="574629" cy="6810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97094" y="4679212"/>
              <a:ext cx="625425" cy="5350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20967" y="4634761"/>
              <a:ext cx="692094" cy="3111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74861" y="4739539"/>
              <a:ext cx="476212" cy="4111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38419" y="4685562"/>
              <a:ext cx="476212" cy="4111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63880" y="4650636"/>
              <a:ext cx="420654" cy="7953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9415" name="Picture 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
              <a:off x="398565" y="4424428"/>
              <a:ext cx="6879673" cy="28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p:cNvCxnSpPr/>
            <p:nvPr/>
          </p:nvCxnSpPr>
          <p:spPr>
            <a:xfrm>
              <a:off x="3073287" y="4944332"/>
              <a:ext cx="1777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71772" y="4964970"/>
              <a:ext cx="88893" cy="539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00202" y="5660314"/>
              <a:ext cx="1777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62302" y="5515848"/>
              <a:ext cx="1777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984395" y="5018946"/>
              <a:ext cx="177786" cy="460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68592" y="4891943"/>
              <a:ext cx="1777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405" name="TextBox 38"/>
          <p:cNvSpPr txBox="1">
            <a:spLocks noChangeArrowheads="1"/>
          </p:cNvSpPr>
          <p:nvPr/>
        </p:nvSpPr>
        <p:spPr bwMode="auto">
          <a:xfrm>
            <a:off x="2938463" y="5805488"/>
            <a:ext cx="2166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a:t>Steering Wheel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xagon 8"/>
          <p:cNvSpPr/>
          <p:nvPr/>
        </p:nvSpPr>
        <p:spPr>
          <a:xfrm>
            <a:off x="1150938" y="987425"/>
            <a:ext cx="6784975" cy="5870575"/>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Hexagon 7"/>
          <p:cNvSpPr/>
          <p:nvPr/>
        </p:nvSpPr>
        <p:spPr>
          <a:xfrm>
            <a:off x="1930400" y="1176338"/>
            <a:ext cx="5224463" cy="4759325"/>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43" name="Slide Number Placeholder 1"/>
          <p:cNvSpPr>
            <a:spLocks noGrp="1"/>
          </p:cNvSpPr>
          <p:nvPr>
            <p:ph type="sldNum" sz="quarter" idx="12"/>
          </p:nvPr>
        </p:nvSpPr>
        <p:spPr bwMode="auto">
          <a:xfrm>
            <a:off x="6457950" y="62976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CC2E05E-5890-42FE-BBDC-C353A4E21C13}" type="slidenum">
              <a:rPr lang="en-US" altLang="en-US" sz="1200">
                <a:solidFill>
                  <a:srgbClr val="898989"/>
                </a:solidFill>
              </a:rPr>
              <a:pPr/>
              <a:t>24</a:t>
            </a:fld>
            <a:endParaRPr lang="en-US" altLang="en-US" sz="1200">
              <a:solidFill>
                <a:srgbClr val="898989"/>
              </a:solidFill>
            </a:endParaRPr>
          </a:p>
        </p:txBody>
      </p:sp>
      <p:sp>
        <p:nvSpPr>
          <p:cNvPr id="5" name="TextBox 4"/>
          <p:cNvSpPr txBox="1"/>
          <p:nvPr/>
        </p:nvSpPr>
        <p:spPr>
          <a:xfrm>
            <a:off x="7697788" y="4584700"/>
            <a:ext cx="2243137" cy="1939925"/>
          </a:xfrm>
          <a:prstGeom prst="rect">
            <a:avLst/>
          </a:prstGeom>
          <a:noFill/>
        </p:spPr>
        <p:txBody>
          <a:bodyPr>
            <a:spAutoFit/>
          </a:bodyPr>
          <a:lstStyle/>
          <a:p>
            <a:pPr>
              <a:defRPr/>
            </a:pPr>
            <a:r>
              <a:rPr lang="es-ES" sz="1200" b="1" dirty="0">
                <a:latin typeface="+mn-lt"/>
              </a:rPr>
              <a:t>Escriba sus iniciales </a:t>
            </a:r>
          </a:p>
          <a:p>
            <a:pPr>
              <a:defRPr/>
            </a:pPr>
            <a:r>
              <a:rPr lang="es-ES" sz="1200" b="1" dirty="0">
                <a:latin typeface="+mn-lt"/>
              </a:rPr>
              <a:t>para aprobar:</a:t>
            </a:r>
            <a:endParaRPr lang="en-US" sz="1200" b="1" dirty="0">
              <a:latin typeface="+mn-lt"/>
            </a:endParaRPr>
          </a:p>
          <a:p>
            <a:pPr>
              <a:defRPr/>
            </a:pPr>
            <a:r>
              <a:rPr lang="en-US" sz="1200" dirty="0" err="1">
                <a:latin typeface="+mn-lt"/>
              </a:rPr>
              <a:t>Socia</a:t>
            </a:r>
            <a:r>
              <a:rPr lang="en-US" sz="1200" dirty="0">
                <a:latin typeface="+mn-lt"/>
              </a:rPr>
              <a:t> 1: ____</a:t>
            </a:r>
          </a:p>
          <a:p>
            <a:pPr>
              <a:defRPr/>
            </a:pPr>
            <a:r>
              <a:rPr lang="en-US" sz="1200" dirty="0" err="1">
                <a:latin typeface="+mn-lt"/>
              </a:rPr>
              <a:t>Socia</a:t>
            </a:r>
            <a:r>
              <a:rPr lang="en-US" sz="1200" dirty="0">
                <a:latin typeface="+mn-lt"/>
              </a:rPr>
              <a:t> 2: ____</a:t>
            </a:r>
          </a:p>
          <a:p>
            <a:pPr>
              <a:defRPr/>
            </a:pPr>
            <a:r>
              <a:rPr lang="en-US" sz="1200" dirty="0" err="1">
                <a:latin typeface="+mn-lt"/>
              </a:rPr>
              <a:t>Socia</a:t>
            </a:r>
            <a:r>
              <a:rPr lang="en-US" sz="1200" dirty="0">
                <a:latin typeface="+mn-lt"/>
              </a:rPr>
              <a:t> 3:  ____</a:t>
            </a:r>
          </a:p>
          <a:p>
            <a:pPr>
              <a:defRPr/>
            </a:pPr>
            <a:r>
              <a:rPr lang="en-US" sz="1200" dirty="0" err="1">
                <a:latin typeface="+mn-lt"/>
              </a:rPr>
              <a:t>Socia</a:t>
            </a:r>
            <a:r>
              <a:rPr lang="en-US" sz="1200" dirty="0">
                <a:latin typeface="+mn-lt"/>
              </a:rPr>
              <a:t> 4: ____</a:t>
            </a:r>
          </a:p>
          <a:p>
            <a:pPr>
              <a:defRPr/>
            </a:pPr>
            <a:r>
              <a:rPr lang="en-US" sz="1200" dirty="0" err="1">
                <a:latin typeface="+mn-lt"/>
              </a:rPr>
              <a:t>Socia</a:t>
            </a:r>
            <a:r>
              <a:rPr lang="en-US" sz="1200" dirty="0">
                <a:latin typeface="+mn-lt"/>
              </a:rPr>
              <a:t> 5: ____</a:t>
            </a:r>
          </a:p>
          <a:p>
            <a:pPr>
              <a:defRPr/>
            </a:pPr>
            <a:r>
              <a:rPr lang="en-US" sz="1200" dirty="0" err="1">
                <a:latin typeface="+mn-lt"/>
              </a:rPr>
              <a:t>Socia</a:t>
            </a:r>
            <a:r>
              <a:rPr lang="en-US" sz="1200" dirty="0">
                <a:latin typeface="+mn-lt"/>
              </a:rPr>
              <a:t> 6: ____</a:t>
            </a:r>
          </a:p>
          <a:p>
            <a:pPr>
              <a:defRPr/>
            </a:pPr>
            <a:r>
              <a:rPr lang="en-US" sz="1200" dirty="0" err="1">
                <a:latin typeface="+mn-lt"/>
              </a:rPr>
              <a:t>Socia</a:t>
            </a:r>
            <a:r>
              <a:rPr lang="en-US" sz="1200" dirty="0">
                <a:latin typeface="+mn-lt"/>
              </a:rPr>
              <a:t> 7: ____</a:t>
            </a:r>
          </a:p>
          <a:p>
            <a:pPr>
              <a:defRPr/>
            </a:pPr>
            <a:endParaRPr lang="en-US" sz="1200" dirty="0">
              <a:latin typeface="+mn-lt"/>
            </a:endParaRPr>
          </a:p>
        </p:txBody>
      </p:sp>
      <p:sp>
        <p:nvSpPr>
          <p:cNvPr id="2" name="Hexagon 1"/>
          <p:cNvSpPr/>
          <p:nvPr/>
        </p:nvSpPr>
        <p:spPr>
          <a:xfrm>
            <a:off x="2438400" y="1466850"/>
            <a:ext cx="4208463" cy="3527425"/>
          </a:xfrm>
          <a:prstGeom prst="hexagon">
            <a:avLst/>
          </a:prstGeom>
          <a:solidFill>
            <a:srgbClr val="E2A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Hexagon 6"/>
          <p:cNvSpPr/>
          <p:nvPr/>
        </p:nvSpPr>
        <p:spPr>
          <a:xfrm>
            <a:off x="3098800" y="1712913"/>
            <a:ext cx="2873375" cy="2540000"/>
          </a:xfrm>
          <a:prstGeom prst="hexagon">
            <a:avLst/>
          </a:prstGeom>
          <a:solidFill>
            <a:srgbClr val="DC54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b="1" dirty="0"/>
          </a:p>
        </p:txBody>
      </p:sp>
      <p:sp>
        <p:nvSpPr>
          <p:cNvPr id="61447" name="TextBox 3"/>
          <p:cNvSpPr txBox="1">
            <a:spLocks noChangeArrowheads="1"/>
          </p:cNvSpPr>
          <p:nvPr/>
        </p:nvSpPr>
        <p:spPr bwMode="auto">
          <a:xfrm>
            <a:off x="3211513" y="4268788"/>
            <a:ext cx="26924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2000" b="1">
                <a:solidFill>
                  <a:schemeClr val="bg1"/>
                </a:solidFill>
              </a:rPr>
              <a:t>Las condiciones de su lugar de trabajo,</a:t>
            </a:r>
          </a:p>
          <a:p>
            <a:pPr algn="ctr"/>
            <a:endParaRPr lang="en-US" altLang="en-US" sz="1800"/>
          </a:p>
        </p:txBody>
      </p:sp>
      <p:sp>
        <p:nvSpPr>
          <p:cNvPr id="61448" name="TextBox 5"/>
          <p:cNvSpPr txBox="1">
            <a:spLocks noChangeArrowheads="1"/>
          </p:cNvSpPr>
          <p:nvPr/>
        </p:nvSpPr>
        <p:spPr bwMode="auto">
          <a:xfrm>
            <a:off x="2947988" y="5140325"/>
            <a:ext cx="32194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2000" b="1">
                <a:solidFill>
                  <a:schemeClr val="bg1"/>
                </a:solidFill>
              </a:rPr>
              <a:t>Los ámbitos y comisiones en que ella trabaja, y</a:t>
            </a:r>
          </a:p>
          <a:p>
            <a:pPr algn="ctr"/>
            <a:endParaRPr lang="en-US" altLang="en-US" sz="1800"/>
          </a:p>
        </p:txBody>
      </p:sp>
      <p:sp>
        <p:nvSpPr>
          <p:cNvPr id="61449" name="TextBox 9"/>
          <p:cNvSpPr txBox="1">
            <a:spLocks noChangeArrowheads="1"/>
          </p:cNvSpPr>
          <p:nvPr/>
        </p:nvSpPr>
        <p:spPr bwMode="auto">
          <a:xfrm>
            <a:off x="2998788" y="6089650"/>
            <a:ext cx="31686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2000" b="1">
                <a:solidFill>
                  <a:schemeClr val="bg1"/>
                </a:solidFill>
              </a:rPr>
              <a:t>La dirección de la Cooperativa entera.</a:t>
            </a:r>
          </a:p>
          <a:p>
            <a:endParaRPr lang="en-US" altLang="en-US" sz="1800"/>
          </a:p>
        </p:txBody>
      </p:sp>
      <p:sp>
        <p:nvSpPr>
          <p:cNvPr id="61450" name="TextBox 10"/>
          <p:cNvSpPr txBox="1">
            <a:spLocks noChangeArrowheads="1"/>
          </p:cNvSpPr>
          <p:nvPr/>
        </p:nvSpPr>
        <p:spPr bwMode="auto">
          <a:xfrm>
            <a:off x="3871913" y="2478088"/>
            <a:ext cx="21923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2000" b="1">
                <a:solidFill>
                  <a:schemeClr val="bg1"/>
                </a:solidFill>
              </a:rPr>
              <a:t>Sus propias trayectorias profesionales,</a:t>
            </a:r>
          </a:p>
          <a:p>
            <a:pPr algn="ctr"/>
            <a:endParaRPr lang="en-US" altLang="en-US" sz="2000">
              <a:solidFill>
                <a:schemeClr val="bg1"/>
              </a:solidFill>
            </a:endParaRPr>
          </a:p>
        </p:txBody>
      </p:sp>
      <p:pic>
        <p:nvPicPr>
          <p:cNvPr id="61451"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5463" y="1393825"/>
            <a:ext cx="25066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8" name="Title 1"/>
          <p:cNvSpPr>
            <a:spLocks noGrp="1"/>
          </p:cNvSpPr>
          <p:nvPr>
            <p:ph type="title"/>
          </p:nvPr>
        </p:nvSpPr>
        <p:spPr>
          <a:xfrm>
            <a:off x="290513" y="-77788"/>
            <a:ext cx="9709150" cy="1327151"/>
          </a:xfrm>
        </p:spPr>
        <p:txBody>
          <a:bodyPr/>
          <a:lstStyle/>
          <a:p>
            <a:pPr>
              <a:defRPr/>
            </a:pPr>
            <a:r>
              <a:rPr lang="es-ES" altLang="en-US" sz="2500" smtClean="0"/>
              <a:t>Y cada Socia debe tener influencia en los siguientes dominios: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383BE33-7AB4-455F-B776-FB53CC1C170E}" type="slidenum">
              <a:rPr lang="en-US" altLang="en-US" sz="1200">
                <a:solidFill>
                  <a:srgbClr val="898989"/>
                </a:solidFill>
              </a:rPr>
              <a:pPr/>
              <a:t>25</a:t>
            </a:fld>
            <a:endParaRPr lang="en-US" altLang="en-US" sz="1200">
              <a:solidFill>
                <a:srgbClr val="898989"/>
              </a:solidFill>
            </a:endParaRPr>
          </a:p>
        </p:txBody>
      </p:sp>
      <p:sp>
        <p:nvSpPr>
          <p:cNvPr id="4" name="Hexagon 3"/>
          <p:cNvSpPr/>
          <p:nvPr/>
        </p:nvSpPr>
        <p:spPr>
          <a:xfrm>
            <a:off x="1150938" y="987425"/>
            <a:ext cx="6784975" cy="5870575"/>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Hexagon 4"/>
          <p:cNvSpPr/>
          <p:nvPr/>
        </p:nvSpPr>
        <p:spPr>
          <a:xfrm>
            <a:off x="1930400" y="1176338"/>
            <a:ext cx="5224463" cy="4759325"/>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92" name="Slide Number Placeholder 1"/>
          <p:cNvSpPr txBox="1">
            <a:spLocks/>
          </p:cNvSpPr>
          <p:nvPr/>
        </p:nvSpPr>
        <p:spPr bwMode="auto">
          <a:xfrm>
            <a:off x="6457950" y="62976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196CC63A-0BA1-4300-A5DC-328125A3FE5D}" type="slidenum">
              <a:rPr lang="en-US" altLang="en-US" sz="1200">
                <a:solidFill>
                  <a:srgbClr val="898989"/>
                </a:solidFill>
              </a:rPr>
              <a:pPr algn="r" eaLnBrk="1" hangingPunct="1"/>
              <a:t>25</a:t>
            </a:fld>
            <a:endParaRPr lang="en-US" altLang="en-US" sz="1200">
              <a:solidFill>
                <a:srgbClr val="898989"/>
              </a:solidFill>
            </a:endParaRPr>
          </a:p>
        </p:txBody>
      </p:sp>
      <p:sp>
        <p:nvSpPr>
          <p:cNvPr id="63493" name="TextBox 6"/>
          <p:cNvSpPr txBox="1">
            <a:spLocks noChangeArrowheads="1"/>
          </p:cNvSpPr>
          <p:nvPr/>
        </p:nvSpPr>
        <p:spPr bwMode="auto">
          <a:xfrm>
            <a:off x="7697788" y="4584700"/>
            <a:ext cx="22431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8" name="Hexagon 7"/>
          <p:cNvSpPr/>
          <p:nvPr/>
        </p:nvSpPr>
        <p:spPr>
          <a:xfrm>
            <a:off x="2438400" y="1466850"/>
            <a:ext cx="4208463" cy="3527425"/>
          </a:xfrm>
          <a:prstGeom prst="hexagon">
            <a:avLst/>
          </a:prstGeom>
          <a:solidFill>
            <a:srgbClr val="E2A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Hexagon 8"/>
          <p:cNvSpPr/>
          <p:nvPr/>
        </p:nvSpPr>
        <p:spPr>
          <a:xfrm>
            <a:off x="3098800" y="1712913"/>
            <a:ext cx="2873375" cy="2540000"/>
          </a:xfrm>
          <a:prstGeom prst="hexagon">
            <a:avLst/>
          </a:prstGeom>
          <a:solidFill>
            <a:srgbClr val="DC54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b="1" dirty="0"/>
          </a:p>
        </p:txBody>
      </p:sp>
      <p:sp>
        <p:nvSpPr>
          <p:cNvPr id="63496" name="TextBox 3"/>
          <p:cNvSpPr txBox="1">
            <a:spLocks noChangeArrowheads="1"/>
          </p:cNvSpPr>
          <p:nvPr/>
        </p:nvSpPr>
        <p:spPr bwMode="auto">
          <a:xfrm>
            <a:off x="3211513" y="4268788"/>
            <a:ext cx="26924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2000" b="1">
                <a:solidFill>
                  <a:schemeClr val="bg1"/>
                </a:solidFill>
              </a:rPr>
              <a:t>Her working conditions,</a:t>
            </a:r>
          </a:p>
          <a:p>
            <a:pPr algn="ctr"/>
            <a:endParaRPr lang="en-US" altLang="en-US" sz="1800"/>
          </a:p>
        </p:txBody>
      </p:sp>
      <p:sp>
        <p:nvSpPr>
          <p:cNvPr id="63497" name="TextBox 5"/>
          <p:cNvSpPr txBox="1">
            <a:spLocks noChangeArrowheads="1"/>
          </p:cNvSpPr>
          <p:nvPr/>
        </p:nvSpPr>
        <p:spPr bwMode="auto">
          <a:xfrm>
            <a:off x="2947988" y="5140325"/>
            <a:ext cx="32194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2000" b="1">
                <a:solidFill>
                  <a:schemeClr val="bg1"/>
                </a:solidFill>
              </a:rPr>
              <a:t>Her areas of work and her committees, and</a:t>
            </a:r>
          </a:p>
          <a:p>
            <a:pPr algn="ctr"/>
            <a:endParaRPr lang="en-US" altLang="en-US" sz="1800"/>
          </a:p>
        </p:txBody>
      </p:sp>
      <p:sp>
        <p:nvSpPr>
          <p:cNvPr id="63498" name="TextBox 9"/>
          <p:cNvSpPr txBox="1">
            <a:spLocks noChangeArrowheads="1"/>
          </p:cNvSpPr>
          <p:nvPr/>
        </p:nvSpPr>
        <p:spPr bwMode="auto">
          <a:xfrm>
            <a:off x="2998788" y="6089650"/>
            <a:ext cx="31686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2000" b="1">
                <a:solidFill>
                  <a:schemeClr val="bg1"/>
                </a:solidFill>
              </a:rPr>
              <a:t>The Cooperative’s overall direction. </a:t>
            </a:r>
          </a:p>
          <a:p>
            <a:endParaRPr lang="en-US" altLang="en-US" sz="1800"/>
          </a:p>
        </p:txBody>
      </p:sp>
      <p:sp>
        <p:nvSpPr>
          <p:cNvPr id="63499" name="TextBox 10"/>
          <p:cNvSpPr txBox="1">
            <a:spLocks noChangeArrowheads="1"/>
          </p:cNvSpPr>
          <p:nvPr/>
        </p:nvSpPr>
        <p:spPr bwMode="auto">
          <a:xfrm>
            <a:off x="3944938" y="2478088"/>
            <a:ext cx="2119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2000" b="1">
                <a:solidFill>
                  <a:schemeClr val="bg1"/>
                </a:solidFill>
              </a:rPr>
              <a:t> Her </a:t>
            </a:r>
          </a:p>
          <a:p>
            <a:pPr algn="ctr"/>
            <a:r>
              <a:rPr lang="es-ES" altLang="en-US" sz="2000" b="1">
                <a:solidFill>
                  <a:schemeClr val="bg1"/>
                </a:solidFill>
              </a:rPr>
              <a:t>professional trajectory, </a:t>
            </a:r>
          </a:p>
          <a:p>
            <a:pPr algn="ctr"/>
            <a:endParaRPr lang="en-US" altLang="en-US" sz="2000">
              <a:solidFill>
                <a:schemeClr val="bg1"/>
              </a:solidFill>
            </a:endParaRPr>
          </a:p>
        </p:txBody>
      </p:sp>
      <p:pic>
        <p:nvPicPr>
          <p:cNvPr id="63500"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5463" y="1393825"/>
            <a:ext cx="25066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290513" y="-77788"/>
            <a:ext cx="9709150" cy="1327151"/>
          </a:xfrm>
        </p:spPr>
        <p:txBody>
          <a:bodyPr/>
          <a:lstStyle/>
          <a:p>
            <a:pPr>
              <a:defRPr/>
            </a:pPr>
            <a:r>
              <a:rPr lang="en-US" sz="2500" dirty="0"/>
              <a:t>And every Partner must have influence in the following </a:t>
            </a:r>
            <a:r>
              <a:rPr lang="en-US" sz="2500" dirty="0" smtClean="0"/>
              <a:t>realms:</a:t>
            </a:r>
            <a:endParaRPr lang="en-US" sz="25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4238" y="3216275"/>
            <a:ext cx="2312987"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85D8223-650D-49E7-86BA-D9598296ADCF}" type="slidenum">
              <a:rPr lang="en-US" altLang="en-US" sz="1200">
                <a:solidFill>
                  <a:srgbClr val="898989"/>
                </a:solidFill>
              </a:rPr>
              <a:pPr/>
              <a:t>26</a:t>
            </a:fld>
            <a:endParaRPr lang="en-US" altLang="en-US" sz="1200">
              <a:solidFill>
                <a:srgbClr val="898989"/>
              </a:solidFill>
            </a:endParaRPr>
          </a:p>
        </p:txBody>
      </p:sp>
      <p:sp>
        <p:nvSpPr>
          <p:cNvPr id="6" name="TextBox 5"/>
          <p:cNvSpPr txBox="1"/>
          <p:nvPr/>
        </p:nvSpPr>
        <p:spPr>
          <a:xfrm>
            <a:off x="7778750" y="4600575"/>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65540" name="TextBox 1"/>
          <p:cNvSpPr txBox="1">
            <a:spLocks noChangeArrowheads="1"/>
          </p:cNvSpPr>
          <p:nvPr/>
        </p:nvSpPr>
        <p:spPr bwMode="auto">
          <a:xfrm>
            <a:off x="336550" y="6037263"/>
            <a:ext cx="728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Calibri Light" panose="020F0302020204030204" pitchFamily="34" charset="0"/>
              <a:buAutoNum type="alphaLcPeriod" startAt="4"/>
            </a:pPr>
            <a:endParaRPr lang="en-US" altLang="en-US" sz="1200"/>
          </a:p>
        </p:txBody>
      </p:sp>
      <p:sp>
        <p:nvSpPr>
          <p:cNvPr id="65541" name="TextBox 1"/>
          <p:cNvSpPr txBox="1">
            <a:spLocks noChangeArrowheads="1"/>
          </p:cNvSpPr>
          <p:nvPr/>
        </p:nvSpPr>
        <p:spPr bwMode="auto">
          <a:xfrm>
            <a:off x="263525" y="893763"/>
            <a:ext cx="8467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ES" altLang="en-US" sz="1800"/>
              <a:t>Con el fin de empoderar a todas las Socias a comprender varios aspectos de la empresa, y con el fin de evitar que se formen jerarquías, las Socias rotarán regularmente las responsabilidades. Cada Socia puede desarrollar un área particular de la habilidad y responsabilidad, pero al mismo tiempo, también se compromete a entrenar otras Socias en esa área. </a:t>
            </a:r>
            <a:endParaRPr lang="en-US" altLang="en-US" sz="1800"/>
          </a:p>
        </p:txBody>
      </p:sp>
      <p:sp>
        <p:nvSpPr>
          <p:cNvPr id="65542" name="Title 1"/>
          <p:cNvSpPr>
            <a:spLocks noGrp="1"/>
          </p:cNvSpPr>
          <p:nvPr>
            <p:ph type="title"/>
          </p:nvPr>
        </p:nvSpPr>
        <p:spPr>
          <a:xfrm>
            <a:off x="138113" y="114300"/>
            <a:ext cx="7886700" cy="893763"/>
          </a:xfrm>
        </p:spPr>
        <p:txBody>
          <a:bodyPr/>
          <a:lstStyle/>
          <a:p>
            <a:pPr>
              <a:lnSpc>
                <a:spcPct val="100000"/>
              </a:lnSpc>
            </a:pPr>
            <a:r>
              <a:rPr lang="es-MX" altLang="en-US" smtClean="0"/>
              <a:t>La rotación de responsabilidades</a:t>
            </a:r>
            <a:r>
              <a:rPr lang="es-MX" altLang="en-US" sz="1800" smtClean="0"/>
              <a:t> </a:t>
            </a:r>
          </a:p>
        </p:txBody>
      </p:sp>
      <p:graphicFrame>
        <p:nvGraphicFramePr>
          <p:cNvPr id="65543" name="Object 2"/>
          <p:cNvGraphicFramePr>
            <a:graphicFrameLocks noChangeAspect="1"/>
          </p:cNvGraphicFramePr>
          <p:nvPr/>
        </p:nvGraphicFramePr>
        <p:xfrm>
          <a:off x="4516438" y="2370138"/>
          <a:ext cx="1601787" cy="1893887"/>
        </p:xfrm>
        <a:graphic>
          <a:graphicData uri="http://schemas.openxmlformats.org/presentationml/2006/ole">
            <mc:AlternateContent xmlns:mc="http://schemas.openxmlformats.org/markup-compatibility/2006">
              <mc:Choice xmlns:v="urn:schemas-microsoft-com:vml" Requires="v">
                <p:oleObj spid="_x0000_s65557" name="Bitmap Image" r:id="rId5" imgW="0" imgH="0" progId="Paint.Picture">
                  <p:embed/>
                </p:oleObj>
              </mc:Choice>
              <mc:Fallback>
                <p:oleObj name="Bitmap Image" r:id="rId5" imgW="0" imgH="0"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6438" y="2370138"/>
                        <a:ext cx="1601787"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5544" name="Group 9"/>
          <p:cNvGrpSpPr>
            <a:grpSpLocks/>
          </p:cNvGrpSpPr>
          <p:nvPr/>
        </p:nvGrpSpPr>
        <p:grpSpPr bwMode="auto">
          <a:xfrm>
            <a:off x="2735263" y="3354388"/>
            <a:ext cx="1862137" cy="2492375"/>
            <a:chOff x="2123768" y="3038168"/>
            <a:chExt cx="1862298" cy="2492481"/>
          </a:xfrm>
        </p:grpSpPr>
        <p:sp>
          <p:nvSpPr>
            <p:cNvPr id="4" name="Freeform 3"/>
            <p:cNvSpPr/>
            <p:nvPr/>
          </p:nvSpPr>
          <p:spPr>
            <a:xfrm>
              <a:off x="2123768" y="3038168"/>
              <a:ext cx="1862298" cy="2492481"/>
            </a:xfrm>
            <a:custGeom>
              <a:avLst/>
              <a:gdLst>
                <a:gd name="connsiteX0" fmla="*/ 221226 w 2035277"/>
                <a:gd name="connsiteY0" fmla="*/ 57554 h 2668023"/>
                <a:gd name="connsiteX1" fmla="*/ 855406 w 2035277"/>
                <a:gd name="connsiteY1" fmla="*/ 101799 h 2668023"/>
                <a:gd name="connsiteX2" fmla="*/ 1047135 w 2035277"/>
                <a:gd name="connsiteY2" fmla="*/ 116547 h 2668023"/>
                <a:gd name="connsiteX3" fmla="*/ 1238864 w 2035277"/>
                <a:gd name="connsiteY3" fmla="*/ 175541 h 2668023"/>
                <a:gd name="connsiteX4" fmla="*/ 1371600 w 2035277"/>
                <a:gd name="connsiteY4" fmla="*/ 190289 h 2668023"/>
                <a:gd name="connsiteX5" fmla="*/ 1740309 w 2035277"/>
                <a:gd name="connsiteY5" fmla="*/ 205038 h 2668023"/>
                <a:gd name="connsiteX6" fmla="*/ 1961535 w 2035277"/>
                <a:gd name="connsiteY6" fmla="*/ 234534 h 2668023"/>
                <a:gd name="connsiteX7" fmla="*/ 2020529 w 2035277"/>
                <a:gd name="connsiteY7" fmla="*/ 264031 h 2668023"/>
                <a:gd name="connsiteX8" fmla="*/ 2005780 w 2035277"/>
                <a:gd name="connsiteY8" fmla="*/ 396767 h 2668023"/>
                <a:gd name="connsiteX9" fmla="*/ 1991032 w 2035277"/>
                <a:gd name="connsiteY9" fmla="*/ 544250 h 2668023"/>
                <a:gd name="connsiteX10" fmla="*/ 1961535 w 2035277"/>
                <a:gd name="connsiteY10" fmla="*/ 780225 h 2668023"/>
                <a:gd name="connsiteX11" fmla="*/ 1946787 w 2035277"/>
                <a:gd name="connsiteY11" fmla="*/ 942457 h 2668023"/>
                <a:gd name="connsiteX12" fmla="*/ 1917290 w 2035277"/>
                <a:gd name="connsiteY12" fmla="*/ 1207928 h 2668023"/>
                <a:gd name="connsiteX13" fmla="*/ 1902542 w 2035277"/>
                <a:gd name="connsiteY13" fmla="*/ 1591386 h 2668023"/>
                <a:gd name="connsiteX14" fmla="*/ 1932038 w 2035277"/>
                <a:gd name="connsiteY14" fmla="*/ 1960096 h 2668023"/>
                <a:gd name="connsiteX15" fmla="*/ 1961535 w 2035277"/>
                <a:gd name="connsiteY15" fmla="*/ 2151825 h 2668023"/>
                <a:gd name="connsiteX16" fmla="*/ 2005780 w 2035277"/>
                <a:gd name="connsiteY16" fmla="*/ 2314057 h 2668023"/>
                <a:gd name="connsiteX17" fmla="*/ 2035277 w 2035277"/>
                <a:gd name="connsiteY17" fmla="*/ 2594276 h 2668023"/>
                <a:gd name="connsiteX18" fmla="*/ 1932038 w 2035277"/>
                <a:gd name="connsiteY18" fmla="*/ 2668018 h 2668023"/>
                <a:gd name="connsiteX19" fmla="*/ 1297858 w 2035277"/>
                <a:gd name="connsiteY19" fmla="*/ 2653270 h 2668023"/>
                <a:gd name="connsiteX20" fmla="*/ 958645 w 2035277"/>
                <a:gd name="connsiteY20" fmla="*/ 2623773 h 2668023"/>
                <a:gd name="connsiteX21" fmla="*/ 530942 w 2035277"/>
                <a:gd name="connsiteY21" fmla="*/ 2594276 h 2668023"/>
                <a:gd name="connsiteX22" fmla="*/ 412955 w 2035277"/>
                <a:gd name="connsiteY22" fmla="*/ 2564779 h 2668023"/>
                <a:gd name="connsiteX23" fmla="*/ 235974 w 2035277"/>
                <a:gd name="connsiteY23" fmla="*/ 2550031 h 2668023"/>
                <a:gd name="connsiteX24" fmla="*/ 147484 w 2035277"/>
                <a:gd name="connsiteY24" fmla="*/ 2535283 h 2668023"/>
                <a:gd name="connsiteX25" fmla="*/ 117987 w 2035277"/>
                <a:gd name="connsiteY25" fmla="*/ 2358302 h 2668023"/>
                <a:gd name="connsiteX26" fmla="*/ 103238 w 2035277"/>
                <a:gd name="connsiteY26" fmla="*/ 2225567 h 2668023"/>
                <a:gd name="connsiteX27" fmla="*/ 88490 w 2035277"/>
                <a:gd name="connsiteY27" fmla="*/ 2122328 h 2668023"/>
                <a:gd name="connsiteX28" fmla="*/ 73742 w 2035277"/>
                <a:gd name="connsiteY28" fmla="*/ 1989592 h 2668023"/>
                <a:gd name="connsiteX29" fmla="*/ 44245 w 2035277"/>
                <a:gd name="connsiteY29" fmla="*/ 1827360 h 2668023"/>
                <a:gd name="connsiteX30" fmla="*/ 14748 w 2035277"/>
                <a:gd name="connsiteY30" fmla="*/ 1547141 h 2668023"/>
                <a:gd name="connsiteX31" fmla="*/ 0 w 2035277"/>
                <a:gd name="connsiteY31" fmla="*/ 1030947 h 2668023"/>
                <a:gd name="connsiteX32" fmla="*/ 14748 w 2035277"/>
                <a:gd name="connsiteY32" fmla="*/ 382018 h 2668023"/>
                <a:gd name="connsiteX33" fmla="*/ 29497 w 2035277"/>
                <a:gd name="connsiteY33" fmla="*/ 337773 h 2668023"/>
                <a:gd name="connsiteX34" fmla="*/ 58993 w 2035277"/>
                <a:gd name="connsiteY34" fmla="*/ 293528 h 2668023"/>
                <a:gd name="connsiteX35" fmla="*/ 73742 w 2035277"/>
                <a:gd name="connsiteY35" fmla="*/ 234534 h 2668023"/>
                <a:gd name="connsiteX36" fmla="*/ 88490 w 2035277"/>
                <a:gd name="connsiteY36" fmla="*/ 190289 h 2668023"/>
                <a:gd name="connsiteX37" fmla="*/ 103238 w 2035277"/>
                <a:gd name="connsiteY37" fmla="*/ 116547 h 2668023"/>
                <a:gd name="connsiteX38" fmla="*/ 132735 w 2035277"/>
                <a:gd name="connsiteY38" fmla="*/ 72302 h 2668023"/>
                <a:gd name="connsiteX39" fmla="*/ 147484 w 2035277"/>
                <a:gd name="connsiteY39" fmla="*/ 13308 h 2668023"/>
                <a:gd name="connsiteX40" fmla="*/ 221226 w 2035277"/>
                <a:gd name="connsiteY40" fmla="*/ 57554 h 266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35277" h="2668023">
                  <a:moveTo>
                    <a:pt x="221226" y="57554"/>
                  </a:moveTo>
                  <a:cubicBezTo>
                    <a:pt x="339213" y="72303"/>
                    <a:pt x="244258" y="65849"/>
                    <a:pt x="855406" y="101799"/>
                  </a:cubicBezTo>
                  <a:cubicBezTo>
                    <a:pt x="919394" y="105563"/>
                    <a:pt x="983225" y="111631"/>
                    <a:pt x="1047135" y="116547"/>
                  </a:cubicBezTo>
                  <a:cubicBezTo>
                    <a:pt x="1111045" y="136212"/>
                    <a:pt x="1173660" y="160722"/>
                    <a:pt x="1238864" y="175541"/>
                  </a:cubicBezTo>
                  <a:cubicBezTo>
                    <a:pt x="1282275" y="185407"/>
                    <a:pt x="1327159" y="187675"/>
                    <a:pt x="1371600" y="190289"/>
                  </a:cubicBezTo>
                  <a:cubicBezTo>
                    <a:pt x="1494389" y="197512"/>
                    <a:pt x="1617406" y="200122"/>
                    <a:pt x="1740309" y="205038"/>
                  </a:cubicBezTo>
                  <a:cubicBezTo>
                    <a:pt x="1814051" y="214870"/>
                    <a:pt x="1888736" y="219208"/>
                    <a:pt x="1961535" y="234534"/>
                  </a:cubicBezTo>
                  <a:cubicBezTo>
                    <a:pt x="1983049" y="239063"/>
                    <a:pt x="2014744" y="242820"/>
                    <a:pt x="2020529" y="264031"/>
                  </a:cubicBezTo>
                  <a:cubicBezTo>
                    <a:pt x="2032242" y="306980"/>
                    <a:pt x="2010440" y="352494"/>
                    <a:pt x="2005780" y="396767"/>
                  </a:cubicBezTo>
                  <a:cubicBezTo>
                    <a:pt x="2000608" y="445902"/>
                    <a:pt x="1996695" y="495169"/>
                    <a:pt x="1991032" y="544250"/>
                  </a:cubicBezTo>
                  <a:cubicBezTo>
                    <a:pt x="1981946" y="622998"/>
                    <a:pt x="1970289" y="701439"/>
                    <a:pt x="1961535" y="780225"/>
                  </a:cubicBezTo>
                  <a:cubicBezTo>
                    <a:pt x="1955539" y="834193"/>
                    <a:pt x="1952374" y="888445"/>
                    <a:pt x="1946787" y="942457"/>
                  </a:cubicBezTo>
                  <a:cubicBezTo>
                    <a:pt x="1937625" y="1031019"/>
                    <a:pt x="1927122" y="1119438"/>
                    <a:pt x="1917290" y="1207928"/>
                  </a:cubicBezTo>
                  <a:cubicBezTo>
                    <a:pt x="1912374" y="1335747"/>
                    <a:pt x="1902542" y="1463472"/>
                    <a:pt x="1902542" y="1591386"/>
                  </a:cubicBezTo>
                  <a:cubicBezTo>
                    <a:pt x="1902542" y="1690063"/>
                    <a:pt x="1918486" y="1851682"/>
                    <a:pt x="1932038" y="1960096"/>
                  </a:cubicBezTo>
                  <a:cubicBezTo>
                    <a:pt x="1935025" y="1983992"/>
                    <a:pt x="1954829" y="2122764"/>
                    <a:pt x="1961535" y="2151825"/>
                  </a:cubicBezTo>
                  <a:cubicBezTo>
                    <a:pt x="1964499" y="2164668"/>
                    <a:pt x="2000533" y="2282576"/>
                    <a:pt x="2005780" y="2314057"/>
                  </a:cubicBezTo>
                  <a:cubicBezTo>
                    <a:pt x="2018672" y="2391411"/>
                    <a:pt x="2028712" y="2522056"/>
                    <a:pt x="2035277" y="2594276"/>
                  </a:cubicBezTo>
                  <a:cubicBezTo>
                    <a:pt x="2016340" y="2670026"/>
                    <a:pt x="2036003" y="2668018"/>
                    <a:pt x="1932038" y="2668018"/>
                  </a:cubicBezTo>
                  <a:cubicBezTo>
                    <a:pt x="1720588" y="2668018"/>
                    <a:pt x="1509251" y="2658186"/>
                    <a:pt x="1297858" y="2653270"/>
                  </a:cubicBezTo>
                  <a:lnTo>
                    <a:pt x="958645" y="2623773"/>
                  </a:lnTo>
                  <a:lnTo>
                    <a:pt x="530942" y="2594276"/>
                  </a:lnTo>
                  <a:cubicBezTo>
                    <a:pt x="491613" y="2584444"/>
                    <a:pt x="453046" y="2570793"/>
                    <a:pt x="412955" y="2564779"/>
                  </a:cubicBezTo>
                  <a:cubicBezTo>
                    <a:pt x="354412" y="2555998"/>
                    <a:pt x="294810" y="2556568"/>
                    <a:pt x="235974" y="2550031"/>
                  </a:cubicBezTo>
                  <a:cubicBezTo>
                    <a:pt x="206253" y="2546729"/>
                    <a:pt x="176981" y="2540199"/>
                    <a:pt x="147484" y="2535283"/>
                  </a:cubicBezTo>
                  <a:cubicBezTo>
                    <a:pt x="137652" y="2476289"/>
                    <a:pt x="126445" y="2417508"/>
                    <a:pt x="117987" y="2358302"/>
                  </a:cubicBezTo>
                  <a:cubicBezTo>
                    <a:pt x="111691" y="2314232"/>
                    <a:pt x="108760" y="2269741"/>
                    <a:pt x="103238" y="2225567"/>
                  </a:cubicBezTo>
                  <a:cubicBezTo>
                    <a:pt x="98926" y="2191073"/>
                    <a:pt x="92802" y="2156822"/>
                    <a:pt x="88490" y="2122328"/>
                  </a:cubicBezTo>
                  <a:cubicBezTo>
                    <a:pt x="82968" y="2078154"/>
                    <a:pt x="80346" y="2033617"/>
                    <a:pt x="73742" y="1989592"/>
                  </a:cubicBezTo>
                  <a:cubicBezTo>
                    <a:pt x="65589" y="1935236"/>
                    <a:pt x="52398" y="1881716"/>
                    <a:pt x="44245" y="1827360"/>
                  </a:cubicBezTo>
                  <a:cubicBezTo>
                    <a:pt x="38187" y="1786972"/>
                    <a:pt x="18228" y="1581935"/>
                    <a:pt x="14748" y="1547141"/>
                  </a:cubicBezTo>
                  <a:cubicBezTo>
                    <a:pt x="9832" y="1375076"/>
                    <a:pt x="0" y="1203082"/>
                    <a:pt x="0" y="1030947"/>
                  </a:cubicBezTo>
                  <a:cubicBezTo>
                    <a:pt x="0" y="814581"/>
                    <a:pt x="5549" y="598188"/>
                    <a:pt x="14748" y="382018"/>
                  </a:cubicBezTo>
                  <a:cubicBezTo>
                    <a:pt x="15409" y="366486"/>
                    <a:pt x="22545" y="351678"/>
                    <a:pt x="29497" y="337773"/>
                  </a:cubicBezTo>
                  <a:cubicBezTo>
                    <a:pt x="37424" y="321919"/>
                    <a:pt x="49161" y="308276"/>
                    <a:pt x="58993" y="293528"/>
                  </a:cubicBezTo>
                  <a:cubicBezTo>
                    <a:pt x="63909" y="273863"/>
                    <a:pt x="68173" y="254024"/>
                    <a:pt x="73742" y="234534"/>
                  </a:cubicBezTo>
                  <a:cubicBezTo>
                    <a:pt x="78013" y="219586"/>
                    <a:pt x="84720" y="205371"/>
                    <a:pt x="88490" y="190289"/>
                  </a:cubicBezTo>
                  <a:cubicBezTo>
                    <a:pt x="94570" y="165970"/>
                    <a:pt x="94436" y="140018"/>
                    <a:pt x="103238" y="116547"/>
                  </a:cubicBezTo>
                  <a:cubicBezTo>
                    <a:pt x="109462" y="99950"/>
                    <a:pt x="122903" y="87050"/>
                    <a:pt x="132735" y="72302"/>
                  </a:cubicBezTo>
                  <a:cubicBezTo>
                    <a:pt x="137651" y="52637"/>
                    <a:pt x="127608" y="17283"/>
                    <a:pt x="147484" y="13308"/>
                  </a:cubicBezTo>
                  <a:cubicBezTo>
                    <a:pt x="360637" y="-29323"/>
                    <a:pt x="103239" y="42805"/>
                    <a:pt x="221226" y="57554"/>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55" name="TextBox 4"/>
            <p:cNvSpPr txBox="1">
              <a:spLocks noChangeArrowheads="1"/>
            </p:cNvSpPr>
            <p:nvPr/>
          </p:nvSpPr>
          <p:spPr bwMode="auto">
            <a:xfrm>
              <a:off x="2242047" y="3260265"/>
              <a:ext cx="15114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Estado de Cuenta Bancaria</a:t>
              </a:r>
            </a:p>
          </p:txBody>
        </p:sp>
        <p:sp>
          <p:nvSpPr>
            <p:cNvPr id="65556" name="TextBox 6"/>
            <p:cNvSpPr txBox="1">
              <a:spLocks noChangeArrowheads="1"/>
            </p:cNvSpPr>
            <p:nvPr/>
          </p:nvSpPr>
          <p:spPr bwMode="auto">
            <a:xfrm>
              <a:off x="2380171" y="4257750"/>
              <a:ext cx="13494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t>$   $     $     $</a:t>
              </a:r>
            </a:p>
            <a:p>
              <a:r>
                <a:rPr lang="en-US" altLang="en-US" sz="1600"/>
                <a:t>   $    $    $</a:t>
              </a:r>
            </a:p>
            <a:p>
              <a:r>
                <a:rPr lang="en-US" altLang="en-US" sz="1600"/>
                <a:t> $    $     $     $</a:t>
              </a:r>
            </a:p>
            <a:p>
              <a:r>
                <a:rPr lang="en-US" altLang="en-US" sz="1600"/>
                <a:t>     $     $     $</a:t>
              </a:r>
            </a:p>
          </p:txBody>
        </p:sp>
      </p:grpSp>
      <p:pic>
        <p:nvPicPr>
          <p:cNvPr id="6554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57888" y="3194050"/>
            <a:ext cx="1268412"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5087938" y="3981450"/>
            <a:ext cx="1062037" cy="738188"/>
          </a:xfrm>
          <a:custGeom>
            <a:avLst/>
            <a:gdLst>
              <a:gd name="connsiteX0" fmla="*/ 1061883 w 1061883"/>
              <a:gd name="connsiteY0" fmla="*/ 0 h 737419"/>
              <a:gd name="connsiteX1" fmla="*/ 914400 w 1061883"/>
              <a:gd name="connsiteY1" fmla="*/ 191729 h 737419"/>
              <a:gd name="connsiteX2" fmla="*/ 884903 w 1061883"/>
              <a:gd name="connsiteY2" fmla="*/ 235974 h 737419"/>
              <a:gd name="connsiteX3" fmla="*/ 870154 w 1061883"/>
              <a:gd name="connsiteY3" fmla="*/ 280219 h 737419"/>
              <a:gd name="connsiteX4" fmla="*/ 825909 w 1061883"/>
              <a:gd name="connsiteY4" fmla="*/ 339212 h 737419"/>
              <a:gd name="connsiteX5" fmla="*/ 796412 w 1061883"/>
              <a:gd name="connsiteY5" fmla="*/ 412954 h 737419"/>
              <a:gd name="connsiteX6" fmla="*/ 737419 w 1061883"/>
              <a:gd name="connsiteY6" fmla="*/ 501445 h 737419"/>
              <a:gd name="connsiteX7" fmla="*/ 707922 w 1061883"/>
              <a:gd name="connsiteY7" fmla="*/ 545690 h 737419"/>
              <a:gd name="connsiteX8" fmla="*/ 678425 w 1061883"/>
              <a:gd name="connsiteY8" fmla="*/ 634180 h 737419"/>
              <a:gd name="connsiteX9" fmla="*/ 648929 w 1061883"/>
              <a:gd name="connsiteY9" fmla="*/ 678425 h 737419"/>
              <a:gd name="connsiteX10" fmla="*/ 634180 w 1061883"/>
              <a:gd name="connsiteY10" fmla="*/ 722670 h 737419"/>
              <a:gd name="connsiteX11" fmla="*/ 589935 w 1061883"/>
              <a:gd name="connsiteY11" fmla="*/ 737419 h 737419"/>
              <a:gd name="connsiteX12" fmla="*/ 545690 w 1061883"/>
              <a:gd name="connsiteY12" fmla="*/ 663677 h 737419"/>
              <a:gd name="connsiteX13" fmla="*/ 516193 w 1061883"/>
              <a:gd name="connsiteY13" fmla="*/ 619432 h 737419"/>
              <a:gd name="connsiteX14" fmla="*/ 501445 w 1061883"/>
              <a:gd name="connsiteY14" fmla="*/ 575187 h 737419"/>
              <a:gd name="connsiteX15" fmla="*/ 457200 w 1061883"/>
              <a:gd name="connsiteY15" fmla="*/ 560438 h 737419"/>
              <a:gd name="connsiteX16" fmla="*/ 353961 w 1061883"/>
              <a:gd name="connsiteY16" fmla="*/ 427703 h 737419"/>
              <a:gd name="connsiteX17" fmla="*/ 324464 w 1061883"/>
              <a:gd name="connsiteY17" fmla="*/ 383458 h 737419"/>
              <a:gd name="connsiteX18" fmla="*/ 265471 w 1061883"/>
              <a:gd name="connsiteY18" fmla="*/ 353961 h 737419"/>
              <a:gd name="connsiteX19" fmla="*/ 250722 w 1061883"/>
              <a:gd name="connsiteY19" fmla="*/ 309716 h 737419"/>
              <a:gd name="connsiteX20" fmla="*/ 206477 w 1061883"/>
              <a:gd name="connsiteY20" fmla="*/ 294967 h 737419"/>
              <a:gd name="connsiteX21" fmla="*/ 162232 w 1061883"/>
              <a:gd name="connsiteY21" fmla="*/ 265470 h 737419"/>
              <a:gd name="connsiteX22" fmla="*/ 58993 w 1061883"/>
              <a:gd name="connsiteY22" fmla="*/ 235974 h 737419"/>
              <a:gd name="connsiteX23" fmla="*/ 0 w 1061883"/>
              <a:gd name="connsiteY23" fmla="*/ 147483 h 73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1883" h="737419">
                <a:moveTo>
                  <a:pt x="1061883" y="0"/>
                </a:moveTo>
                <a:cubicBezTo>
                  <a:pt x="951890" y="109991"/>
                  <a:pt x="1011175" y="39652"/>
                  <a:pt x="914400" y="191729"/>
                </a:cubicBezTo>
                <a:cubicBezTo>
                  <a:pt x="904884" y="206683"/>
                  <a:pt x="890508" y="219158"/>
                  <a:pt x="884903" y="235974"/>
                </a:cubicBezTo>
                <a:cubicBezTo>
                  <a:pt x="879987" y="250722"/>
                  <a:pt x="877867" y="266721"/>
                  <a:pt x="870154" y="280219"/>
                </a:cubicBezTo>
                <a:cubicBezTo>
                  <a:pt x="857959" y="301561"/>
                  <a:pt x="837846" y="317725"/>
                  <a:pt x="825909" y="339212"/>
                </a:cubicBezTo>
                <a:cubicBezTo>
                  <a:pt x="813052" y="362355"/>
                  <a:pt x="809089" y="389712"/>
                  <a:pt x="796412" y="412954"/>
                </a:cubicBezTo>
                <a:cubicBezTo>
                  <a:pt x="779436" y="444076"/>
                  <a:pt x="757083" y="471948"/>
                  <a:pt x="737419" y="501445"/>
                </a:cubicBezTo>
                <a:lnTo>
                  <a:pt x="707922" y="545690"/>
                </a:lnTo>
                <a:cubicBezTo>
                  <a:pt x="698090" y="575187"/>
                  <a:pt x="695672" y="608310"/>
                  <a:pt x="678425" y="634180"/>
                </a:cubicBezTo>
                <a:cubicBezTo>
                  <a:pt x="668593" y="648928"/>
                  <a:pt x="656856" y="662571"/>
                  <a:pt x="648929" y="678425"/>
                </a:cubicBezTo>
                <a:cubicBezTo>
                  <a:pt x="641977" y="692330"/>
                  <a:pt x="645173" y="711677"/>
                  <a:pt x="634180" y="722670"/>
                </a:cubicBezTo>
                <a:cubicBezTo>
                  <a:pt x="623187" y="733663"/>
                  <a:pt x="604683" y="732503"/>
                  <a:pt x="589935" y="737419"/>
                </a:cubicBezTo>
                <a:cubicBezTo>
                  <a:pt x="575187" y="712838"/>
                  <a:pt x="560883" y="687985"/>
                  <a:pt x="545690" y="663677"/>
                </a:cubicBezTo>
                <a:cubicBezTo>
                  <a:pt x="536296" y="648646"/>
                  <a:pt x="524120" y="635286"/>
                  <a:pt x="516193" y="619432"/>
                </a:cubicBezTo>
                <a:cubicBezTo>
                  <a:pt x="509241" y="605527"/>
                  <a:pt x="512438" y="586180"/>
                  <a:pt x="501445" y="575187"/>
                </a:cubicBezTo>
                <a:cubicBezTo>
                  <a:pt x="490452" y="564194"/>
                  <a:pt x="471948" y="565354"/>
                  <a:pt x="457200" y="560438"/>
                </a:cubicBezTo>
                <a:cubicBezTo>
                  <a:pt x="308096" y="336785"/>
                  <a:pt x="469482" y="566328"/>
                  <a:pt x="353961" y="427703"/>
                </a:cubicBezTo>
                <a:cubicBezTo>
                  <a:pt x="342613" y="414086"/>
                  <a:pt x="338081" y="394806"/>
                  <a:pt x="324464" y="383458"/>
                </a:cubicBezTo>
                <a:cubicBezTo>
                  <a:pt x="307574" y="369383"/>
                  <a:pt x="285135" y="363793"/>
                  <a:pt x="265471" y="353961"/>
                </a:cubicBezTo>
                <a:cubicBezTo>
                  <a:pt x="260555" y="339213"/>
                  <a:pt x="261715" y="320709"/>
                  <a:pt x="250722" y="309716"/>
                </a:cubicBezTo>
                <a:cubicBezTo>
                  <a:pt x="239729" y="298723"/>
                  <a:pt x="220382" y="301920"/>
                  <a:pt x="206477" y="294967"/>
                </a:cubicBezTo>
                <a:cubicBezTo>
                  <a:pt x="190623" y="287040"/>
                  <a:pt x="178086" y="273397"/>
                  <a:pt x="162232" y="265470"/>
                </a:cubicBezTo>
                <a:cubicBezTo>
                  <a:pt x="141074" y="254891"/>
                  <a:pt x="77894" y="240699"/>
                  <a:pt x="58993" y="235974"/>
                </a:cubicBezTo>
                <a:lnTo>
                  <a:pt x="0" y="14748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a:off x="2093913" y="3390900"/>
            <a:ext cx="973137" cy="635000"/>
          </a:xfrm>
          <a:custGeom>
            <a:avLst/>
            <a:gdLst>
              <a:gd name="connsiteX0" fmla="*/ 0 w 973394"/>
              <a:gd name="connsiteY0" fmla="*/ 636117 h 636117"/>
              <a:gd name="connsiteX1" fmla="*/ 132735 w 973394"/>
              <a:gd name="connsiteY1" fmla="*/ 518130 h 636117"/>
              <a:gd name="connsiteX2" fmla="*/ 206477 w 973394"/>
              <a:gd name="connsiteY2" fmla="*/ 473884 h 636117"/>
              <a:gd name="connsiteX3" fmla="*/ 339213 w 973394"/>
              <a:gd name="connsiteY3" fmla="*/ 370646 h 636117"/>
              <a:gd name="connsiteX4" fmla="*/ 486697 w 973394"/>
              <a:gd name="connsiteY4" fmla="*/ 311652 h 636117"/>
              <a:gd name="connsiteX5" fmla="*/ 545690 w 973394"/>
              <a:gd name="connsiteY5" fmla="*/ 267407 h 636117"/>
              <a:gd name="connsiteX6" fmla="*/ 589935 w 973394"/>
              <a:gd name="connsiteY6" fmla="*/ 237910 h 636117"/>
              <a:gd name="connsiteX7" fmla="*/ 648929 w 973394"/>
              <a:gd name="connsiteY7" fmla="*/ 178917 h 636117"/>
              <a:gd name="connsiteX8" fmla="*/ 722671 w 973394"/>
              <a:gd name="connsiteY8" fmla="*/ 90426 h 636117"/>
              <a:gd name="connsiteX9" fmla="*/ 766916 w 973394"/>
              <a:gd name="connsiteY9" fmla="*/ 75678 h 636117"/>
              <a:gd name="connsiteX10" fmla="*/ 781664 w 973394"/>
              <a:gd name="connsiteY10" fmla="*/ 16684 h 636117"/>
              <a:gd name="connsiteX11" fmla="*/ 914400 w 973394"/>
              <a:gd name="connsiteY11" fmla="*/ 31433 h 636117"/>
              <a:gd name="connsiteX12" fmla="*/ 929148 w 973394"/>
              <a:gd name="connsiteY12" fmla="*/ 75678 h 636117"/>
              <a:gd name="connsiteX13" fmla="*/ 973394 w 973394"/>
              <a:gd name="connsiteY13" fmla="*/ 164168 h 63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3394" h="636117">
                <a:moveTo>
                  <a:pt x="0" y="636117"/>
                </a:moveTo>
                <a:cubicBezTo>
                  <a:pt x="60434" y="575683"/>
                  <a:pt x="67633" y="561532"/>
                  <a:pt x="132735" y="518130"/>
                </a:cubicBezTo>
                <a:cubicBezTo>
                  <a:pt x="156586" y="502229"/>
                  <a:pt x="183544" y="491084"/>
                  <a:pt x="206477" y="473884"/>
                </a:cubicBezTo>
                <a:cubicBezTo>
                  <a:pt x="267557" y="428074"/>
                  <a:pt x="247363" y="401263"/>
                  <a:pt x="339213" y="370646"/>
                </a:cubicBezTo>
                <a:cubicBezTo>
                  <a:pt x="395949" y="351734"/>
                  <a:pt x="437096" y="342653"/>
                  <a:pt x="486697" y="311652"/>
                </a:cubicBezTo>
                <a:cubicBezTo>
                  <a:pt x="507541" y="298624"/>
                  <a:pt x="525688" y="281694"/>
                  <a:pt x="545690" y="267407"/>
                </a:cubicBezTo>
                <a:cubicBezTo>
                  <a:pt x="560114" y="257104"/>
                  <a:pt x="576477" y="249445"/>
                  <a:pt x="589935" y="237910"/>
                </a:cubicBezTo>
                <a:cubicBezTo>
                  <a:pt x="611050" y="219812"/>
                  <a:pt x="630830" y="200032"/>
                  <a:pt x="648929" y="178917"/>
                </a:cubicBezTo>
                <a:cubicBezTo>
                  <a:pt x="685204" y="136597"/>
                  <a:pt x="671531" y="124520"/>
                  <a:pt x="722671" y="90426"/>
                </a:cubicBezTo>
                <a:cubicBezTo>
                  <a:pt x="735606" y="81803"/>
                  <a:pt x="752168" y="80594"/>
                  <a:pt x="766916" y="75678"/>
                </a:cubicBezTo>
                <a:cubicBezTo>
                  <a:pt x="771832" y="56013"/>
                  <a:pt x="767331" y="31017"/>
                  <a:pt x="781664" y="16684"/>
                </a:cubicBezTo>
                <a:cubicBezTo>
                  <a:pt x="820978" y="-22630"/>
                  <a:pt x="881087" y="18108"/>
                  <a:pt x="914400" y="31433"/>
                </a:cubicBezTo>
                <a:cubicBezTo>
                  <a:pt x="919316" y="46181"/>
                  <a:pt x="923024" y="61389"/>
                  <a:pt x="929148" y="75678"/>
                </a:cubicBezTo>
                <a:cubicBezTo>
                  <a:pt x="929162" y="75711"/>
                  <a:pt x="966011" y="149404"/>
                  <a:pt x="973394" y="164168"/>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20"/>
          <p:cNvSpPr/>
          <p:nvPr/>
        </p:nvSpPr>
        <p:spPr>
          <a:xfrm>
            <a:off x="811213" y="4056063"/>
            <a:ext cx="471487" cy="1651000"/>
          </a:xfrm>
          <a:custGeom>
            <a:avLst/>
            <a:gdLst>
              <a:gd name="connsiteX0" fmla="*/ 471949 w 471949"/>
              <a:gd name="connsiteY0" fmla="*/ 0 h 1651820"/>
              <a:gd name="connsiteX1" fmla="*/ 132736 w 471949"/>
              <a:gd name="connsiteY1" fmla="*/ 1238865 h 1651820"/>
              <a:gd name="connsiteX2" fmla="*/ 117987 w 471949"/>
              <a:gd name="connsiteY2" fmla="*/ 1371600 h 1651820"/>
              <a:gd name="connsiteX3" fmla="*/ 88491 w 471949"/>
              <a:gd name="connsiteY3" fmla="*/ 1415846 h 1651820"/>
              <a:gd name="connsiteX4" fmla="*/ 73742 w 471949"/>
              <a:gd name="connsiteY4" fmla="*/ 1474839 h 1651820"/>
              <a:gd name="connsiteX5" fmla="*/ 44245 w 471949"/>
              <a:gd name="connsiteY5" fmla="*/ 1592826 h 1651820"/>
              <a:gd name="connsiteX6" fmla="*/ 0 w 471949"/>
              <a:gd name="connsiteY6" fmla="*/ 1651820 h 165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949" h="1651820">
                <a:moveTo>
                  <a:pt x="471949" y="0"/>
                </a:moveTo>
                <a:cubicBezTo>
                  <a:pt x="154150" y="1180398"/>
                  <a:pt x="287812" y="773641"/>
                  <a:pt x="132736" y="1238865"/>
                </a:cubicBezTo>
                <a:cubicBezTo>
                  <a:pt x="127820" y="1283110"/>
                  <a:pt x="128784" y="1328412"/>
                  <a:pt x="117987" y="1371600"/>
                </a:cubicBezTo>
                <a:cubicBezTo>
                  <a:pt x="113688" y="1388796"/>
                  <a:pt x="95473" y="1399554"/>
                  <a:pt x="88491" y="1415846"/>
                </a:cubicBezTo>
                <a:cubicBezTo>
                  <a:pt x="80506" y="1434477"/>
                  <a:pt x="78139" y="1455052"/>
                  <a:pt x="73742" y="1474839"/>
                </a:cubicBezTo>
                <a:cubicBezTo>
                  <a:pt x="67009" y="1505139"/>
                  <a:pt x="60060" y="1561196"/>
                  <a:pt x="44245" y="1592826"/>
                </a:cubicBezTo>
                <a:cubicBezTo>
                  <a:pt x="27568" y="1626181"/>
                  <a:pt x="20742" y="1631078"/>
                  <a:pt x="0" y="165182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reeform 23"/>
          <p:cNvSpPr/>
          <p:nvPr/>
        </p:nvSpPr>
        <p:spPr>
          <a:xfrm>
            <a:off x="7005638" y="3952875"/>
            <a:ext cx="738187" cy="1209675"/>
          </a:xfrm>
          <a:custGeom>
            <a:avLst/>
            <a:gdLst>
              <a:gd name="connsiteX0" fmla="*/ 0 w 738055"/>
              <a:gd name="connsiteY0" fmla="*/ 0 h 1209367"/>
              <a:gd name="connsiteX1" fmla="*/ 88490 w 738055"/>
              <a:gd name="connsiteY1" fmla="*/ 103238 h 1209367"/>
              <a:gd name="connsiteX2" fmla="*/ 176981 w 738055"/>
              <a:gd name="connsiteY2" fmla="*/ 191729 h 1209367"/>
              <a:gd name="connsiteX3" fmla="*/ 250722 w 738055"/>
              <a:gd name="connsiteY3" fmla="*/ 250722 h 1209367"/>
              <a:gd name="connsiteX4" fmla="*/ 294968 w 738055"/>
              <a:gd name="connsiteY4" fmla="*/ 294967 h 1209367"/>
              <a:gd name="connsiteX5" fmla="*/ 339213 w 738055"/>
              <a:gd name="connsiteY5" fmla="*/ 309716 h 1209367"/>
              <a:gd name="connsiteX6" fmla="*/ 412955 w 738055"/>
              <a:gd name="connsiteY6" fmla="*/ 368709 h 1209367"/>
              <a:gd name="connsiteX7" fmla="*/ 457200 w 738055"/>
              <a:gd name="connsiteY7" fmla="*/ 398206 h 1209367"/>
              <a:gd name="connsiteX8" fmla="*/ 545690 w 738055"/>
              <a:gd name="connsiteY8" fmla="*/ 471948 h 1209367"/>
              <a:gd name="connsiteX9" fmla="*/ 589935 w 738055"/>
              <a:gd name="connsiteY9" fmla="*/ 486697 h 1209367"/>
              <a:gd name="connsiteX10" fmla="*/ 604684 w 738055"/>
              <a:gd name="connsiteY10" fmla="*/ 530942 h 1209367"/>
              <a:gd name="connsiteX11" fmla="*/ 693174 w 738055"/>
              <a:gd name="connsiteY11" fmla="*/ 560438 h 1209367"/>
              <a:gd name="connsiteX12" fmla="*/ 737419 w 738055"/>
              <a:gd name="connsiteY12" fmla="*/ 604684 h 1209367"/>
              <a:gd name="connsiteX13" fmla="*/ 648929 w 738055"/>
              <a:gd name="connsiteY13" fmla="*/ 663677 h 1209367"/>
              <a:gd name="connsiteX14" fmla="*/ 575187 w 738055"/>
              <a:gd name="connsiteY14" fmla="*/ 693174 h 1209367"/>
              <a:gd name="connsiteX15" fmla="*/ 427703 w 738055"/>
              <a:gd name="connsiteY15" fmla="*/ 737419 h 1209367"/>
              <a:gd name="connsiteX16" fmla="*/ 398206 w 738055"/>
              <a:gd name="connsiteY16" fmla="*/ 781664 h 1209367"/>
              <a:gd name="connsiteX17" fmla="*/ 309716 w 738055"/>
              <a:gd name="connsiteY17" fmla="*/ 840658 h 1209367"/>
              <a:gd name="connsiteX18" fmla="*/ 221226 w 738055"/>
              <a:gd name="connsiteY18" fmla="*/ 914400 h 1209367"/>
              <a:gd name="connsiteX19" fmla="*/ 191729 w 738055"/>
              <a:gd name="connsiteY19" fmla="*/ 973393 h 1209367"/>
              <a:gd name="connsiteX20" fmla="*/ 132735 w 738055"/>
              <a:gd name="connsiteY20" fmla="*/ 1032387 h 1209367"/>
              <a:gd name="connsiteX21" fmla="*/ 162232 w 738055"/>
              <a:gd name="connsiteY21" fmla="*/ 1165122 h 1209367"/>
              <a:gd name="connsiteX22" fmla="*/ 162232 w 738055"/>
              <a:gd name="connsiteY22" fmla="*/ 1209367 h 12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8055" h="1209367">
                <a:moveTo>
                  <a:pt x="0" y="0"/>
                </a:moveTo>
                <a:cubicBezTo>
                  <a:pt x="29497" y="34413"/>
                  <a:pt x="57747" y="69934"/>
                  <a:pt x="88490" y="103238"/>
                </a:cubicBezTo>
                <a:cubicBezTo>
                  <a:pt x="116785" y="133890"/>
                  <a:pt x="153842" y="157020"/>
                  <a:pt x="176981" y="191729"/>
                </a:cubicBezTo>
                <a:cubicBezTo>
                  <a:pt x="215100" y="248909"/>
                  <a:pt x="189661" y="230369"/>
                  <a:pt x="250722" y="250722"/>
                </a:cubicBezTo>
                <a:cubicBezTo>
                  <a:pt x="265471" y="265470"/>
                  <a:pt x="277613" y="283397"/>
                  <a:pt x="294968" y="294967"/>
                </a:cubicBezTo>
                <a:cubicBezTo>
                  <a:pt x="307903" y="303590"/>
                  <a:pt x="328220" y="298723"/>
                  <a:pt x="339213" y="309716"/>
                </a:cubicBezTo>
                <a:cubicBezTo>
                  <a:pt x="416791" y="387295"/>
                  <a:pt x="265315" y="331800"/>
                  <a:pt x="412955" y="368709"/>
                </a:cubicBezTo>
                <a:cubicBezTo>
                  <a:pt x="427703" y="378541"/>
                  <a:pt x="443583" y="386858"/>
                  <a:pt x="457200" y="398206"/>
                </a:cubicBezTo>
                <a:cubicBezTo>
                  <a:pt x="506126" y="438978"/>
                  <a:pt x="490764" y="444484"/>
                  <a:pt x="545690" y="471948"/>
                </a:cubicBezTo>
                <a:cubicBezTo>
                  <a:pt x="559595" y="478901"/>
                  <a:pt x="575187" y="481781"/>
                  <a:pt x="589935" y="486697"/>
                </a:cubicBezTo>
                <a:cubicBezTo>
                  <a:pt x="594851" y="501445"/>
                  <a:pt x="592033" y="521906"/>
                  <a:pt x="604684" y="530942"/>
                </a:cubicBezTo>
                <a:cubicBezTo>
                  <a:pt x="629985" y="549014"/>
                  <a:pt x="693174" y="560438"/>
                  <a:pt x="693174" y="560438"/>
                </a:cubicBezTo>
                <a:cubicBezTo>
                  <a:pt x="707922" y="575187"/>
                  <a:pt x="733990" y="584110"/>
                  <a:pt x="737419" y="604684"/>
                </a:cubicBezTo>
                <a:cubicBezTo>
                  <a:pt x="745800" y="654973"/>
                  <a:pt x="668946" y="657005"/>
                  <a:pt x="648929" y="663677"/>
                </a:cubicBezTo>
                <a:cubicBezTo>
                  <a:pt x="623813" y="672049"/>
                  <a:pt x="600067" y="684127"/>
                  <a:pt x="575187" y="693174"/>
                </a:cubicBezTo>
                <a:cubicBezTo>
                  <a:pt x="496189" y="721901"/>
                  <a:pt x="498136" y="719811"/>
                  <a:pt x="427703" y="737419"/>
                </a:cubicBezTo>
                <a:cubicBezTo>
                  <a:pt x="417871" y="752167"/>
                  <a:pt x="411546" y="769992"/>
                  <a:pt x="398206" y="781664"/>
                </a:cubicBezTo>
                <a:cubicBezTo>
                  <a:pt x="371527" y="805009"/>
                  <a:pt x="309716" y="840658"/>
                  <a:pt x="309716" y="840658"/>
                </a:cubicBezTo>
                <a:cubicBezTo>
                  <a:pt x="207679" y="993712"/>
                  <a:pt x="370921" y="764705"/>
                  <a:pt x="221226" y="914400"/>
                </a:cubicBezTo>
                <a:cubicBezTo>
                  <a:pt x="205680" y="929946"/>
                  <a:pt x="204920" y="955805"/>
                  <a:pt x="191729" y="973393"/>
                </a:cubicBezTo>
                <a:cubicBezTo>
                  <a:pt x="175043" y="995641"/>
                  <a:pt x="152400" y="1012722"/>
                  <a:pt x="132735" y="1032387"/>
                </a:cubicBezTo>
                <a:cubicBezTo>
                  <a:pt x="152443" y="1091508"/>
                  <a:pt x="153580" y="1087251"/>
                  <a:pt x="162232" y="1165122"/>
                </a:cubicBezTo>
                <a:cubicBezTo>
                  <a:pt x="163861" y="1179780"/>
                  <a:pt x="162232" y="1194619"/>
                  <a:pt x="162232" y="120936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50" name="TextBox 25"/>
          <p:cNvSpPr txBox="1">
            <a:spLocks noChangeArrowheads="1"/>
          </p:cNvSpPr>
          <p:nvPr/>
        </p:nvSpPr>
        <p:spPr bwMode="auto">
          <a:xfrm>
            <a:off x="366713" y="2600325"/>
            <a:ext cx="1300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¿Qué hago con esto?</a:t>
            </a:r>
            <a:endParaRPr lang="en-US" altLang="en-US" sz="1800" b="1"/>
          </a:p>
        </p:txBody>
      </p:sp>
      <p:sp>
        <p:nvSpPr>
          <p:cNvPr id="27" name="Freeform 26"/>
          <p:cNvSpPr/>
          <p:nvPr/>
        </p:nvSpPr>
        <p:spPr>
          <a:xfrm>
            <a:off x="220663" y="2492375"/>
            <a:ext cx="1431925" cy="1109663"/>
          </a:xfrm>
          <a:custGeom>
            <a:avLst/>
            <a:gdLst>
              <a:gd name="connsiteX0" fmla="*/ 988209 w 1430660"/>
              <a:gd name="connsiteY0" fmla="*/ 914400 h 1109074"/>
              <a:gd name="connsiteX1" fmla="*/ 1120944 w 1430660"/>
              <a:gd name="connsiteY1" fmla="*/ 1106129 h 1109074"/>
              <a:gd name="connsiteX2" fmla="*/ 1106196 w 1430660"/>
              <a:gd name="connsiteY2" fmla="*/ 1032388 h 1109074"/>
              <a:gd name="connsiteX3" fmla="*/ 1076699 w 1430660"/>
              <a:gd name="connsiteY3" fmla="*/ 914400 h 1109074"/>
              <a:gd name="connsiteX4" fmla="*/ 1091447 w 1430660"/>
              <a:gd name="connsiteY4" fmla="*/ 811162 h 1109074"/>
              <a:gd name="connsiteX5" fmla="*/ 1135693 w 1430660"/>
              <a:gd name="connsiteY5" fmla="*/ 781665 h 1109074"/>
              <a:gd name="connsiteX6" fmla="*/ 1238931 w 1430660"/>
              <a:gd name="connsiteY6" fmla="*/ 693175 h 1109074"/>
              <a:gd name="connsiteX7" fmla="*/ 1283176 w 1430660"/>
              <a:gd name="connsiteY7" fmla="*/ 648929 h 1109074"/>
              <a:gd name="connsiteX8" fmla="*/ 1371667 w 1430660"/>
              <a:gd name="connsiteY8" fmla="*/ 501446 h 1109074"/>
              <a:gd name="connsiteX9" fmla="*/ 1386415 w 1430660"/>
              <a:gd name="connsiteY9" fmla="*/ 412955 h 1109074"/>
              <a:gd name="connsiteX10" fmla="*/ 1415912 w 1430660"/>
              <a:gd name="connsiteY10" fmla="*/ 324465 h 1109074"/>
              <a:gd name="connsiteX11" fmla="*/ 1430660 w 1430660"/>
              <a:gd name="connsiteY11" fmla="*/ 265471 h 1109074"/>
              <a:gd name="connsiteX12" fmla="*/ 1401164 w 1430660"/>
              <a:gd name="connsiteY12" fmla="*/ 221226 h 1109074"/>
              <a:gd name="connsiteX13" fmla="*/ 1371667 w 1430660"/>
              <a:gd name="connsiteY13" fmla="*/ 103239 h 1109074"/>
              <a:gd name="connsiteX14" fmla="*/ 1312673 w 1430660"/>
              <a:gd name="connsiteY14" fmla="*/ 73742 h 1109074"/>
              <a:gd name="connsiteX15" fmla="*/ 1194686 w 1430660"/>
              <a:gd name="connsiteY15" fmla="*/ 44246 h 1109074"/>
              <a:gd name="connsiteX16" fmla="*/ 973460 w 1430660"/>
              <a:gd name="connsiteY16" fmla="*/ 0 h 1109074"/>
              <a:gd name="connsiteX17" fmla="*/ 162299 w 1430660"/>
              <a:gd name="connsiteY17" fmla="*/ 29497 h 1109074"/>
              <a:gd name="connsiteX18" fmla="*/ 103306 w 1430660"/>
              <a:gd name="connsiteY18" fmla="*/ 44246 h 1109074"/>
              <a:gd name="connsiteX19" fmla="*/ 59060 w 1430660"/>
              <a:gd name="connsiteY19" fmla="*/ 73742 h 1109074"/>
              <a:gd name="connsiteX20" fmla="*/ 67 w 1430660"/>
              <a:gd name="connsiteY20" fmla="*/ 162233 h 1109074"/>
              <a:gd name="connsiteX21" fmla="*/ 14815 w 1430660"/>
              <a:gd name="connsiteY21" fmla="*/ 427704 h 1109074"/>
              <a:gd name="connsiteX22" fmla="*/ 29564 w 1430660"/>
              <a:gd name="connsiteY22" fmla="*/ 486697 h 1109074"/>
              <a:gd name="connsiteX23" fmla="*/ 73809 w 1430660"/>
              <a:gd name="connsiteY23" fmla="*/ 530942 h 1109074"/>
              <a:gd name="connsiteX24" fmla="*/ 118054 w 1430660"/>
              <a:gd name="connsiteY24" fmla="*/ 619433 h 1109074"/>
              <a:gd name="connsiteX25" fmla="*/ 162299 w 1430660"/>
              <a:gd name="connsiteY25" fmla="*/ 648929 h 1109074"/>
              <a:gd name="connsiteX26" fmla="*/ 177047 w 1430660"/>
              <a:gd name="connsiteY26" fmla="*/ 693175 h 1109074"/>
              <a:gd name="connsiteX27" fmla="*/ 265538 w 1430660"/>
              <a:gd name="connsiteY27" fmla="*/ 752168 h 1109074"/>
              <a:gd name="connsiteX28" fmla="*/ 309783 w 1430660"/>
              <a:gd name="connsiteY28" fmla="*/ 781665 h 1109074"/>
              <a:gd name="connsiteX29" fmla="*/ 516260 w 1430660"/>
              <a:gd name="connsiteY29" fmla="*/ 811162 h 1109074"/>
              <a:gd name="connsiteX30" fmla="*/ 752235 w 1430660"/>
              <a:gd name="connsiteY30" fmla="*/ 855407 h 1109074"/>
              <a:gd name="connsiteX31" fmla="*/ 855473 w 1430660"/>
              <a:gd name="connsiteY31" fmla="*/ 899652 h 1109074"/>
              <a:gd name="connsiteX32" fmla="*/ 899718 w 1430660"/>
              <a:gd name="connsiteY32" fmla="*/ 914400 h 1109074"/>
              <a:gd name="connsiteX33" fmla="*/ 988209 w 1430660"/>
              <a:gd name="connsiteY33" fmla="*/ 914400 h 110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0660" h="1109074">
                <a:moveTo>
                  <a:pt x="988209" y="914400"/>
                </a:moveTo>
                <a:cubicBezTo>
                  <a:pt x="1025080" y="946355"/>
                  <a:pt x="1065980" y="1051165"/>
                  <a:pt x="1120944" y="1106129"/>
                </a:cubicBezTo>
                <a:cubicBezTo>
                  <a:pt x="1138669" y="1123854"/>
                  <a:pt x="1111833" y="1056813"/>
                  <a:pt x="1106196" y="1032388"/>
                </a:cubicBezTo>
                <a:cubicBezTo>
                  <a:pt x="1097080" y="992886"/>
                  <a:pt x="1076699" y="914400"/>
                  <a:pt x="1076699" y="914400"/>
                </a:cubicBezTo>
                <a:cubicBezTo>
                  <a:pt x="1081615" y="879987"/>
                  <a:pt x="1077329" y="842928"/>
                  <a:pt x="1091447" y="811162"/>
                </a:cubicBezTo>
                <a:cubicBezTo>
                  <a:pt x="1098646" y="794964"/>
                  <a:pt x="1123159" y="794199"/>
                  <a:pt x="1135693" y="781665"/>
                </a:cubicBezTo>
                <a:cubicBezTo>
                  <a:pt x="1231421" y="685937"/>
                  <a:pt x="1123704" y="750788"/>
                  <a:pt x="1238931" y="693175"/>
                </a:cubicBezTo>
                <a:cubicBezTo>
                  <a:pt x="1253679" y="678426"/>
                  <a:pt x="1270371" y="665393"/>
                  <a:pt x="1283176" y="648929"/>
                </a:cubicBezTo>
                <a:cubicBezTo>
                  <a:pt x="1333009" y="584857"/>
                  <a:pt x="1339560" y="565659"/>
                  <a:pt x="1371667" y="501446"/>
                </a:cubicBezTo>
                <a:cubicBezTo>
                  <a:pt x="1376583" y="471949"/>
                  <a:pt x="1379162" y="441966"/>
                  <a:pt x="1386415" y="412955"/>
                </a:cubicBezTo>
                <a:cubicBezTo>
                  <a:pt x="1393956" y="382791"/>
                  <a:pt x="1406978" y="354246"/>
                  <a:pt x="1415912" y="324465"/>
                </a:cubicBezTo>
                <a:cubicBezTo>
                  <a:pt x="1421736" y="305050"/>
                  <a:pt x="1425744" y="285136"/>
                  <a:pt x="1430660" y="265471"/>
                </a:cubicBezTo>
                <a:cubicBezTo>
                  <a:pt x="1420828" y="250723"/>
                  <a:pt x="1407221" y="237884"/>
                  <a:pt x="1401164" y="221226"/>
                </a:cubicBezTo>
                <a:cubicBezTo>
                  <a:pt x="1387310" y="183127"/>
                  <a:pt x="1407927" y="121369"/>
                  <a:pt x="1371667" y="103239"/>
                </a:cubicBezTo>
                <a:cubicBezTo>
                  <a:pt x="1352002" y="93407"/>
                  <a:pt x="1332881" y="82403"/>
                  <a:pt x="1312673" y="73742"/>
                </a:cubicBezTo>
                <a:cubicBezTo>
                  <a:pt x="1271202" y="55969"/>
                  <a:pt x="1240853" y="54139"/>
                  <a:pt x="1194686" y="44246"/>
                </a:cubicBezTo>
                <a:cubicBezTo>
                  <a:pt x="1005758" y="3762"/>
                  <a:pt x="1124473" y="25170"/>
                  <a:pt x="973460" y="0"/>
                </a:cubicBezTo>
                <a:lnTo>
                  <a:pt x="162299" y="29497"/>
                </a:lnTo>
                <a:cubicBezTo>
                  <a:pt x="142056" y="30526"/>
                  <a:pt x="121937" y="36261"/>
                  <a:pt x="103306" y="44246"/>
                </a:cubicBezTo>
                <a:cubicBezTo>
                  <a:pt x="87014" y="51228"/>
                  <a:pt x="73809" y="63910"/>
                  <a:pt x="59060" y="73742"/>
                </a:cubicBezTo>
                <a:cubicBezTo>
                  <a:pt x="39396" y="103239"/>
                  <a:pt x="-1899" y="126837"/>
                  <a:pt x="67" y="162233"/>
                </a:cubicBezTo>
                <a:cubicBezTo>
                  <a:pt x="4983" y="250723"/>
                  <a:pt x="6791" y="339441"/>
                  <a:pt x="14815" y="427704"/>
                </a:cubicBezTo>
                <a:cubicBezTo>
                  <a:pt x="16650" y="447890"/>
                  <a:pt x="19507" y="469098"/>
                  <a:pt x="29564" y="486697"/>
                </a:cubicBezTo>
                <a:cubicBezTo>
                  <a:pt x="39912" y="504806"/>
                  <a:pt x="59061" y="516194"/>
                  <a:pt x="73809" y="530942"/>
                </a:cubicBezTo>
                <a:cubicBezTo>
                  <a:pt x="85804" y="566929"/>
                  <a:pt x="89463" y="590842"/>
                  <a:pt x="118054" y="619433"/>
                </a:cubicBezTo>
                <a:cubicBezTo>
                  <a:pt x="130588" y="631967"/>
                  <a:pt x="147551" y="639097"/>
                  <a:pt x="162299" y="648929"/>
                </a:cubicBezTo>
                <a:cubicBezTo>
                  <a:pt x="167215" y="663678"/>
                  <a:pt x="168423" y="680240"/>
                  <a:pt x="177047" y="693175"/>
                </a:cubicBezTo>
                <a:cubicBezTo>
                  <a:pt x="208611" y="740521"/>
                  <a:pt x="219152" y="736706"/>
                  <a:pt x="265538" y="752168"/>
                </a:cubicBezTo>
                <a:cubicBezTo>
                  <a:pt x="280286" y="762000"/>
                  <a:pt x="293929" y="773738"/>
                  <a:pt x="309783" y="781665"/>
                </a:cubicBezTo>
                <a:cubicBezTo>
                  <a:pt x="367796" y="810671"/>
                  <a:pt x="470389" y="805179"/>
                  <a:pt x="516260" y="811162"/>
                </a:cubicBezTo>
                <a:cubicBezTo>
                  <a:pt x="653557" y="829070"/>
                  <a:pt x="655446" y="831209"/>
                  <a:pt x="752235" y="855407"/>
                </a:cubicBezTo>
                <a:cubicBezTo>
                  <a:pt x="819591" y="900311"/>
                  <a:pt x="772142" y="875844"/>
                  <a:pt x="855473" y="899652"/>
                </a:cubicBezTo>
                <a:cubicBezTo>
                  <a:pt x="870421" y="903923"/>
                  <a:pt x="884636" y="910629"/>
                  <a:pt x="899718" y="914400"/>
                </a:cubicBezTo>
                <a:cubicBezTo>
                  <a:pt x="962570" y="930113"/>
                  <a:pt x="951338" y="882445"/>
                  <a:pt x="988209" y="91440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52" name="TextBox 32"/>
          <p:cNvSpPr txBox="1">
            <a:spLocks noChangeArrowheads="1"/>
          </p:cNvSpPr>
          <p:nvPr/>
        </p:nvSpPr>
        <p:spPr bwMode="auto">
          <a:xfrm>
            <a:off x="6788150" y="2470150"/>
            <a:ext cx="1300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¿Qué hago con esto?</a:t>
            </a:r>
            <a:endParaRPr lang="en-US" altLang="en-US" sz="1800" b="1"/>
          </a:p>
        </p:txBody>
      </p:sp>
      <p:sp>
        <p:nvSpPr>
          <p:cNvPr id="34" name="Freeform 33"/>
          <p:cNvSpPr/>
          <p:nvPr/>
        </p:nvSpPr>
        <p:spPr>
          <a:xfrm flipH="1">
            <a:off x="6654800" y="2405063"/>
            <a:ext cx="1331913" cy="1109662"/>
          </a:xfrm>
          <a:custGeom>
            <a:avLst/>
            <a:gdLst>
              <a:gd name="connsiteX0" fmla="*/ 988209 w 1430660"/>
              <a:gd name="connsiteY0" fmla="*/ 914400 h 1109074"/>
              <a:gd name="connsiteX1" fmla="*/ 1120944 w 1430660"/>
              <a:gd name="connsiteY1" fmla="*/ 1106129 h 1109074"/>
              <a:gd name="connsiteX2" fmla="*/ 1106196 w 1430660"/>
              <a:gd name="connsiteY2" fmla="*/ 1032388 h 1109074"/>
              <a:gd name="connsiteX3" fmla="*/ 1076699 w 1430660"/>
              <a:gd name="connsiteY3" fmla="*/ 914400 h 1109074"/>
              <a:gd name="connsiteX4" fmla="*/ 1091447 w 1430660"/>
              <a:gd name="connsiteY4" fmla="*/ 811162 h 1109074"/>
              <a:gd name="connsiteX5" fmla="*/ 1135693 w 1430660"/>
              <a:gd name="connsiteY5" fmla="*/ 781665 h 1109074"/>
              <a:gd name="connsiteX6" fmla="*/ 1238931 w 1430660"/>
              <a:gd name="connsiteY6" fmla="*/ 693175 h 1109074"/>
              <a:gd name="connsiteX7" fmla="*/ 1283176 w 1430660"/>
              <a:gd name="connsiteY7" fmla="*/ 648929 h 1109074"/>
              <a:gd name="connsiteX8" fmla="*/ 1371667 w 1430660"/>
              <a:gd name="connsiteY8" fmla="*/ 501446 h 1109074"/>
              <a:gd name="connsiteX9" fmla="*/ 1386415 w 1430660"/>
              <a:gd name="connsiteY9" fmla="*/ 412955 h 1109074"/>
              <a:gd name="connsiteX10" fmla="*/ 1415912 w 1430660"/>
              <a:gd name="connsiteY10" fmla="*/ 324465 h 1109074"/>
              <a:gd name="connsiteX11" fmla="*/ 1430660 w 1430660"/>
              <a:gd name="connsiteY11" fmla="*/ 265471 h 1109074"/>
              <a:gd name="connsiteX12" fmla="*/ 1401164 w 1430660"/>
              <a:gd name="connsiteY12" fmla="*/ 221226 h 1109074"/>
              <a:gd name="connsiteX13" fmla="*/ 1371667 w 1430660"/>
              <a:gd name="connsiteY13" fmla="*/ 103239 h 1109074"/>
              <a:gd name="connsiteX14" fmla="*/ 1312673 w 1430660"/>
              <a:gd name="connsiteY14" fmla="*/ 73742 h 1109074"/>
              <a:gd name="connsiteX15" fmla="*/ 1194686 w 1430660"/>
              <a:gd name="connsiteY15" fmla="*/ 44246 h 1109074"/>
              <a:gd name="connsiteX16" fmla="*/ 973460 w 1430660"/>
              <a:gd name="connsiteY16" fmla="*/ 0 h 1109074"/>
              <a:gd name="connsiteX17" fmla="*/ 162299 w 1430660"/>
              <a:gd name="connsiteY17" fmla="*/ 29497 h 1109074"/>
              <a:gd name="connsiteX18" fmla="*/ 103306 w 1430660"/>
              <a:gd name="connsiteY18" fmla="*/ 44246 h 1109074"/>
              <a:gd name="connsiteX19" fmla="*/ 59060 w 1430660"/>
              <a:gd name="connsiteY19" fmla="*/ 73742 h 1109074"/>
              <a:gd name="connsiteX20" fmla="*/ 67 w 1430660"/>
              <a:gd name="connsiteY20" fmla="*/ 162233 h 1109074"/>
              <a:gd name="connsiteX21" fmla="*/ 14815 w 1430660"/>
              <a:gd name="connsiteY21" fmla="*/ 427704 h 1109074"/>
              <a:gd name="connsiteX22" fmla="*/ 29564 w 1430660"/>
              <a:gd name="connsiteY22" fmla="*/ 486697 h 1109074"/>
              <a:gd name="connsiteX23" fmla="*/ 73809 w 1430660"/>
              <a:gd name="connsiteY23" fmla="*/ 530942 h 1109074"/>
              <a:gd name="connsiteX24" fmla="*/ 118054 w 1430660"/>
              <a:gd name="connsiteY24" fmla="*/ 619433 h 1109074"/>
              <a:gd name="connsiteX25" fmla="*/ 162299 w 1430660"/>
              <a:gd name="connsiteY25" fmla="*/ 648929 h 1109074"/>
              <a:gd name="connsiteX26" fmla="*/ 177047 w 1430660"/>
              <a:gd name="connsiteY26" fmla="*/ 693175 h 1109074"/>
              <a:gd name="connsiteX27" fmla="*/ 265538 w 1430660"/>
              <a:gd name="connsiteY27" fmla="*/ 752168 h 1109074"/>
              <a:gd name="connsiteX28" fmla="*/ 309783 w 1430660"/>
              <a:gd name="connsiteY28" fmla="*/ 781665 h 1109074"/>
              <a:gd name="connsiteX29" fmla="*/ 516260 w 1430660"/>
              <a:gd name="connsiteY29" fmla="*/ 811162 h 1109074"/>
              <a:gd name="connsiteX30" fmla="*/ 752235 w 1430660"/>
              <a:gd name="connsiteY30" fmla="*/ 855407 h 1109074"/>
              <a:gd name="connsiteX31" fmla="*/ 855473 w 1430660"/>
              <a:gd name="connsiteY31" fmla="*/ 899652 h 1109074"/>
              <a:gd name="connsiteX32" fmla="*/ 899718 w 1430660"/>
              <a:gd name="connsiteY32" fmla="*/ 914400 h 1109074"/>
              <a:gd name="connsiteX33" fmla="*/ 988209 w 1430660"/>
              <a:gd name="connsiteY33" fmla="*/ 914400 h 110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0660" h="1109074">
                <a:moveTo>
                  <a:pt x="988209" y="914400"/>
                </a:moveTo>
                <a:cubicBezTo>
                  <a:pt x="1025080" y="946355"/>
                  <a:pt x="1065980" y="1051165"/>
                  <a:pt x="1120944" y="1106129"/>
                </a:cubicBezTo>
                <a:cubicBezTo>
                  <a:pt x="1138669" y="1123854"/>
                  <a:pt x="1111833" y="1056813"/>
                  <a:pt x="1106196" y="1032388"/>
                </a:cubicBezTo>
                <a:cubicBezTo>
                  <a:pt x="1097080" y="992886"/>
                  <a:pt x="1076699" y="914400"/>
                  <a:pt x="1076699" y="914400"/>
                </a:cubicBezTo>
                <a:cubicBezTo>
                  <a:pt x="1081615" y="879987"/>
                  <a:pt x="1077329" y="842928"/>
                  <a:pt x="1091447" y="811162"/>
                </a:cubicBezTo>
                <a:cubicBezTo>
                  <a:pt x="1098646" y="794964"/>
                  <a:pt x="1123159" y="794199"/>
                  <a:pt x="1135693" y="781665"/>
                </a:cubicBezTo>
                <a:cubicBezTo>
                  <a:pt x="1231421" y="685937"/>
                  <a:pt x="1123704" y="750788"/>
                  <a:pt x="1238931" y="693175"/>
                </a:cubicBezTo>
                <a:cubicBezTo>
                  <a:pt x="1253679" y="678426"/>
                  <a:pt x="1270371" y="665393"/>
                  <a:pt x="1283176" y="648929"/>
                </a:cubicBezTo>
                <a:cubicBezTo>
                  <a:pt x="1333009" y="584857"/>
                  <a:pt x="1339560" y="565659"/>
                  <a:pt x="1371667" y="501446"/>
                </a:cubicBezTo>
                <a:cubicBezTo>
                  <a:pt x="1376583" y="471949"/>
                  <a:pt x="1379162" y="441966"/>
                  <a:pt x="1386415" y="412955"/>
                </a:cubicBezTo>
                <a:cubicBezTo>
                  <a:pt x="1393956" y="382791"/>
                  <a:pt x="1406978" y="354246"/>
                  <a:pt x="1415912" y="324465"/>
                </a:cubicBezTo>
                <a:cubicBezTo>
                  <a:pt x="1421736" y="305050"/>
                  <a:pt x="1425744" y="285136"/>
                  <a:pt x="1430660" y="265471"/>
                </a:cubicBezTo>
                <a:cubicBezTo>
                  <a:pt x="1420828" y="250723"/>
                  <a:pt x="1407221" y="237884"/>
                  <a:pt x="1401164" y="221226"/>
                </a:cubicBezTo>
                <a:cubicBezTo>
                  <a:pt x="1387310" y="183127"/>
                  <a:pt x="1407927" y="121369"/>
                  <a:pt x="1371667" y="103239"/>
                </a:cubicBezTo>
                <a:cubicBezTo>
                  <a:pt x="1352002" y="93407"/>
                  <a:pt x="1332881" y="82403"/>
                  <a:pt x="1312673" y="73742"/>
                </a:cubicBezTo>
                <a:cubicBezTo>
                  <a:pt x="1271202" y="55969"/>
                  <a:pt x="1240853" y="54139"/>
                  <a:pt x="1194686" y="44246"/>
                </a:cubicBezTo>
                <a:cubicBezTo>
                  <a:pt x="1005758" y="3762"/>
                  <a:pt x="1124473" y="25170"/>
                  <a:pt x="973460" y="0"/>
                </a:cubicBezTo>
                <a:lnTo>
                  <a:pt x="162299" y="29497"/>
                </a:lnTo>
                <a:cubicBezTo>
                  <a:pt x="142056" y="30526"/>
                  <a:pt x="121937" y="36261"/>
                  <a:pt x="103306" y="44246"/>
                </a:cubicBezTo>
                <a:cubicBezTo>
                  <a:pt x="87014" y="51228"/>
                  <a:pt x="73809" y="63910"/>
                  <a:pt x="59060" y="73742"/>
                </a:cubicBezTo>
                <a:cubicBezTo>
                  <a:pt x="39396" y="103239"/>
                  <a:pt x="-1899" y="126837"/>
                  <a:pt x="67" y="162233"/>
                </a:cubicBezTo>
                <a:cubicBezTo>
                  <a:pt x="4983" y="250723"/>
                  <a:pt x="6791" y="339441"/>
                  <a:pt x="14815" y="427704"/>
                </a:cubicBezTo>
                <a:cubicBezTo>
                  <a:pt x="16650" y="447890"/>
                  <a:pt x="19507" y="469098"/>
                  <a:pt x="29564" y="486697"/>
                </a:cubicBezTo>
                <a:cubicBezTo>
                  <a:pt x="39912" y="504806"/>
                  <a:pt x="59061" y="516194"/>
                  <a:pt x="73809" y="530942"/>
                </a:cubicBezTo>
                <a:cubicBezTo>
                  <a:pt x="85804" y="566929"/>
                  <a:pt x="89463" y="590842"/>
                  <a:pt x="118054" y="619433"/>
                </a:cubicBezTo>
                <a:cubicBezTo>
                  <a:pt x="130588" y="631967"/>
                  <a:pt x="147551" y="639097"/>
                  <a:pt x="162299" y="648929"/>
                </a:cubicBezTo>
                <a:cubicBezTo>
                  <a:pt x="167215" y="663678"/>
                  <a:pt x="168423" y="680240"/>
                  <a:pt x="177047" y="693175"/>
                </a:cubicBezTo>
                <a:cubicBezTo>
                  <a:pt x="208611" y="740521"/>
                  <a:pt x="219152" y="736706"/>
                  <a:pt x="265538" y="752168"/>
                </a:cubicBezTo>
                <a:cubicBezTo>
                  <a:pt x="280286" y="762000"/>
                  <a:pt x="293929" y="773738"/>
                  <a:pt x="309783" y="781665"/>
                </a:cubicBezTo>
                <a:cubicBezTo>
                  <a:pt x="367796" y="810671"/>
                  <a:pt x="470389" y="805179"/>
                  <a:pt x="516260" y="811162"/>
                </a:cubicBezTo>
                <a:cubicBezTo>
                  <a:pt x="653557" y="829070"/>
                  <a:pt x="655446" y="831209"/>
                  <a:pt x="752235" y="855407"/>
                </a:cubicBezTo>
                <a:cubicBezTo>
                  <a:pt x="819591" y="900311"/>
                  <a:pt x="772142" y="875844"/>
                  <a:pt x="855473" y="899652"/>
                </a:cubicBezTo>
                <a:cubicBezTo>
                  <a:pt x="870421" y="903923"/>
                  <a:pt x="884636" y="910629"/>
                  <a:pt x="899718" y="914400"/>
                </a:cubicBezTo>
                <a:cubicBezTo>
                  <a:pt x="962570" y="930113"/>
                  <a:pt x="951338" y="882445"/>
                  <a:pt x="988209" y="91440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DC2CDF6-E1FC-459D-B57C-2C38D0444BFE}" type="slidenum">
              <a:rPr lang="en-US" altLang="en-US" sz="1200">
                <a:solidFill>
                  <a:srgbClr val="898989"/>
                </a:solidFill>
              </a:rPr>
              <a:pPr/>
              <a:t>27</a:t>
            </a:fld>
            <a:endParaRPr lang="en-US" altLang="en-US" sz="1200">
              <a:solidFill>
                <a:srgbClr val="898989"/>
              </a:solidFill>
            </a:endParaRPr>
          </a:p>
        </p:txBody>
      </p:sp>
      <p:pic>
        <p:nvPicPr>
          <p:cNvPr id="6758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4238" y="3216275"/>
            <a:ext cx="2312987"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6F3A7404-512B-4729-8273-D32633845ED9}" type="slidenum">
              <a:rPr lang="en-US" altLang="en-US" sz="1200">
                <a:solidFill>
                  <a:srgbClr val="898989"/>
                </a:solidFill>
              </a:rPr>
              <a:pPr algn="r" eaLnBrk="1" hangingPunct="1"/>
              <a:t>27</a:t>
            </a:fld>
            <a:endParaRPr lang="en-US" altLang="en-US" sz="1200">
              <a:solidFill>
                <a:srgbClr val="898989"/>
              </a:solidFill>
            </a:endParaRPr>
          </a:p>
        </p:txBody>
      </p:sp>
      <p:sp>
        <p:nvSpPr>
          <p:cNvPr id="67588" name="TextBox 5"/>
          <p:cNvSpPr txBox="1">
            <a:spLocks noChangeArrowheads="1"/>
          </p:cNvSpPr>
          <p:nvPr/>
        </p:nvSpPr>
        <p:spPr bwMode="auto">
          <a:xfrm>
            <a:off x="7778750" y="460057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67589" name="TextBox 1"/>
          <p:cNvSpPr txBox="1">
            <a:spLocks noChangeArrowheads="1"/>
          </p:cNvSpPr>
          <p:nvPr/>
        </p:nvSpPr>
        <p:spPr bwMode="auto">
          <a:xfrm>
            <a:off x="336550" y="6037263"/>
            <a:ext cx="728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Calibri Light" panose="020F0302020204030204" pitchFamily="34" charset="0"/>
              <a:buAutoNum type="alphaLcPeriod" startAt="4"/>
            </a:pPr>
            <a:endParaRPr lang="en-US" altLang="en-US" sz="1200"/>
          </a:p>
        </p:txBody>
      </p:sp>
      <p:sp>
        <p:nvSpPr>
          <p:cNvPr id="67590" name="TextBox 1"/>
          <p:cNvSpPr txBox="1">
            <a:spLocks noChangeArrowheads="1"/>
          </p:cNvSpPr>
          <p:nvPr/>
        </p:nvSpPr>
        <p:spPr bwMode="auto">
          <a:xfrm>
            <a:off x="263525" y="893763"/>
            <a:ext cx="8666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With the goal of empowering every Partner to understand various aspects of the business, and to avoid the formation of hierarchies, Partners will regularly rotate responsibilities. Every Partner can develop a particular skill area and regular responsibilities, but at the same time, she also commits to training other Partners in that area of work.</a:t>
            </a:r>
          </a:p>
        </p:txBody>
      </p:sp>
      <p:sp>
        <p:nvSpPr>
          <p:cNvPr id="66567" name="Title 1"/>
          <p:cNvSpPr>
            <a:spLocks noGrp="1"/>
          </p:cNvSpPr>
          <p:nvPr>
            <p:ph type="title"/>
          </p:nvPr>
        </p:nvSpPr>
        <p:spPr>
          <a:xfrm>
            <a:off x="138113" y="114300"/>
            <a:ext cx="7886700" cy="893763"/>
          </a:xfrm>
        </p:spPr>
        <p:txBody>
          <a:bodyPr/>
          <a:lstStyle/>
          <a:p>
            <a:pPr>
              <a:lnSpc>
                <a:spcPct val="100000"/>
              </a:lnSpc>
              <a:defRPr/>
            </a:pPr>
            <a:r>
              <a:rPr lang="es-MX" altLang="en-US" dirty="0" smtClean="0"/>
              <a:t>Rotation of responsibilities</a:t>
            </a:r>
            <a:r>
              <a:rPr lang="es-MX" altLang="en-US" sz="1800" dirty="0" smtClean="0"/>
              <a:t> </a:t>
            </a:r>
          </a:p>
        </p:txBody>
      </p:sp>
      <p:graphicFrame>
        <p:nvGraphicFramePr>
          <p:cNvPr id="67592" name="Object 2"/>
          <p:cNvGraphicFramePr>
            <a:graphicFrameLocks noChangeAspect="1"/>
          </p:cNvGraphicFramePr>
          <p:nvPr/>
        </p:nvGraphicFramePr>
        <p:xfrm>
          <a:off x="4516438" y="2370138"/>
          <a:ext cx="1601787" cy="1893887"/>
        </p:xfrm>
        <a:graphic>
          <a:graphicData uri="http://schemas.openxmlformats.org/presentationml/2006/ole">
            <mc:AlternateContent xmlns:mc="http://schemas.openxmlformats.org/markup-compatibility/2006">
              <mc:Choice xmlns:v="urn:schemas-microsoft-com:vml" Requires="v">
                <p:oleObj spid="_x0000_s67606" name="Bitmap Image" r:id="rId5" imgW="0" imgH="0" progId="Paint.Picture">
                  <p:embed/>
                </p:oleObj>
              </mc:Choice>
              <mc:Fallback>
                <p:oleObj name="Bitmap Image" r:id="rId5" imgW="0" imgH="0"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6438" y="2370138"/>
                        <a:ext cx="1601787"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7593" name="Group 9"/>
          <p:cNvGrpSpPr>
            <a:grpSpLocks/>
          </p:cNvGrpSpPr>
          <p:nvPr/>
        </p:nvGrpSpPr>
        <p:grpSpPr bwMode="auto">
          <a:xfrm>
            <a:off x="2735263" y="3354388"/>
            <a:ext cx="1862137" cy="2492375"/>
            <a:chOff x="2123768" y="3038168"/>
            <a:chExt cx="1862298" cy="2492481"/>
          </a:xfrm>
        </p:grpSpPr>
        <p:sp>
          <p:nvSpPr>
            <p:cNvPr id="12" name="Freeform 11"/>
            <p:cNvSpPr/>
            <p:nvPr/>
          </p:nvSpPr>
          <p:spPr>
            <a:xfrm>
              <a:off x="2123768" y="3038168"/>
              <a:ext cx="1862298" cy="2492481"/>
            </a:xfrm>
            <a:custGeom>
              <a:avLst/>
              <a:gdLst>
                <a:gd name="connsiteX0" fmla="*/ 221226 w 2035277"/>
                <a:gd name="connsiteY0" fmla="*/ 57554 h 2668023"/>
                <a:gd name="connsiteX1" fmla="*/ 855406 w 2035277"/>
                <a:gd name="connsiteY1" fmla="*/ 101799 h 2668023"/>
                <a:gd name="connsiteX2" fmla="*/ 1047135 w 2035277"/>
                <a:gd name="connsiteY2" fmla="*/ 116547 h 2668023"/>
                <a:gd name="connsiteX3" fmla="*/ 1238864 w 2035277"/>
                <a:gd name="connsiteY3" fmla="*/ 175541 h 2668023"/>
                <a:gd name="connsiteX4" fmla="*/ 1371600 w 2035277"/>
                <a:gd name="connsiteY4" fmla="*/ 190289 h 2668023"/>
                <a:gd name="connsiteX5" fmla="*/ 1740309 w 2035277"/>
                <a:gd name="connsiteY5" fmla="*/ 205038 h 2668023"/>
                <a:gd name="connsiteX6" fmla="*/ 1961535 w 2035277"/>
                <a:gd name="connsiteY6" fmla="*/ 234534 h 2668023"/>
                <a:gd name="connsiteX7" fmla="*/ 2020529 w 2035277"/>
                <a:gd name="connsiteY7" fmla="*/ 264031 h 2668023"/>
                <a:gd name="connsiteX8" fmla="*/ 2005780 w 2035277"/>
                <a:gd name="connsiteY8" fmla="*/ 396767 h 2668023"/>
                <a:gd name="connsiteX9" fmla="*/ 1991032 w 2035277"/>
                <a:gd name="connsiteY9" fmla="*/ 544250 h 2668023"/>
                <a:gd name="connsiteX10" fmla="*/ 1961535 w 2035277"/>
                <a:gd name="connsiteY10" fmla="*/ 780225 h 2668023"/>
                <a:gd name="connsiteX11" fmla="*/ 1946787 w 2035277"/>
                <a:gd name="connsiteY11" fmla="*/ 942457 h 2668023"/>
                <a:gd name="connsiteX12" fmla="*/ 1917290 w 2035277"/>
                <a:gd name="connsiteY12" fmla="*/ 1207928 h 2668023"/>
                <a:gd name="connsiteX13" fmla="*/ 1902542 w 2035277"/>
                <a:gd name="connsiteY13" fmla="*/ 1591386 h 2668023"/>
                <a:gd name="connsiteX14" fmla="*/ 1932038 w 2035277"/>
                <a:gd name="connsiteY14" fmla="*/ 1960096 h 2668023"/>
                <a:gd name="connsiteX15" fmla="*/ 1961535 w 2035277"/>
                <a:gd name="connsiteY15" fmla="*/ 2151825 h 2668023"/>
                <a:gd name="connsiteX16" fmla="*/ 2005780 w 2035277"/>
                <a:gd name="connsiteY16" fmla="*/ 2314057 h 2668023"/>
                <a:gd name="connsiteX17" fmla="*/ 2035277 w 2035277"/>
                <a:gd name="connsiteY17" fmla="*/ 2594276 h 2668023"/>
                <a:gd name="connsiteX18" fmla="*/ 1932038 w 2035277"/>
                <a:gd name="connsiteY18" fmla="*/ 2668018 h 2668023"/>
                <a:gd name="connsiteX19" fmla="*/ 1297858 w 2035277"/>
                <a:gd name="connsiteY19" fmla="*/ 2653270 h 2668023"/>
                <a:gd name="connsiteX20" fmla="*/ 958645 w 2035277"/>
                <a:gd name="connsiteY20" fmla="*/ 2623773 h 2668023"/>
                <a:gd name="connsiteX21" fmla="*/ 530942 w 2035277"/>
                <a:gd name="connsiteY21" fmla="*/ 2594276 h 2668023"/>
                <a:gd name="connsiteX22" fmla="*/ 412955 w 2035277"/>
                <a:gd name="connsiteY22" fmla="*/ 2564779 h 2668023"/>
                <a:gd name="connsiteX23" fmla="*/ 235974 w 2035277"/>
                <a:gd name="connsiteY23" fmla="*/ 2550031 h 2668023"/>
                <a:gd name="connsiteX24" fmla="*/ 147484 w 2035277"/>
                <a:gd name="connsiteY24" fmla="*/ 2535283 h 2668023"/>
                <a:gd name="connsiteX25" fmla="*/ 117987 w 2035277"/>
                <a:gd name="connsiteY25" fmla="*/ 2358302 h 2668023"/>
                <a:gd name="connsiteX26" fmla="*/ 103238 w 2035277"/>
                <a:gd name="connsiteY26" fmla="*/ 2225567 h 2668023"/>
                <a:gd name="connsiteX27" fmla="*/ 88490 w 2035277"/>
                <a:gd name="connsiteY27" fmla="*/ 2122328 h 2668023"/>
                <a:gd name="connsiteX28" fmla="*/ 73742 w 2035277"/>
                <a:gd name="connsiteY28" fmla="*/ 1989592 h 2668023"/>
                <a:gd name="connsiteX29" fmla="*/ 44245 w 2035277"/>
                <a:gd name="connsiteY29" fmla="*/ 1827360 h 2668023"/>
                <a:gd name="connsiteX30" fmla="*/ 14748 w 2035277"/>
                <a:gd name="connsiteY30" fmla="*/ 1547141 h 2668023"/>
                <a:gd name="connsiteX31" fmla="*/ 0 w 2035277"/>
                <a:gd name="connsiteY31" fmla="*/ 1030947 h 2668023"/>
                <a:gd name="connsiteX32" fmla="*/ 14748 w 2035277"/>
                <a:gd name="connsiteY32" fmla="*/ 382018 h 2668023"/>
                <a:gd name="connsiteX33" fmla="*/ 29497 w 2035277"/>
                <a:gd name="connsiteY33" fmla="*/ 337773 h 2668023"/>
                <a:gd name="connsiteX34" fmla="*/ 58993 w 2035277"/>
                <a:gd name="connsiteY34" fmla="*/ 293528 h 2668023"/>
                <a:gd name="connsiteX35" fmla="*/ 73742 w 2035277"/>
                <a:gd name="connsiteY35" fmla="*/ 234534 h 2668023"/>
                <a:gd name="connsiteX36" fmla="*/ 88490 w 2035277"/>
                <a:gd name="connsiteY36" fmla="*/ 190289 h 2668023"/>
                <a:gd name="connsiteX37" fmla="*/ 103238 w 2035277"/>
                <a:gd name="connsiteY37" fmla="*/ 116547 h 2668023"/>
                <a:gd name="connsiteX38" fmla="*/ 132735 w 2035277"/>
                <a:gd name="connsiteY38" fmla="*/ 72302 h 2668023"/>
                <a:gd name="connsiteX39" fmla="*/ 147484 w 2035277"/>
                <a:gd name="connsiteY39" fmla="*/ 13308 h 2668023"/>
                <a:gd name="connsiteX40" fmla="*/ 221226 w 2035277"/>
                <a:gd name="connsiteY40" fmla="*/ 57554 h 266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35277" h="2668023">
                  <a:moveTo>
                    <a:pt x="221226" y="57554"/>
                  </a:moveTo>
                  <a:cubicBezTo>
                    <a:pt x="339213" y="72303"/>
                    <a:pt x="244258" y="65849"/>
                    <a:pt x="855406" y="101799"/>
                  </a:cubicBezTo>
                  <a:cubicBezTo>
                    <a:pt x="919394" y="105563"/>
                    <a:pt x="983225" y="111631"/>
                    <a:pt x="1047135" y="116547"/>
                  </a:cubicBezTo>
                  <a:cubicBezTo>
                    <a:pt x="1111045" y="136212"/>
                    <a:pt x="1173660" y="160722"/>
                    <a:pt x="1238864" y="175541"/>
                  </a:cubicBezTo>
                  <a:cubicBezTo>
                    <a:pt x="1282275" y="185407"/>
                    <a:pt x="1327159" y="187675"/>
                    <a:pt x="1371600" y="190289"/>
                  </a:cubicBezTo>
                  <a:cubicBezTo>
                    <a:pt x="1494389" y="197512"/>
                    <a:pt x="1617406" y="200122"/>
                    <a:pt x="1740309" y="205038"/>
                  </a:cubicBezTo>
                  <a:cubicBezTo>
                    <a:pt x="1814051" y="214870"/>
                    <a:pt x="1888736" y="219208"/>
                    <a:pt x="1961535" y="234534"/>
                  </a:cubicBezTo>
                  <a:cubicBezTo>
                    <a:pt x="1983049" y="239063"/>
                    <a:pt x="2014744" y="242820"/>
                    <a:pt x="2020529" y="264031"/>
                  </a:cubicBezTo>
                  <a:cubicBezTo>
                    <a:pt x="2032242" y="306980"/>
                    <a:pt x="2010440" y="352494"/>
                    <a:pt x="2005780" y="396767"/>
                  </a:cubicBezTo>
                  <a:cubicBezTo>
                    <a:pt x="2000608" y="445902"/>
                    <a:pt x="1996695" y="495169"/>
                    <a:pt x="1991032" y="544250"/>
                  </a:cubicBezTo>
                  <a:cubicBezTo>
                    <a:pt x="1981946" y="622998"/>
                    <a:pt x="1970289" y="701439"/>
                    <a:pt x="1961535" y="780225"/>
                  </a:cubicBezTo>
                  <a:cubicBezTo>
                    <a:pt x="1955539" y="834193"/>
                    <a:pt x="1952374" y="888445"/>
                    <a:pt x="1946787" y="942457"/>
                  </a:cubicBezTo>
                  <a:cubicBezTo>
                    <a:pt x="1937625" y="1031019"/>
                    <a:pt x="1927122" y="1119438"/>
                    <a:pt x="1917290" y="1207928"/>
                  </a:cubicBezTo>
                  <a:cubicBezTo>
                    <a:pt x="1912374" y="1335747"/>
                    <a:pt x="1902542" y="1463472"/>
                    <a:pt x="1902542" y="1591386"/>
                  </a:cubicBezTo>
                  <a:cubicBezTo>
                    <a:pt x="1902542" y="1690063"/>
                    <a:pt x="1918486" y="1851682"/>
                    <a:pt x="1932038" y="1960096"/>
                  </a:cubicBezTo>
                  <a:cubicBezTo>
                    <a:pt x="1935025" y="1983992"/>
                    <a:pt x="1954829" y="2122764"/>
                    <a:pt x="1961535" y="2151825"/>
                  </a:cubicBezTo>
                  <a:cubicBezTo>
                    <a:pt x="1964499" y="2164668"/>
                    <a:pt x="2000533" y="2282576"/>
                    <a:pt x="2005780" y="2314057"/>
                  </a:cubicBezTo>
                  <a:cubicBezTo>
                    <a:pt x="2018672" y="2391411"/>
                    <a:pt x="2028712" y="2522056"/>
                    <a:pt x="2035277" y="2594276"/>
                  </a:cubicBezTo>
                  <a:cubicBezTo>
                    <a:pt x="2016340" y="2670026"/>
                    <a:pt x="2036003" y="2668018"/>
                    <a:pt x="1932038" y="2668018"/>
                  </a:cubicBezTo>
                  <a:cubicBezTo>
                    <a:pt x="1720588" y="2668018"/>
                    <a:pt x="1509251" y="2658186"/>
                    <a:pt x="1297858" y="2653270"/>
                  </a:cubicBezTo>
                  <a:lnTo>
                    <a:pt x="958645" y="2623773"/>
                  </a:lnTo>
                  <a:lnTo>
                    <a:pt x="530942" y="2594276"/>
                  </a:lnTo>
                  <a:cubicBezTo>
                    <a:pt x="491613" y="2584444"/>
                    <a:pt x="453046" y="2570793"/>
                    <a:pt x="412955" y="2564779"/>
                  </a:cubicBezTo>
                  <a:cubicBezTo>
                    <a:pt x="354412" y="2555998"/>
                    <a:pt x="294810" y="2556568"/>
                    <a:pt x="235974" y="2550031"/>
                  </a:cubicBezTo>
                  <a:cubicBezTo>
                    <a:pt x="206253" y="2546729"/>
                    <a:pt x="176981" y="2540199"/>
                    <a:pt x="147484" y="2535283"/>
                  </a:cubicBezTo>
                  <a:cubicBezTo>
                    <a:pt x="137652" y="2476289"/>
                    <a:pt x="126445" y="2417508"/>
                    <a:pt x="117987" y="2358302"/>
                  </a:cubicBezTo>
                  <a:cubicBezTo>
                    <a:pt x="111691" y="2314232"/>
                    <a:pt x="108760" y="2269741"/>
                    <a:pt x="103238" y="2225567"/>
                  </a:cubicBezTo>
                  <a:cubicBezTo>
                    <a:pt x="98926" y="2191073"/>
                    <a:pt x="92802" y="2156822"/>
                    <a:pt x="88490" y="2122328"/>
                  </a:cubicBezTo>
                  <a:cubicBezTo>
                    <a:pt x="82968" y="2078154"/>
                    <a:pt x="80346" y="2033617"/>
                    <a:pt x="73742" y="1989592"/>
                  </a:cubicBezTo>
                  <a:cubicBezTo>
                    <a:pt x="65589" y="1935236"/>
                    <a:pt x="52398" y="1881716"/>
                    <a:pt x="44245" y="1827360"/>
                  </a:cubicBezTo>
                  <a:cubicBezTo>
                    <a:pt x="38187" y="1786972"/>
                    <a:pt x="18228" y="1581935"/>
                    <a:pt x="14748" y="1547141"/>
                  </a:cubicBezTo>
                  <a:cubicBezTo>
                    <a:pt x="9832" y="1375076"/>
                    <a:pt x="0" y="1203082"/>
                    <a:pt x="0" y="1030947"/>
                  </a:cubicBezTo>
                  <a:cubicBezTo>
                    <a:pt x="0" y="814581"/>
                    <a:pt x="5549" y="598188"/>
                    <a:pt x="14748" y="382018"/>
                  </a:cubicBezTo>
                  <a:cubicBezTo>
                    <a:pt x="15409" y="366486"/>
                    <a:pt x="22545" y="351678"/>
                    <a:pt x="29497" y="337773"/>
                  </a:cubicBezTo>
                  <a:cubicBezTo>
                    <a:pt x="37424" y="321919"/>
                    <a:pt x="49161" y="308276"/>
                    <a:pt x="58993" y="293528"/>
                  </a:cubicBezTo>
                  <a:cubicBezTo>
                    <a:pt x="63909" y="273863"/>
                    <a:pt x="68173" y="254024"/>
                    <a:pt x="73742" y="234534"/>
                  </a:cubicBezTo>
                  <a:cubicBezTo>
                    <a:pt x="78013" y="219586"/>
                    <a:pt x="84720" y="205371"/>
                    <a:pt x="88490" y="190289"/>
                  </a:cubicBezTo>
                  <a:cubicBezTo>
                    <a:pt x="94570" y="165970"/>
                    <a:pt x="94436" y="140018"/>
                    <a:pt x="103238" y="116547"/>
                  </a:cubicBezTo>
                  <a:cubicBezTo>
                    <a:pt x="109462" y="99950"/>
                    <a:pt x="122903" y="87050"/>
                    <a:pt x="132735" y="72302"/>
                  </a:cubicBezTo>
                  <a:cubicBezTo>
                    <a:pt x="137651" y="52637"/>
                    <a:pt x="127608" y="17283"/>
                    <a:pt x="147484" y="13308"/>
                  </a:cubicBezTo>
                  <a:cubicBezTo>
                    <a:pt x="360637" y="-29323"/>
                    <a:pt x="103239" y="42805"/>
                    <a:pt x="221226" y="57554"/>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04" name="TextBox 4"/>
            <p:cNvSpPr txBox="1">
              <a:spLocks noChangeArrowheads="1"/>
            </p:cNvSpPr>
            <p:nvPr/>
          </p:nvSpPr>
          <p:spPr bwMode="auto">
            <a:xfrm>
              <a:off x="2242047" y="3260265"/>
              <a:ext cx="1511430" cy="6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Bank Statement</a:t>
              </a:r>
            </a:p>
          </p:txBody>
        </p:sp>
        <p:sp>
          <p:nvSpPr>
            <p:cNvPr id="67605" name="TextBox 6"/>
            <p:cNvSpPr txBox="1">
              <a:spLocks noChangeArrowheads="1"/>
            </p:cNvSpPr>
            <p:nvPr/>
          </p:nvSpPr>
          <p:spPr bwMode="auto">
            <a:xfrm>
              <a:off x="2380171" y="4257750"/>
              <a:ext cx="13494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t>$   $     $     $</a:t>
              </a:r>
            </a:p>
            <a:p>
              <a:r>
                <a:rPr lang="en-US" altLang="en-US" sz="1600"/>
                <a:t>   $    $    $</a:t>
              </a:r>
            </a:p>
            <a:p>
              <a:r>
                <a:rPr lang="en-US" altLang="en-US" sz="1600"/>
                <a:t> $    $     $     $</a:t>
              </a:r>
            </a:p>
            <a:p>
              <a:r>
                <a:rPr lang="en-US" altLang="en-US" sz="1600"/>
                <a:t>     $     $     $</a:t>
              </a:r>
            </a:p>
          </p:txBody>
        </p:sp>
      </p:grpSp>
      <p:pic>
        <p:nvPicPr>
          <p:cNvPr id="67594"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57888" y="3194050"/>
            <a:ext cx="1268412"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p:nvPr/>
        </p:nvSpPr>
        <p:spPr>
          <a:xfrm>
            <a:off x="5087938" y="3981450"/>
            <a:ext cx="1062037" cy="738188"/>
          </a:xfrm>
          <a:custGeom>
            <a:avLst/>
            <a:gdLst>
              <a:gd name="connsiteX0" fmla="*/ 1061883 w 1061883"/>
              <a:gd name="connsiteY0" fmla="*/ 0 h 737419"/>
              <a:gd name="connsiteX1" fmla="*/ 914400 w 1061883"/>
              <a:gd name="connsiteY1" fmla="*/ 191729 h 737419"/>
              <a:gd name="connsiteX2" fmla="*/ 884903 w 1061883"/>
              <a:gd name="connsiteY2" fmla="*/ 235974 h 737419"/>
              <a:gd name="connsiteX3" fmla="*/ 870154 w 1061883"/>
              <a:gd name="connsiteY3" fmla="*/ 280219 h 737419"/>
              <a:gd name="connsiteX4" fmla="*/ 825909 w 1061883"/>
              <a:gd name="connsiteY4" fmla="*/ 339212 h 737419"/>
              <a:gd name="connsiteX5" fmla="*/ 796412 w 1061883"/>
              <a:gd name="connsiteY5" fmla="*/ 412954 h 737419"/>
              <a:gd name="connsiteX6" fmla="*/ 737419 w 1061883"/>
              <a:gd name="connsiteY6" fmla="*/ 501445 h 737419"/>
              <a:gd name="connsiteX7" fmla="*/ 707922 w 1061883"/>
              <a:gd name="connsiteY7" fmla="*/ 545690 h 737419"/>
              <a:gd name="connsiteX8" fmla="*/ 678425 w 1061883"/>
              <a:gd name="connsiteY8" fmla="*/ 634180 h 737419"/>
              <a:gd name="connsiteX9" fmla="*/ 648929 w 1061883"/>
              <a:gd name="connsiteY9" fmla="*/ 678425 h 737419"/>
              <a:gd name="connsiteX10" fmla="*/ 634180 w 1061883"/>
              <a:gd name="connsiteY10" fmla="*/ 722670 h 737419"/>
              <a:gd name="connsiteX11" fmla="*/ 589935 w 1061883"/>
              <a:gd name="connsiteY11" fmla="*/ 737419 h 737419"/>
              <a:gd name="connsiteX12" fmla="*/ 545690 w 1061883"/>
              <a:gd name="connsiteY12" fmla="*/ 663677 h 737419"/>
              <a:gd name="connsiteX13" fmla="*/ 516193 w 1061883"/>
              <a:gd name="connsiteY13" fmla="*/ 619432 h 737419"/>
              <a:gd name="connsiteX14" fmla="*/ 501445 w 1061883"/>
              <a:gd name="connsiteY14" fmla="*/ 575187 h 737419"/>
              <a:gd name="connsiteX15" fmla="*/ 457200 w 1061883"/>
              <a:gd name="connsiteY15" fmla="*/ 560438 h 737419"/>
              <a:gd name="connsiteX16" fmla="*/ 353961 w 1061883"/>
              <a:gd name="connsiteY16" fmla="*/ 427703 h 737419"/>
              <a:gd name="connsiteX17" fmla="*/ 324464 w 1061883"/>
              <a:gd name="connsiteY17" fmla="*/ 383458 h 737419"/>
              <a:gd name="connsiteX18" fmla="*/ 265471 w 1061883"/>
              <a:gd name="connsiteY18" fmla="*/ 353961 h 737419"/>
              <a:gd name="connsiteX19" fmla="*/ 250722 w 1061883"/>
              <a:gd name="connsiteY19" fmla="*/ 309716 h 737419"/>
              <a:gd name="connsiteX20" fmla="*/ 206477 w 1061883"/>
              <a:gd name="connsiteY20" fmla="*/ 294967 h 737419"/>
              <a:gd name="connsiteX21" fmla="*/ 162232 w 1061883"/>
              <a:gd name="connsiteY21" fmla="*/ 265470 h 737419"/>
              <a:gd name="connsiteX22" fmla="*/ 58993 w 1061883"/>
              <a:gd name="connsiteY22" fmla="*/ 235974 h 737419"/>
              <a:gd name="connsiteX23" fmla="*/ 0 w 1061883"/>
              <a:gd name="connsiteY23" fmla="*/ 147483 h 73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1883" h="737419">
                <a:moveTo>
                  <a:pt x="1061883" y="0"/>
                </a:moveTo>
                <a:cubicBezTo>
                  <a:pt x="951890" y="109991"/>
                  <a:pt x="1011175" y="39652"/>
                  <a:pt x="914400" y="191729"/>
                </a:cubicBezTo>
                <a:cubicBezTo>
                  <a:pt x="904884" y="206683"/>
                  <a:pt x="890508" y="219158"/>
                  <a:pt x="884903" y="235974"/>
                </a:cubicBezTo>
                <a:cubicBezTo>
                  <a:pt x="879987" y="250722"/>
                  <a:pt x="877867" y="266721"/>
                  <a:pt x="870154" y="280219"/>
                </a:cubicBezTo>
                <a:cubicBezTo>
                  <a:pt x="857959" y="301561"/>
                  <a:pt x="837846" y="317725"/>
                  <a:pt x="825909" y="339212"/>
                </a:cubicBezTo>
                <a:cubicBezTo>
                  <a:pt x="813052" y="362355"/>
                  <a:pt x="809089" y="389712"/>
                  <a:pt x="796412" y="412954"/>
                </a:cubicBezTo>
                <a:cubicBezTo>
                  <a:pt x="779436" y="444076"/>
                  <a:pt x="757083" y="471948"/>
                  <a:pt x="737419" y="501445"/>
                </a:cubicBezTo>
                <a:lnTo>
                  <a:pt x="707922" y="545690"/>
                </a:lnTo>
                <a:cubicBezTo>
                  <a:pt x="698090" y="575187"/>
                  <a:pt x="695672" y="608310"/>
                  <a:pt x="678425" y="634180"/>
                </a:cubicBezTo>
                <a:cubicBezTo>
                  <a:pt x="668593" y="648928"/>
                  <a:pt x="656856" y="662571"/>
                  <a:pt x="648929" y="678425"/>
                </a:cubicBezTo>
                <a:cubicBezTo>
                  <a:pt x="641977" y="692330"/>
                  <a:pt x="645173" y="711677"/>
                  <a:pt x="634180" y="722670"/>
                </a:cubicBezTo>
                <a:cubicBezTo>
                  <a:pt x="623187" y="733663"/>
                  <a:pt x="604683" y="732503"/>
                  <a:pt x="589935" y="737419"/>
                </a:cubicBezTo>
                <a:cubicBezTo>
                  <a:pt x="575187" y="712838"/>
                  <a:pt x="560883" y="687985"/>
                  <a:pt x="545690" y="663677"/>
                </a:cubicBezTo>
                <a:cubicBezTo>
                  <a:pt x="536296" y="648646"/>
                  <a:pt x="524120" y="635286"/>
                  <a:pt x="516193" y="619432"/>
                </a:cubicBezTo>
                <a:cubicBezTo>
                  <a:pt x="509241" y="605527"/>
                  <a:pt x="512438" y="586180"/>
                  <a:pt x="501445" y="575187"/>
                </a:cubicBezTo>
                <a:cubicBezTo>
                  <a:pt x="490452" y="564194"/>
                  <a:pt x="471948" y="565354"/>
                  <a:pt x="457200" y="560438"/>
                </a:cubicBezTo>
                <a:cubicBezTo>
                  <a:pt x="308096" y="336785"/>
                  <a:pt x="469482" y="566328"/>
                  <a:pt x="353961" y="427703"/>
                </a:cubicBezTo>
                <a:cubicBezTo>
                  <a:pt x="342613" y="414086"/>
                  <a:pt x="338081" y="394806"/>
                  <a:pt x="324464" y="383458"/>
                </a:cubicBezTo>
                <a:cubicBezTo>
                  <a:pt x="307574" y="369383"/>
                  <a:pt x="285135" y="363793"/>
                  <a:pt x="265471" y="353961"/>
                </a:cubicBezTo>
                <a:cubicBezTo>
                  <a:pt x="260555" y="339213"/>
                  <a:pt x="261715" y="320709"/>
                  <a:pt x="250722" y="309716"/>
                </a:cubicBezTo>
                <a:cubicBezTo>
                  <a:pt x="239729" y="298723"/>
                  <a:pt x="220382" y="301920"/>
                  <a:pt x="206477" y="294967"/>
                </a:cubicBezTo>
                <a:cubicBezTo>
                  <a:pt x="190623" y="287040"/>
                  <a:pt x="178086" y="273397"/>
                  <a:pt x="162232" y="265470"/>
                </a:cubicBezTo>
                <a:cubicBezTo>
                  <a:pt x="141074" y="254891"/>
                  <a:pt x="77894" y="240699"/>
                  <a:pt x="58993" y="235974"/>
                </a:cubicBezTo>
                <a:lnTo>
                  <a:pt x="0" y="14748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2093913" y="3390900"/>
            <a:ext cx="973137" cy="635000"/>
          </a:xfrm>
          <a:custGeom>
            <a:avLst/>
            <a:gdLst>
              <a:gd name="connsiteX0" fmla="*/ 0 w 973394"/>
              <a:gd name="connsiteY0" fmla="*/ 636117 h 636117"/>
              <a:gd name="connsiteX1" fmla="*/ 132735 w 973394"/>
              <a:gd name="connsiteY1" fmla="*/ 518130 h 636117"/>
              <a:gd name="connsiteX2" fmla="*/ 206477 w 973394"/>
              <a:gd name="connsiteY2" fmla="*/ 473884 h 636117"/>
              <a:gd name="connsiteX3" fmla="*/ 339213 w 973394"/>
              <a:gd name="connsiteY3" fmla="*/ 370646 h 636117"/>
              <a:gd name="connsiteX4" fmla="*/ 486697 w 973394"/>
              <a:gd name="connsiteY4" fmla="*/ 311652 h 636117"/>
              <a:gd name="connsiteX5" fmla="*/ 545690 w 973394"/>
              <a:gd name="connsiteY5" fmla="*/ 267407 h 636117"/>
              <a:gd name="connsiteX6" fmla="*/ 589935 w 973394"/>
              <a:gd name="connsiteY6" fmla="*/ 237910 h 636117"/>
              <a:gd name="connsiteX7" fmla="*/ 648929 w 973394"/>
              <a:gd name="connsiteY7" fmla="*/ 178917 h 636117"/>
              <a:gd name="connsiteX8" fmla="*/ 722671 w 973394"/>
              <a:gd name="connsiteY8" fmla="*/ 90426 h 636117"/>
              <a:gd name="connsiteX9" fmla="*/ 766916 w 973394"/>
              <a:gd name="connsiteY9" fmla="*/ 75678 h 636117"/>
              <a:gd name="connsiteX10" fmla="*/ 781664 w 973394"/>
              <a:gd name="connsiteY10" fmla="*/ 16684 h 636117"/>
              <a:gd name="connsiteX11" fmla="*/ 914400 w 973394"/>
              <a:gd name="connsiteY11" fmla="*/ 31433 h 636117"/>
              <a:gd name="connsiteX12" fmla="*/ 929148 w 973394"/>
              <a:gd name="connsiteY12" fmla="*/ 75678 h 636117"/>
              <a:gd name="connsiteX13" fmla="*/ 973394 w 973394"/>
              <a:gd name="connsiteY13" fmla="*/ 164168 h 63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3394" h="636117">
                <a:moveTo>
                  <a:pt x="0" y="636117"/>
                </a:moveTo>
                <a:cubicBezTo>
                  <a:pt x="60434" y="575683"/>
                  <a:pt x="67633" y="561532"/>
                  <a:pt x="132735" y="518130"/>
                </a:cubicBezTo>
                <a:cubicBezTo>
                  <a:pt x="156586" y="502229"/>
                  <a:pt x="183544" y="491084"/>
                  <a:pt x="206477" y="473884"/>
                </a:cubicBezTo>
                <a:cubicBezTo>
                  <a:pt x="267557" y="428074"/>
                  <a:pt x="247363" y="401263"/>
                  <a:pt x="339213" y="370646"/>
                </a:cubicBezTo>
                <a:cubicBezTo>
                  <a:pt x="395949" y="351734"/>
                  <a:pt x="437096" y="342653"/>
                  <a:pt x="486697" y="311652"/>
                </a:cubicBezTo>
                <a:cubicBezTo>
                  <a:pt x="507541" y="298624"/>
                  <a:pt x="525688" y="281694"/>
                  <a:pt x="545690" y="267407"/>
                </a:cubicBezTo>
                <a:cubicBezTo>
                  <a:pt x="560114" y="257104"/>
                  <a:pt x="576477" y="249445"/>
                  <a:pt x="589935" y="237910"/>
                </a:cubicBezTo>
                <a:cubicBezTo>
                  <a:pt x="611050" y="219812"/>
                  <a:pt x="630830" y="200032"/>
                  <a:pt x="648929" y="178917"/>
                </a:cubicBezTo>
                <a:cubicBezTo>
                  <a:pt x="685204" y="136597"/>
                  <a:pt x="671531" y="124520"/>
                  <a:pt x="722671" y="90426"/>
                </a:cubicBezTo>
                <a:cubicBezTo>
                  <a:pt x="735606" y="81803"/>
                  <a:pt x="752168" y="80594"/>
                  <a:pt x="766916" y="75678"/>
                </a:cubicBezTo>
                <a:cubicBezTo>
                  <a:pt x="771832" y="56013"/>
                  <a:pt x="767331" y="31017"/>
                  <a:pt x="781664" y="16684"/>
                </a:cubicBezTo>
                <a:cubicBezTo>
                  <a:pt x="820978" y="-22630"/>
                  <a:pt x="881087" y="18108"/>
                  <a:pt x="914400" y="31433"/>
                </a:cubicBezTo>
                <a:cubicBezTo>
                  <a:pt x="919316" y="46181"/>
                  <a:pt x="923024" y="61389"/>
                  <a:pt x="929148" y="75678"/>
                </a:cubicBezTo>
                <a:cubicBezTo>
                  <a:pt x="929162" y="75711"/>
                  <a:pt x="966011" y="149404"/>
                  <a:pt x="973394" y="164168"/>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811213" y="4056063"/>
            <a:ext cx="471487" cy="1651000"/>
          </a:xfrm>
          <a:custGeom>
            <a:avLst/>
            <a:gdLst>
              <a:gd name="connsiteX0" fmla="*/ 471949 w 471949"/>
              <a:gd name="connsiteY0" fmla="*/ 0 h 1651820"/>
              <a:gd name="connsiteX1" fmla="*/ 132736 w 471949"/>
              <a:gd name="connsiteY1" fmla="*/ 1238865 h 1651820"/>
              <a:gd name="connsiteX2" fmla="*/ 117987 w 471949"/>
              <a:gd name="connsiteY2" fmla="*/ 1371600 h 1651820"/>
              <a:gd name="connsiteX3" fmla="*/ 88491 w 471949"/>
              <a:gd name="connsiteY3" fmla="*/ 1415846 h 1651820"/>
              <a:gd name="connsiteX4" fmla="*/ 73742 w 471949"/>
              <a:gd name="connsiteY4" fmla="*/ 1474839 h 1651820"/>
              <a:gd name="connsiteX5" fmla="*/ 44245 w 471949"/>
              <a:gd name="connsiteY5" fmla="*/ 1592826 h 1651820"/>
              <a:gd name="connsiteX6" fmla="*/ 0 w 471949"/>
              <a:gd name="connsiteY6" fmla="*/ 1651820 h 165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949" h="1651820">
                <a:moveTo>
                  <a:pt x="471949" y="0"/>
                </a:moveTo>
                <a:cubicBezTo>
                  <a:pt x="154150" y="1180398"/>
                  <a:pt x="287812" y="773641"/>
                  <a:pt x="132736" y="1238865"/>
                </a:cubicBezTo>
                <a:cubicBezTo>
                  <a:pt x="127820" y="1283110"/>
                  <a:pt x="128784" y="1328412"/>
                  <a:pt x="117987" y="1371600"/>
                </a:cubicBezTo>
                <a:cubicBezTo>
                  <a:pt x="113688" y="1388796"/>
                  <a:pt x="95473" y="1399554"/>
                  <a:pt x="88491" y="1415846"/>
                </a:cubicBezTo>
                <a:cubicBezTo>
                  <a:pt x="80506" y="1434477"/>
                  <a:pt x="78139" y="1455052"/>
                  <a:pt x="73742" y="1474839"/>
                </a:cubicBezTo>
                <a:cubicBezTo>
                  <a:pt x="67009" y="1505139"/>
                  <a:pt x="60060" y="1561196"/>
                  <a:pt x="44245" y="1592826"/>
                </a:cubicBezTo>
                <a:cubicBezTo>
                  <a:pt x="27568" y="1626181"/>
                  <a:pt x="20742" y="1631078"/>
                  <a:pt x="0" y="165182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7005638" y="3952875"/>
            <a:ext cx="738187" cy="1209675"/>
          </a:xfrm>
          <a:custGeom>
            <a:avLst/>
            <a:gdLst>
              <a:gd name="connsiteX0" fmla="*/ 0 w 738055"/>
              <a:gd name="connsiteY0" fmla="*/ 0 h 1209367"/>
              <a:gd name="connsiteX1" fmla="*/ 88490 w 738055"/>
              <a:gd name="connsiteY1" fmla="*/ 103238 h 1209367"/>
              <a:gd name="connsiteX2" fmla="*/ 176981 w 738055"/>
              <a:gd name="connsiteY2" fmla="*/ 191729 h 1209367"/>
              <a:gd name="connsiteX3" fmla="*/ 250722 w 738055"/>
              <a:gd name="connsiteY3" fmla="*/ 250722 h 1209367"/>
              <a:gd name="connsiteX4" fmla="*/ 294968 w 738055"/>
              <a:gd name="connsiteY4" fmla="*/ 294967 h 1209367"/>
              <a:gd name="connsiteX5" fmla="*/ 339213 w 738055"/>
              <a:gd name="connsiteY5" fmla="*/ 309716 h 1209367"/>
              <a:gd name="connsiteX6" fmla="*/ 412955 w 738055"/>
              <a:gd name="connsiteY6" fmla="*/ 368709 h 1209367"/>
              <a:gd name="connsiteX7" fmla="*/ 457200 w 738055"/>
              <a:gd name="connsiteY7" fmla="*/ 398206 h 1209367"/>
              <a:gd name="connsiteX8" fmla="*/ 545690 w 738055"/>
              <a:gd name="connsiteY8" fmla="*/ 471948 h 1209367"/>
              <a:gd name="connsiteX9" fmla="*/ 589935 w 738055"/>
              <a:gd name="connsiteY9" fmla="*/ 486697 h 1209367"/>
              <a:gd name="connsiteX10" fmla="*/ 604684 w 738055"/>
              <a:gd name="connsiteY10" fmla="*/ 530942 h 1209367"/>
              <a:gd name="connsiteX11" fmla="*/ 693174 w 738055"/>
              <a:gd name="connsiteY11" fmla="*/ 560438 h 1209367"/>
              <a:gd name="connsiteX12" fmla="*/ 737419 w 738055"/>
              <a:gd name="connsiteY12" fmla="*/ 604684 h 1209367"/>
              <a:gd name="connsiteX13" fmla="*/ 648929 w 738055"/>
              <a:gd name="connsiteY13" fmla="*/ 663677 h 1209367"/>
              <a:gd name="connsiteX14" fmla="*/ 575187 w 738055"/>
              <a:gd name="connsiteY14" fmla="*/ 693174 h 1209367"/>
              <a:gd name="connsiteX15" fmla="*/ 427703 w 738055"/>
              <a:gd name="connsiteY15" fmla="*/ 737419 h 1209367"/>
              <a:gd name="connsiteX16" fmla="*/ 398206 w 738055"/>
              <a:gd name="connsiteY16" fmla="*/ 781664 h 1209367"/>
              <a:gd name="connsiteX17" fmla="*/ 309716 w 738055"/>
              <a:gd name="connsiteY17" fmla="*/ 840658 h 1209367"/>
              <a:gd name="connsiteX18" fmla="*/ 221226 w 738055"/>
              <a:gd name="connsiteY18" fmla="*/ 914400 h 1209367"/>
              <a:gd name="connsiteX19" fmla="*/ 191729 w 738055"/>
              <a:gd name="connsiteY19" fmla="*/ 973393 h 1209367"/>
              <a:gd name="connsiteX20" fmla="*/ 132735 w 738055"/>
              <a:gd name="connsiteY20" fmla="*/ 1032387 h 1209367"/>
              <a:gd name="connsiteX21" fmla="*/ 162232 w 738055"/>
              <a:gd name="connsiteY21" fmla="*/ 1165122 h 1209367"/>
              <a:gd name="connsiteX22" fmla="*/ 162232 w 738055"/>
              <a:gd name="connsiteY22" fmla="*/ 1209367 h 12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8055" h="1209367">
                <a:moveTo>
                  <a:pt x="0" y="0"/>
                </a:moveTo>
                <a:cubicBezTo>
                  <a:pt x="29497" y="34413"/>
                  <a:pt x="57747" y="69934"/>
                  <a:pt x="88490" y="103238"/>
                </a:cubicBezTo>
                <a:cubicBezTo>
                  <a:pt x="116785" y="133890"/>
                  <a:pt x="153842" y="157020"/>
                  <a:pt x="176981" y="191729"/>
                </a:cubicBezTo>
                <a:cubicBezTo>
                  <a:pt x="215100" y="248909"/>
                  <a:pt x="189661" y="230369"/>
                  <a:pt x="250722" y="250722"/>
                </a:cubicBezTo>
                <a:cubicBezTo>
                  <a:pt x="265471" y="265470"/>
                  <a:pt x="277613" y="283397"/>
                  <a:pt x="294968" y="294967"/>
                </a:cubicBezTo>
                <a:cubicBezTo>
                  <a:pt x="307903" y="303590"/>
                  <a:pt x="328220" y="298723"/>
                  <a:pt x="339213" y="309716"/>
                </a:cubicBezTo>
                <a:cubicBezTo>
                  <a:pt x="416791" y="387295"/>
                  <a:pt x="265315" y="331800"/>
                  <a:pt x="412955" y="368709"/>
                </a:cubicBezTo>
                <a:cubicBezTo>
                  <a:pt x="427703" y="378541"/>
                  <a:pt x="443583" y="386858"/>
                  <a:pt x="457200" y="398206"/>
                </a:cubicBezTo>
                <a:cubicBezTo>
                  <a:pt x="506126" y="438978"/>
                  <a:pt x="490764" y="444484"/>
                  <a:pt x="545690" y="471948"/>
                </a:cubicBezTo>
                <a:cubicBezTo>
                  <a:pt x="559595" y="478901"/>
                  <a:pt x="575187" y="481781"/>
                  <a:pt x="589935" y="486697"/>
                </a:cubicBezTo>
                <a:cubicBezTo>
                  <a:pt x="594851" y="501445"/>
                  <a:pt x="592033" y="521906"/>
                  <a:pt x="604684" y="530942"/>
                </a:cubicBezTo>
                <a:cubicBezTo>
                  <a:pt x="629985" y="549014"/>
                  <a:pt x="693174" y="560438"/>
                  <a:pt x="693174" y="560438"/>
                </a:cubicBezTo>
                <a:cubicBezTo>
                  <a:pt x="707922" y="575187"/>
                  <a:pt x="733990" y="584110"/>
                  <a:pt x="737419" y="604684"/>
                </a:cubicBezTo>
                <a:cubicBezTo>
                  <a:pt x="745800" y="654973"/>
                  <a:pt x="668946" y="657005"/>
                  <a:pt x="648929" y="663677"/>
                </a:cubicBezTo>
                <a:cubicBezTo>
                  <a:pt x="623813" y="672049"/>
                  <a:pt x="600067" y="684127"/>
                  <a:pt x="575187" y="693174"/>
                </a:cubicBezTo>
                <a:cubicBezTo>
                  <a:pt x="496189" y="721901"/>
                  <a:pt x="498136" y="719811"/>
                  <a:pt x="427703" y="737419"/>
                </a:cubicBezTo>
                <a:cubicBezTo>
                  <a:pt x="417871" y="752167"/>
                  <a:pt x="411546" y="769992"/>
                  <a:pt x="398206" y="781664"/>
                </a:cubicBezTo>
                <a:cubicBezTo>
                  <a:pt x="371527" y="805009"/>
                  <a:pt x="309716" y="840658"/>
                  <a:pt x="309716" y="840658"/>
                </a:cubicBezTo>
                <a:cubicBezTo>
                  <a:pt x="207679" y="993712"/>
                  <a:pt x="370921" y="764705"/>
                  <a:pt x="221226" y="914400"/>
                </a:cubicBezTo>
                <a:cubicBezTo>
                  <a:pt x="205680" y="929946"/>
                  <a:pt x="204920" y="955805"/>
                  <a:pt x="191729" y="973393"/>
                </a:cubicBezTo>
                <a:cubicBezTo>
                  <a:pt x="175043" y="995641"/>
                  <a:pt x="152400" y="1012722"/>
                  <a:pt x="132735" y="1032387"/>
                </a:cubicBezTo>
                <a:cubicBezTo>
                  <a:pt x="152443" y="1091508"/>
                  <a:pt x="153580" y="1087251"/>
                  <a:pt x="162232" y="1165122"/>
                </a:cubicBezTo>
                <a:cubicBezTo>
                  <a:pt x="163861" y="1179780"/>
                  <a:pt x="162232" y="1194619"/>
                  <a:pt x="162232" y="120936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99" name="TextBox 25"/>
          <p:cNvSpPr txBox="1">
            <a:spLocks noChangeArrowheads="1"/>
          </p:cNvSpPr>
          <p:nvPr/>
        </p:nvSpPr>
        <p:spPr bwMode="auto">
          <a:xfrm>
            <a:off x="314325" y="2333625"/>
            <a:ext cx="12334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What do I do with this?</a:t>
            </a:r>
            <a:endParaRPr lang="en-US" altLang="en-US" sz="1800" b="1"/>
          </a:p>
        </p:txBody>
      </p:sp>
      <p:sp>
        <p:nvSpPr>
          <p:cNvPr id="21" name="Freeform 20"/>
          <p:cNvSpPr/>
          <p:nvPr/>
        </p:nvSpPr>
        <p:spPr>
          <a:xfrm>
            <a:off x="138113" y="2284413"/>
            <a:ext cx="1606550" cy="1317625"/>
          </a:xfrm>
          <a:custGeom>
            <a:avLst/>
            <a:gdLst>
              <a:gd name="connsiteX0" fmla="*/ 988209 w 1430660"/>
              <a:gd name="connsiteY0" fmla="*/ 914400 h 1109074"/>
              <a:gd name="connsiteX1" fmla="*/ 1120944 w 1430660"/>
              <a:gd name="connsiteY1" fmla="*/ 1106129 h 1109074"/>
              <a:gd name="connsiteX2" fmla="*/ 1106196 w 1430660"/>
              <a:gd name="connsiteY2" fmla="*/ 1032388 h 1109074"/>
              <a:gd name="connsiteX3" fmla="*/ 1076699 w 1430660"/>
              <a:gd name="connsiteY3" fmla="*/ 914400 h 1109074"/>
              <a:gd name="connsiteX4" fmla="*/ 1091447 w 1430660"/>
              <a:gd name="connsiteY4" fmla="*/ 811162 h 1109074"/>
              <a:gd name="connsiteX5" fmla="*/ 1135693 w 1430660"/>
              <a:gd name="connsiteY5" fmla="*/ 781665 h 1109074"/>
              <a:gd name="connsiteX6" fmla="*/ 1238931 w 1430660"/>
              <a:gd name="connsiteY6" fmla="*/ 693175 h 1109074"/>
              <a:gd name="connsiteX7" fmla="*/ 1283176 w 1430660"/>
              <a:gd name="connsiteY7" fmla="*/ 648929 h 1109074"/>
              <a:gd name="connsiteX8" fmla="*/ 1371667 w 1430660"/>
              <a:gd name="connsiteY8" fmla="*/ 501446 h 1109074"/>
              <a:gd name="connsiteX9" fmla="*/ 1386415 w 1430660"/>
              <a:gd name="connsiteY9" fmla="*/ 412955 h 1109074"/>
              <a:gd name="connsiteX10" fmla="*/ 1415912 w 1430660"/>
              <a:gd name="connsiteY10" fmla="*/ 324465 h 1109074"/>
              <a:gd name="connsiteX11" fmla="*/ 1430660 w 1430660"/>
              <a:gd name="connsiteY11" fmla="*/ 265471 h 1109074"/>
              <a:gd name="connsiteX12" fmla="*/ 1401164 w 1430660"/>
              <a:gd name="connsiteY12" fmla="*/ 221226 h 1109074"/>
              <a:gd name="connsiteX13" fmla="*/ 1371667 w 1430660"/>
              <a:gd name="connsiteY13" fmla="*/ 103239 h 1109074"/>
              <a:gd name="connsiteX14" fmla="*/ 1312673 w 1430660"/>
              <a:gd name="connsiteY14" fmla="*/ 73742 h 1109074"/>
              <a:gd name="connsiteX15" fmla="*/ 1194686 w 1430660"/>
              <a:gd name="connsiteY15" fmla="*/ 44246 h 1109074"/>
              <a:gd name="connsiteX16" fmla="*/ 973460 w 1430660"/>
              <a:gd name="connsiteY16" fmla="*/ 0 h 1109074"/>
              <a:gd name="connsiteX17" fmla="*/ 162299 w 1430660"/>
              <a:gd name="connsiteY17" fmla="*/ 29497 h 1109074"/>
              <a:gd name="connsiteX18" fmla="*/ 103306 w 1430660"/>
              <a:gd name="connsiteY18" fmla="*/ 44246 h 1109074"/>
              <a:gd name="connsiteX19" fmla="*/ 59060 w 1430660"/>
              <a:gd name="connsiteY19" fmla="*/ 73742 h 1109074"/>
              <a:gd name="connsiteX20" fmla="*/ 67 w 1430660"/>
              <a:gd name="connsiteY20" fmla="*/ 162233 h 1109074"/>
              <a:gd name="connsiteX21" fmla="*/ 14815 w 1430660"/>
              <a:gd name="connsiteY21" fmla="*/ 427704 h 1109074"/>
              <a:gd name="connsiteX22" fmla="*/ 29564 w 1430660"/>
              <a:gd name="connsiteY22" fmla="*/ 486697 h 1109074"/>
              <a:gd name="connsiteX23" fmla="*/ 73809 w 1430660"/>
              <a:gd name="connsiteY23" fmla="*/ 530942 h 1109074"/>
              <a:gd name="connsiteX24" fmla="*/ 118054 w 1430660"/>
              <a:gd name="connsiteY24" fmla="*/ 619433 h 1109074"/>
              <a:gd name="connsiteX25" fmla="*/ 162299 w 1430660"/>
              <a:gd name="connsiteY25" fmla="*/ 648929 h 1109074"/>
              <a:gd name="connsiteX26" fmla="*/ 177047 w 1430660"/>
              <a:gd name="connsiteY26" fmla="*/ 693175 h 1109074"/>
              <a:gd name="connsiteX27" fmla="*/ 265538 w 1430660"/>
              <a:gd name="connsiteY27" fmla="*/ 752168 h 1109074"/>
              <a:gd name="connsiteX28" fmla="*/ 309783 w 1430660"/>
              <a:gd name="connsiteY28" fmla="*/ 781665 h 1109074"/>
              <a:gd name="connsiteX29" fmla="*/ 516260 w 1430660"/>
              <a:gd name="connsiteY29" fmla="*/ 811162 h 1109074"/>
              <a:gd name="connsiteX30" fmla="*/ 752235 w 1430660"/>
              <a:gd name="connsiteY30" fmla="*/ 855407 h 1109074"/>
              <a:gd name="connsiteX31" fmla="*/ 855473 w 1430660"/>
              <a:gd name="connsiteY31" fmla="*/ 899652 h 1109074"/>
              <a:gd name="connsiteX32" fmla="*/ 899718 w 1430660"/>
              <a:gd name="connsiteY32" fmla="*/ 914400 h 1109074"/>
              <a:gd name="connsiteX33" fmla="*/ 988209 w 1430660"/>
              <a:gd name="connsiteY33" fmla="*/ 914400 h 110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0660" h="1109074">
                <a:moveTo>
                  <a:pt x="988209" y="914400"/>
                </a:moveTo>
                <a:cubicBezTo>
                  <a:pt x="1025080" y="946355"/>
                  <a:pt x="1065980" y="1051165"/>
                  <a:pt x="1120944" y="1106129"/>
                </a:cubicBezTo>
                <a:cubicBezTo>
                  <a:pt x="1138669" y="1123854"/>
                  <a:pt x="1111833" y="1056813"/>
                  <a:pt x="1106196" y="1032388"/>
                </a:cubicBezTo>
                <a:cubicBezTo>
                  <a:pt x="1097080" y="992886"/>
                  <a:pt x="1076699" y="914400"/>
                  <a:pt x="1076699" y="914400"/>
                </a:cubicBezTo>
                <a:cubicBezTo>
                  <a:pt x="1081615" y="879987"/>
                  <a:pt x="1077329" y="842928"/>
                  <a:pt x="1091447" y="811162"/>
                </a:cubicBezTo>
                <a:cubicBezTo>
                  <a:pt x="1098646" y="794964"/>
                  <a:pt x="1123159" y="794199"/>
                  <a:pt x="1135693" y="781665"/>
                </a:cubicBezTo>
                <a:cubicBezTo>
                  <a:pt x="1231421" y="685937"/>
                  <a:pt x="1123704" y="750788"/>
                  <a:pt x="1238931" y="693175"/>
                </a:cubicBezTo>
                <a:cubicBezTo>
                  <a:pt x="1253679" y="678426"/>
                  <a:pt x="1270371" y="665393"/>
                  <a:pt x="1283176" y="648929"/>
                </a:cubicBezTo>
                <a:cubicBezTo>
                  <a:pt x="1333009" y="584857"/>
                  <a:pt x="1339560" y="565659"/>
                  <a:pt x="1371667" y="501446"/>
                </a:cubicBezTo>
                <a:cubicBezTo>
                  <a:pt x="1376583" y="471949"/>
                  <a:pt x="1379162" y="441966"/>
                  <a:pt x="1386415" y="412955"/>
                </a:cubicBezTo>
                <a:cubicBezTo>
                  <a:pt x="1393956" y="382791"/>
                  <a:pt x="1406978" y="354246"/>
                  <a:pt x="1415912" y="324465"/>
                </a:cubicBezTo>
                <a:cubicBezTo>
                  <a:pt x="1421736" y="305050"/>
                  <a:pt x="1425744" y="285136"/>
                  <a:pt x="1430660" y="265471"/>
                </a:cubicBezTo>
                <a:cubicBezTo>
                  <a:pt x="1420828" y="250723"/>
                  <a:pt x="1407221" y="237884"/>
                  <a:pt x="1401164" y="221226"/>
                </a:cubicBezTo>
                <a:cubicBezTo>
                  <a:pt x="1387310" y="183127"/>
                  <a:pt x="1407927" y="121369"/>
                  <a:pt x="1371667" y="103239"/>
                </a:cubicBezTo>
                <a:cubicBezTo>
                  <a:pt x="1352002" y="93407"/>
                  <a:pt x="1332881" y="82403"/>
                  <a:pt x="1312673" y="73742"/>
                </a:cubicBezTo>
                <a:cubicBezTo>
                  <a:pt x="1271202" y="55969"/>
                  <a:pt x="1240853" y="54139"/>
                  <a:pt x="1194686" y="44246"/>
                </a:cubicBezTo>
                <a:cubicBezTo>
                  <a:pt x="1005758" y="3762"/>
                  <a:pt x="1124473" y="25170"/>
                  <a:pt x="973460" y="0"/>
                </a:cubicBezTo>
                <a:lnTo>
                  <a:pt x="162299" y="29497"/>
                </a:lnTo>
                <a:cubicBezTo>
                  <a:pt x="142056" y="30526"/>
                  <a:pt x="121937" y="36261"/>
                  <a:pt x="103306" y="44246"/>
                </a:cubicBezTo>
                <a:cubicBezTo>
                  <a:pt x="87014" y="51228"/>
                  <a:pt x="73809" y="63910"/>
                  <a:pt x="59060" y="73742"/>
                </a:cubicBezTo>
                <a:cubicBezTo>
                  <a:pt x="39396" y="103239"/>
                  <a:pt x="-1899" y="126837"/>
                  <a:pt x="67" y="162233"/>
                </a:cubicBezTo>
                <a:cubicBezTo>
                  <a:pt x="4983" y="250723"/>
                  <a:pt x="6791" y="339441"/>
                  <a:pt x="14815" y="427704"/>
                </a:cubicBezTo>
                <a:cubicBezTo>
                  <a:pt x="16650" y="447890"/>
                  <a:pt x="19507" y="469098"/>
                  <a:pt x="29564" y="486697"/>
                </a:cubicBezTo>
                <a:cubicBezTo>
                  <a:pt x="39912" y="504806"/>
                  <a:pt x="59061" y="516194"/>
                  <a:pt x="73809" y="530942"/>
                </a:cubicBezTo>
                <a:cubicBezTo>
                  <a:pt x="85804" y="566929"/>
                  <a:pt x="89463" y="590842"/>
                  <a:pt x="118054" y="619433"/>
                </a:cubicBezTo>
                <a:cubicBezTo>
                  <a:pt x="130588" y="631967"/>
                  <a:pt x="147551" y="639097"/>
                  <a:pt x="162299" y="648929"/>
                </a:cubicBezTo>
                <a:cubicBezTo>
                  <a:pt x="167215" y="663678"/>
                  <a:pt x="168423" y="680240"/>
                  <a:pt x="177047" y="693175"/>
                </a:cubicBezTo>
                <a:cubicBezTo>
                  <a:pt x="208611" y="740521"/>
                  <a:pt x="219152" y="736706"/>
                  <a:pt x="265538" y="752168"/>
                </a:cubicBezTo>
                <a:cubicBezTo>
                  <a:pt x="280286" y="762000"/>
                  <a:pt x="293929" y="773738"/>
                  <a:pt x="309783" y="781665"/>
                </a:cubicBezTo>
                <a:cubicBezTo>
                  <a:pt x="367796" y="810671"/>
                  <a:pt x="470389" y="805179"/>
                  <a:pt x="516260" y="811162"/>
                </a:cubicBezTo>
                <a:cubicBezTo>
                  <a:pt x="653557" y="829070"/>
                  <a:pt x="655446" y="831209"/>
                  <a:pt x="752235" y="855407"/>
                </a:cubicBezTo>
                <a:cubicBezTo>
                  <a:pt x="819591" y="900311"/>
                  <a:pt x="772142" y="875844"/>
                  <a:pt x="855473" y="899652"/>
                </a:cubicBezTo>
                <a:cubicBezTo>
                  <a:pt x="870421" y="903923"/>
                  <a:pt x="884636" y="910629"/>
                  <a:pt x="899718" y="914400"/>
                </a:cubicBezTo>
                <a:cubicBezTo>
                  <a:pt x="962570" y="930113"/>
                  <a:pt x="951338" y="882445"/>
                  <a:pt x="988209" y="91440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01" name="TextBox 32"/>
          <p:cNvSpPr txBox="1">
            <a:spLocks noChangeArrowheads="1"/>
          </p:cNvSpPr>
          <p:nvPr/>
        </p:nvSpPr>
        <p:spPr bwMode="auto">
          <a:xfrm>
            <a:off x="6800850" y="2228850"/>
            <a:ext cx="1300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What do I do with this?</a:t>
            </a:r>
            <a:endParaRPr lang="en-US" altLang="en-US" sz="1800" b="1"/>
          </a:p>
        </p:txBody>
      </p:sp>
      <p:sp>
        <p:nvSpPr>
          <p:cNvPr id="23" name="Freeform 22"/>
          <p:cNvSpPr/>
          <p:nvPr/>
        </p:nvSpPr>
        <p:spPr>
          <a:xfrm flipH="1">
            <a:off x="6654800" y="2146300"/>
            <a:ext cx="1574800" cy="1368425"/>
          </a:xfrm>
          <a:custGeom>
            <a:avLst/>
            <a:gdLst>
              <a:gd name="connsiteX0" fmla="*/ 988209 w 1430660"/>
              <a:gd name="connsiteY0" fmla="*/ 914400 h 1109074"/>
              <a:gd name="connsiteX1" fmla="*/ 1120944 w 1430660"/>
              <a:gd name="connsiteY1" fmla="*/ 1106129 h 1109074"/>
              <a:gd name="connsiteX2" fmla="*/ 1106196 w 1430660"/>
              <a:gd name="connsiteY2" fmla="*/ 1032388 h 1109074"/>
              <a:gd name="connsiteX3" fmla="*/ 1076699 w 1430660"/>
              <a:gd name="connsiteY3" fmla="*/ 914400 h 1109074"/>
              <a:gd name="connsiteX4" fmla="*/ 1091447 w 1430660"/>
              <a:gd name="connsiteY4" fmla="*/ 811162 h 1109074"/>
              <a:gd name="connsiteX5" fmla="*/ 1135693 w 1430660"/>
              <a:gd name="connsiteY5" fmla="*/ 781665 h 1109074"/>
              <a:gd name="connsiteX6" fmla="*/ 1238931 w 1430660"/>
              <a:gd name="connsiteY6" fmla="*/ 693175 h 1109074"/>
              <a:gd name="connsiteX7" fmla="*/ 1283176 w 1430660"/>
              <a:gd name="connsiteY7" fmla="*/ 648929 h 1109074"/>
              <a:gd name="connsiteX8" fmla="*/ 1371667 w 1430660"/>
              <a:gd name="connsiteY8" fmla="*/ 501446 h 1109074"/>
              <a:gd name="connsiteX9" fmla="*/ 1386415 w 1430660"/>
              <a:gd name="connsiteY9" fmla="*/ 412955 h 1109074"/>
              <a:gd name="connsiteX10" fmla="*/ 1415912 w 1430660"/>
              <a:gd name="connsiteY10" fmla="*/ 324465 h 1109074"/>
              <a:gd name="connsiteX11" fmla="*/ 1430660 w 1430660"/>
              <a:gd name="connsiteY11" fmla="*/ 265471 h 1109074"/>
              <a:gd name="connsiteX12" fmla="*/ 1401164 w 1430660"/>
              <a:gd name="connsiteY12" fmla="*/ 221226 h 1109074"/>
              <a:gd name="connsiteX13" fmla="*/ 1371667 w 1430660"/>
              <a:gd name="connsiteY13" fmla="*/ 103239 h 1109074"/>
              <a:gd name="connsiteX14" fmla="*/ 1312673 w 1430660"/>
              <a:gd name="connsiteY14" fmla="*/ 73742 h 1109074"/>
              <a:gd name="connsiteX15" fmla="*/ 1194686 w 1430660"/>
              <a:gd name="connsiteY15" fmla="*/ 44246 h 1109074"/>
              <a:gd name="connsiteX16" fmla="*/ 973460 w 1430660"/>
              <a:gd name="connsiteY16" fmla="*/ 0 h 1109074"/>
              <a:gd name="connsiteX17" fmla="*/ 162299 w 1430660"/>
              <a:gd name="connsiteY17" fmla="*/ 29497 h 1109074"/>
              <a:gd name="connsiteX18" fmla="*/ 103306 w 1430660"/>
              <a:gd name="connsiteY18" fmla="*/ 44246 h 1109074"/>
              <a:gd name="connsiteX19" fmla="*/ 59060 w 1430660"/>
              <a:gd name="connsiteY19" fmla="*/ 73742 h 1109074"/>
              <a:gd name="connsiteX20" fmla="*/ 67 w 1430660"/>
              <a:gd name="connsiteY20" fmla="*/ 162233 h 1109074"/>
              <a:gd name="connsiteX21" fmla="*/ 14815 w 1430660"/>
              <a:gd name="connsiteY21" fmla="*/ 427704 h 1109074"/>
              <a:gd name="connsiteX22" fmla="*/ 29564 w 1430660"/>
              <a:gd name="connsiteY22" fmla="*/ 486697 h 1109074"/>
              <a:gd name="connsiteX23" fmla="*/ 73809 w 1430660"/>
              <a:gd name="connsiteY23" fmla="*/ 530942 h 1109074"/>
              <a:gd name="connsiteX24" fmla="*/ 118054 w 1430660"/>
              <a:gd name="connsiteY24" fmla="*/ 619433 h 1109074"/>
              <a:gd name="connsiteX25" fmla="*/ 162299 w 1430660"/>
              <a:gd name="connsiteY25" fmla="*/ 648929 h 1109074"/>
              <a:gd name="connsiteX26" fmla="*/ 177047 w 1430660"/>
              <a:gd name="connsiteY26" fmla="*/ 693175 h 1109074"/>
              <a:gd name="connsiteX27" fmla="*/ 265538 w 1430660"/>
              <a:gd name="connsiteY27" fmla="*/ 752168 h 1109074"/>
              <a:gd name="connsiteX28" fmla="*/ 309783 w 1430660"/>
              <a:gd name="connsiteY28" fmla="*/ 781665 h 1109074"/>
              <a:gd name="connsiteX29" fmla="*/ 516260 w 1430660"/>
              <a:gd name="connsiteY29" fmla="*/ 811162 h 1109074"/>
              <a:gd name="connsiteX30" fmla="*/ 752235 w 1430660"/>
              <a:gd name="connsiteY30" fmla="*/ 855407 h 1109074"/>
              <a:gd name="connsiteX31" fmla="*/ 855473 w 1430660"/>
              <a:gd name="connsiteY31" fmla="*/ 899652 h 1109074"/>
              <a:gd name="connsiteX32" fmla="*/ 899718 w 1430660"/>
              <a:gd name="connsiteY32" fmla="*/ 914400 h 1109074"/>
              <a:gd name="connsiteX33" fmla="*/ 988209 w 1430660"/>
              <a:gd name="connsiteY33" fmla="*/ 914400 h 110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0660" h="1109074">
                <a:moveTo>
                  <a:pt x="988209" y="914400"/>
                </a:moveTo>
                <a:cubicBezTo>
                  <a:pt x="1025080" y="946355"/>
                  <a:pt x="1065980" y="1051165"/>
                  <a:pt x="1120944" y="1106129"/>
                </a:cubicBezTo>
                <a:cubicBezTo>
                  <a:pt x="1138669" y="1123854"/>
                  <a:pt x="1111833" y="1056813"/>
                  <a:pt x="1106196" y="1032388"/>
                </a:cubicBezTo>
                <a:cubicBezTo>
                  <a:pt x="1097080" y="992886"/>
                  <a:pt x="1076699" y="914400"/>
                  <a:pt x="1076699" y="914400"/>
                </a:cubicBezTo>
                <a:cubicBezTo>
                  <a:pt x="1081615" y="879987"/>
                  <a:pt x="1077329" y="842928"/>
                  <a:pt x="1091447" y="811162"/>
                </a:cubicBezTo>
                <a:cubicBezTo>
                  <a:pt x="1098646" y="794964"/>
                  <a:pt x="1123159" y="794199"/>
                  <a:pt x="1135693" y="781665"/>
                </a:cubicBezTo>
                <a:cubicBezTo>
                  <a:pt x="1231421" y="685937"/>
                  <a:pt x="1123704" y="750788"/>
                  <a:pt x="1238931" y="693175"/>
                </a:cubicBezTo>
                <a:cubicBezTo>
                  <a:pt x="1253679" y="678426"/>
                  <a:pt x="1270371" y="665393"/>
                  <a:pt x="1283176" y="648929"/>
                </a:cubicBezTo>
                <a:cubicBezTo>
                  <a:pt x="1333009" y="584857"/>
                  <a:pt x="1339560" y="565659"/>
                  <a:pt x="1371667" y="501446"/>
                </a:cubicBezTo>
                <a:cubicBezTo>
                  <a:pt x="1376583" y="471949"/>
                  <a:pt x="1379162" y="441966"/>
                  <a:pt x="1386415" y="412955"/>
                </a:cubicBezTo>
                <a:cubicBezTo>
                  <a:pt x="1393956" y="382791"/>
                  <a:pt x="1406978" y="354246"/>
                  <a:pt x="1415912" y="324465"/>
                </a:cubicBezTo>
                <a:cubicBezTo>
                  <a:pt x="1421736" y="305050"/>
                  <a:pt x="1425744" y="285136"/>
                  <a:pt x="1430660" y="265471"/>
                </a:cubicBezTo>
                <a:cubicBezTo>
                  <a:pt x="1420828" y="250723"/>
                  <a:pt x="1407221" y="237884"/>
                  <a:pt x="1401164" y="221226"/>
                </a:cubicBezTo>
                <a:cubicBezTo>
                  <a:pt x="1387310" y="183127"/>
                  <a:pt x="1407927" y="121369"/>
                  <a:pt x="1371667" y="103239"/>
                </a:cubicBezTo>
                <a:cubicBezTo>
                  <a:pt x="1352002" y="93407"/>
                  <a:pt x="1332881" y="82403"/>
                  <a:pt x="1312673" y="73742"/>
                </a:cubicBezTo>
                <a:cubicBezTo>
                  <a:pt x="1271202" y="55969"/>
                  <a:pt x="1240853" y="54139"/>
                  <a:pt x="1194686" y="44246"/>
                </a:cubicBezTo>
                <a:cubicBezTo>
                  <a:pt x="1005758" y="3762"/>
                  <a:pt x="1124473" y="25170"/>
                  <a:pt x="973460" y="0"/>
                </a:cubicBezTo>
                <a:lnTo>
                  <a:pt x="162299" y="29497"/>
                </a:lnTo>
                <a:cubicBezTo>
                  <a:pt x="142056" y="30526"/>
                  <a:pt x="121937" y="36261"/>
                  <a:pt x="103306" y="44246"/>
                </a:cubicBezTo>
                <a:cubicBezTo>
                  <a:pt x="87014" y="51228"/>
                  <a:pt x="73809" y="63910"/>
                  <a:pt x="59060" y="73742"/>
                </a:cubicBezTo>
                <a:cubicBezTo>
                  <a:pt x="39396" y="103239"/>
                  <a:pt x="-1899" y="126837"/>
                  <a:pt x="67" y="162233"/>
                </a:cubicBezTo>
                <a:cubicBezTo>
                  <a:pt x="4983" y="250723"/>
                  <a:pt x="6791" y="339441"/>
                  <a:pt x="14815" y="427704"/>
                </a:cubicBezTo>
                <a:cubicBezTo>
                  <a:pt x="16650" y="447890"/>
                  <a:pt x="19507" y="469098"/>
                  <a:pt x="29564" y="486697"/>
                </a:cubicBezTo>
                <a:cubicBezTo>
                  <a:pt x="39912" y="504806"/>
                  <a:pt x="59061" y="516194"/>
                  <a:pt x="73809" y="530942"/>
                </a:cubicBezTo>
                <a:cubicBezTo>
                  <a:pt x="85804" y="566929"/>
                  <a:pt x="89463" y="590842"/>
                  <a:pt x="118054" y="619433"/>
                </a:cubicBezTo>
                <a:cubicBezTo>
                  <a:pt x="130588" y="631967"/>
                  <a:pt x="147551" y="639097"/>
                  <a:pt x="162299" y="648929"/>
                </a:cubicBezTo>
                <a:cubicBezTo>
                  <a:pt x="167215" y="663678"/>
                  <a:pt x="168423" y="680240"/>
                  <a:pt x="177047" y="693175"/>
                </a:cubicBezTo>
                <a:cubicBezTo>
                  <a:pt x="208611" y="740521"/>
                  <a:pt x="219152" y="736706"/>
                  <a:pt x="265538" y="752168"/>
                </a:cubicBezTo>
                <a:cubicBezTo>
                  <a:pt x="280286" y="762000"/>
                  <a:pt x="293929" y="773738"/>
                  <a:pt x="309783" y="781665"/>
                </a:cubicBezTo>
                <a:cubicBezTo>
                  <a:pt x="367796" y="810671"/>
                  <a:pt x="470389" y="805179"/>
                  <a:pt x="516260" y="811162"/>
                </a:cubicBezTo>
                <a:cubicBezTo>
                  <a:pt x="653557" y="829070"/>
                  <a:pt x="655446" y="831209"/>
                  <a:pt x="752235" y="855407"/>
                </a:cubicBezTo>
                <a:cubicBezTo>
                  <a:pt x="819591" y="900311"/>
                  <a:pt x="772142" y="875844"/>
                  <a:pt x="855473" y="899652"/>
                </a:cubicBezTo>
                <a:cubicBezTo>
                  <a:pt x="870421" y="903923"/>
                  <a:pt x="884636" y="910629"/>
                  <a:pt x="899718" y="914400"/>
                </a:cubicBezTo>
                <a:cubicBezTo>
                  <a:pt x="962570" y="930113"/>
                  <a:pt x="951338" y="882445"/>
                  <a:pt x="988209" y="91440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628650" y="365125"/>
            <a:ext cx="9963150" cy="1325563"/>
          </a:xfrm>
        </p:spPr>
        <p:txBody>
          <a:bodyPr/>
          <a:lstStyle/>
          <a:p>
            <a:pPr>
              <a:defRPr/>
            </a:pPr>
            <a:r>
              <a:rPr lang="en-US" dirty="0">
                <a:solidFill>
                  <a:schemeClr val="bg1"/>
                </a:solidFill>
                <a:cs typeface="+mj-cs"/>
              </a:rPr>
              <a:t>Los planes de </a:t>
            </a:r>
            <a:r>
              <a:rPr lang="en-US" dirty="0" err="1">
                <a:solidFill>
                  <a:schemeClr val="bg1"/>
                </a:solidFill>
                <a:cs typeface="+mj-cs"/>
              </a:rPr>
              <a:t>desarrollo</a:t>
            </a:r>
            <a:endParaRPr lang="en-US" dirty="0">
              <a:solidFill>
                <a:schemeClr val="bg1"/>
              </a:solidFill>
              <a:cs typeface="+mj-cs"/>
            </a:endParaRPr>
          </a:p>
        </p:txBody>
      </p:sp>
      <p:graphicFrame>
        <p:nvGraphicFramePr>
          <p:cNvPr id="69634" name="Object 2"/>
          <p:cNvGraphicFramePr>
            <a:graphicFrameLocks noChangeAspect="1"/>
          </p:cNvGraphicFramePr>
          <p:nvPr/>
        </p:nvGraphicFramePr>
        <p:xfrm>
          <a:off x="334963" y="-14288"/>
          <a:ext cx="9293225" cy="6721476"/>
        </p:xfrm>
        <a:graphic>
          <a:graphicData uri="http://schemas.openxmlformats.org/presentationml/2006/ole">
            <mc:AlternateContent xmlns:mc="http://schemas.openxmlformats.org/markup-compatibility/2006">
              <mc:Choice xmlns:v="urn:schemas-microsoft-com:vml" Requires="v">
                <p:oleObj spid="_x0000_s69662" name="Bitmap Image" r:id="rId4" imgW="0" imgH="0" progId="Paint.Picture">
                  <p:embed/>
                </p:oleObj>
              </mc:Choice>
              <mc:Fallback>
                <p:oleObj name="Bitmap Image" r:id="rId4" imgW="0" imgH="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14288"/>
                        <a:ext cx="9293225" cy="672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5" name="Slide Number Placeholder 1"/>
          <p:cNvSpPr>
            <a:spLocks noGrp="1"/>
          </p:cNvSpPr>
          <p:nvPr>
            <p:ph type="sldNum" sz="quarter" idx="12"/>
          </p:nvPr>
        </p:nvSpPr>
        <p:spPr bwMode="auto">
          <a:xfrm>
            <a:off x="6618288"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BC3D1E5-7C41-49DD-B8D2-13CA32ACEE8B}" type="slidenum">
              <a:rPr lang="en-US" altLang="en-US" sz="1200">
                <a:solidFill>
                  <a:srgbClr val="898989"/>
                </a:solidFill>
              </a:rPr>
              <a:pPr/>
              <a:t>28</a:t>
            </a:fld>
            <a:endParaRPr lang="en-US" altLang="en-US" sz="1200">
              <a:solidFill>
                <a:srgbClr val="898989"/>
              </a:solidFill>
            </a:endParaRPr>
          </a:p>
        </p:txBody>
      </p:sp>
      <p:sp>
        <p:nvSpPr>
          <p:cNvPr id="69636" name="Rectangle 2"/>
          <p:cNvSpPr>
            <a:spLocks noChangeArrowheads="1"/>
          </p:cNvSpPr>
          <p:nvPr/>
        </p:nvSpPr>
        <p:spPr bwMode="auto">
          <a:xfrm>
            <a:off x="144463" y="28575"/>
            <a:ext cx="19891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700"/>
              <a:t>Cada Socia va a crear y ejecutar su plan de desarrollo para aprender como administrar a la compañía y también un plan de desarrollo personal. Por ejemplo:</a:t>
            </a:r>
          </a:p>
        </p:txBody>
      </p:sp>
      <p:sp>
        <p:nvSpPr>
          <p:cNvPr id="6" name="TextBox 5"/>
          <p:cNvSpPr txBox="1"/>
          <p:nvPr/>
        </p:nvSpPr>
        <p:spPr>
          <a:xfrm>
            <a:off x="7848600" y="4135438"/>
            <a:ext cx="2243138" cy="1938337"/>
          </a:xfrm>
          <a:prstGeom prst="rect">
            <a:avLst/>
          </a:prstGeom>
          <a:noFill/>
        </p:spPr>
        <p:txBody>
          <a:bodyPr>
            <a:spAutoFit/>
          </a:bodyPr>
          <a:lstStyle/>
          <a:p>
            <a:pPr>
              <a:defRPr/>
            </a:pPr>
            <a:r>
              <a:rPr lang="es-ES" sz="1200" b="1" dirty="0">
                <a:latin typeface="+mn-lt"/>
              </a:rPr>
              <a:t>Escriba sus iniciales </a:t>
            </a:r>
          </a:p>
          <a:p>
            <a:pPr>
              <a:defRPr/>
            </a:pPr>
            <a:r>
              <a:rPr lang="es-ES" sz="1200" b="1" dirty="0">
                <a:latin typeface="+mn-lt"/>
              </a:rPr>
              <a:t>para aprobar:</a:t>
            </a:r>
            <a:endParaRPr lang="en-US" sz="1200" b="1" dirty="0">
              <a:latin typeface="+mn-lt"/>
            </a:endParaRPr>
          </a:p>
          <a:p>
            <a:pPr>
              <a:defRPr/>
            </a:pPr>
            <a:r>
              <a:rPr lang="en-US" sz="1200" dirty="0" err="1">
                <a:latin typeface="+mn-lt"/>
              </a:rPr>
              <a:t>Socia</a:t>
            </a:r>
            <a:r>
              <a:rPr lang="en-US" sz="1200" dirty="0">
                <a:latin typeface="+mn-lt"/>
              </a:rPr>
              <a:t> 1: ____</a:t>
            </a:r>
          </a:p>
          <a:p>
            <a:pPr>
              <a:defRPr/>
            </a:pPr>
            <a:r>
              <a:rPr lang="en-US" sz="1200" dirty="0" err="1">
                <a:latin typeface="+mn-lt"/>
              </a:rPr>
              <a:t>Socia</a:t>
            </a:r>
            <a:r>
              <a:rPr lang="en-US" sz="1200" dirty="0">
                <a:latin typeface="+mn-lt"/>
              </a:rPr>
              <a:t> 2: ____</a:t>
            </a:r>
          </a:p>
          <a:p>
            <a:pPr>
              <a:defRPr/>
            </a:pPr>
            <a:r>
              <a:rPr lang="en-US" sz="1200" dirty="0" err="1">
                <a:latin typeface="+mn-lt"/>
              </a:rPr>
              <a:t>Socia</a:t>
            </a:r>
            <a:r>
              <a:rPr lang="en-US" sz="1200" dirty="0">
                <a:latin typeface="+mn-lt"/>
              </a:rPr>
              <a:t> 3:  ____</a:t>
            </a:r>
          </a:p>
          <a:p>
            <a:pPr>
              <a:defRPr/>
            </a:pPr>
            <a:r>
              <a:rPr lang="en-US" sz="1200" dirty="0" err="1">
                <a:latin typeface="+mn-lt"/>
              </a:rPr>
              <a:t>Socia</a:t>
            </a:r>
            <a:r>
              <a:rPr lang="en-US" sz="1200" dirty="0">
                <a:latin typeface="+mn-lt"/>
              </a:rPr>
              <a:t> 4: ____</a:t>
            </a:r>
          </a:p>
          <a:p>
            <a:pPr>
              <a:defRPr/>
            </a:pPr>
            <a:r>
              <a:rPr lang="en-US" sz="1200" dirty="0" err="1">
                <a:latin typeface="+mn-lt"/>
              </a:rPr>
              <a:t>Socia</a:t>
            </a:r>
            <a:r>
              <a:rPr lang="en-US" sz="1200" dirty="0">
                <a:latin typeface="+mn-lt"/>
              </a:rPr>
              <a:t> 5: ____</a:t>
            </a:r>
          </a:p>
          <a:p>
            <a:pPr>
              <a:defRPr/>
            </a:pPr>
            <a:r>
              <a:rPr lang="en-US" sz="1200" dirty="0" err="1">
                <a:latin typeface="+mn-lt"/>
              </a:rPr>
              <a:t>Socia</a:t>
            </a:r>
            <a:r>
              <a:rPr lang="en-US" sz="1200" dirty="0">
                <a:latin typeface="+mn-lt"/>
              </a:rPr>
              <a:t> 6: ____</a:t>
            </a:r>
          </a:p>
          <a:p>
            <a:pPr>
              <a:defRPr/>
            </a:pPr>
            <a:r>
              <a:rPr lang="en-US" sz="1200" dirty="0" err="1">
                <a:latin typeface="+mn-lt"/>
              </a:rPr>
              <a:t>Socia</a:t>
            </a:r>
            <a:r>
              <a:rPr lang="en-US" sz="1200" dirty="0">
                <a:latin typeface="+mn-lt"/>
              </a:rPr>
              <a:t> 7: ____</a:t>
            </a:r>
          </a:p>
          <a:p>
            <a:pPr>
              <a:defRPr/>
            </a:pPr>
            <a:endParaRPr lang="en-US" sz="1200" dirty="0">
              <a:latin typeface="+mn-lt"/>
            </a:endParaRPr>
          </a:p>
        </p:txBody>
      </p:sp>
      <p:sp>
        <p:nvSpPr>
          <p:cNvPr id="69638" name="TextBox 4"/>
          <p:cNvSpPr txBox="1">
            <a:spLocks noChangeArrowheads="1"/>
          </p:cNvSpPr>
          <p:nvPr/>
        </p:nvSpPr>
        <p:spPr bwMode="auto">
          <a:xfrm>
            <a:off x="2805113" y="431800"/>
            <a:ext cx="5295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2200" b="1">
                <a:solidFill>
                  <a:srgbClr val="00B050"/>
                </a:solidFill>
              </a:rPr>
              <a:t>El camino de mis primeros 12 meses. </a:t>
            </a:r>
            <a:r>
              <a:rPr lang="en-US" altLang="en-US" sz="2200" b="1">
                <a:solidFill>
                  <a:srgbClr val="00B050"/>
                </a:solidFill>
              </a:rPr>
              <a:t>Aprender de:</a:t>
            </a:r>
          </a:p>
        </p:txBody>
      </p:sp>
      <p:sp>
        <p:nvSpPr>
          <p:cNvPr id="69639" name="TextBox 7"/>
          <p:cNvSpPr txBox="1">
            <a:spLocks noChangeArrowheads="1"/>
          </p:cNvSpPr>
          <p:nvPr/>
        </p:nvSpPr>
        <p:spPr bwMode="auto">
          <a:xfrm>
            <a:off x="2324100" y="1560513"/>
            <a:ext cx="1681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Planificación de empresas</a:t>
            </a:r>
          </a:p>
        </p:txBody>
      </p:sp>
      <p:sp>
        <p:nvSpPr>
          <p:cNvPr id="69640" name="TextBox 11"/>
          <p:cNvSpPr txBox="1">
            <a:spLocks noChangeArrowheads="1"/>
          </p:cNvSpPr>
          <p:nvPr/>
        </p:nvSpPr>
        <p:spPr bwMode="auto">
          <a:xfrm>
            <a:off x="4005263" y="1739900"/>
            <a:ext cx="25130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Administración y mantenimiento de registros </a:t>
            </a:r>
          </a:p>
        </p:txBody>
      </p:sp>
      <p:sp>
        <p:nvSpPr>
          <p:cNvPr id="69641" name="TextBox 12"/>
          <p:cNvSpPr txBox="1">
            <a:spLocks noChangeArrowheads="1"/>
          </p:cNvSpPr>
          <p:nvPr/>
        </p:nvSpPr>
        <p:spPr bwMode="auto">
          <a:xfrm>
            <a:off x="6107113" y="2106613"/>
            <a:ext cx="1360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Licencias y seguros</a:t>
            </a:r>
          </a:p>
        </p:txBody>
      </p:sp>
      <p:sp>
        <p:nvSpPr>
          <p:cNvPr id="69642" name="TextBox 13"/>
          <p:cNvSpPr txBox="1">
            <a:spLocks noChangeArrowheads="1"/>
          </p:cNvSpPr>
          <p:nvPr/>
        </p:nvSpPr>
        <p:spPr bwMode="auto">
          <a:xfrm>
            <a:off x="5313363" y="2974975"/>
            <a:ext cx="1612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Ventas y mercadotecnia</a:t>
            </a:r>
          </a:p>
        </p:txBody>
      </p:sp>
      <p:sp>
        <p:nvSpPr>
          <p:cNvPr id="69643" name="TextBox 14"/>
          <p:cNvSpPr txBox="1">
            <a:spLocks noChangeArrowheads="1"/>
          </p:cNvSpPr>
          <p:nvPr/>
        </p:nvSpPr>
        <p:spPr bwMode="auto">
          <a:xfrm>
            <a:off x="2525713" y="4138613"/>
            <a:ext cx="1466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Compras y suministros</a:t>
            </a:r>
          </a:p>
        </p:txBody>
      </p:sp>
      <p:sp>
        <p:nvSpPr>
          <p:cNvPr id="69644" name="TextBox 15"/>
          <p:cNvSpPr txBox="1">
            <a:spLocks noChangeArrowheads="1"/>
          </p:cNvSpPr>
          <p:nvPr/>
        </p:nvSpPr>
        <p:spPr bwMode="auto">
          <a:xfrm>
            <a:off x="4778375" y="4249738"/>
            <a:ext cx="1839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La producción de paletas</a:t>
            </a:r>
          </a:p>
        </p:txBody>
      </p:sp>
      <p:sp>
        <p:nvSpPr>
          <p:cNvPr id="69645" name="TextBox 16"/>
          <p:cNvSpPr txBox="1">
            <a:spLocks noChangeArrowheads="1"/>
          </p:cNvSpPr>
          <p:nvPr/>
        </p:nvSpPr>
        <p:spPr bwMode="auto">
          <a:xfrm>
            <a:off x="2528888" y="5614988"/>
            <a:ext cx="179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q"/>
            </a:pPr>
            <a:r>
              <a:rPr lang="es-ES" altLang="en-US" sz="1800"/>
              <a:t>Resolución de conflictos</a:t>
            </a:r>
          </a:p>
        </p:txBody>
      </p:sp>
      <p:sp>
        <p:nvSpPr>
          <p:cNvPr id="69646" name="TextBox 18"/>
          <p:cNvSpPr txBox="1">
            <a:spLocks noChangeArrowheads="1"/>
          </p:cNvSpPr>
          <p:nvPr/>
        </p:nvSpPr>
        <p:spPr bwMode="auto">
          <a:xfrm>
            <a:off x="3992563" y="4968875"/>
            <a:ext cx="1795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q"/>
            </a:pPr>
            <a:r>
              <a:rPr lang="es-ES" altLang="en-US" sz="1800"/>
              <a:t>La facilitación de juntas</a:t>
            </a:r>
          </a:p>
        </p:txBody>
      </p:sp>
      <p:sp>
        <p:nvSpPr>
          <p:cNvPr id="69647" name="TextBox 19"/>
          <p:cNvSpPr txBox="1">
            <a:spLocks noChangeArrowheads="1"/>
          </p:cNvSpPr>
          <p:nvPr/>
        </p:nvSpPr>
        <p:spPr bwMode="auto">
          <a:xfrm>
            <a:off x="3179763" y="3297238"/>
            <a:ext cx="18748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q"/>
            </a:pPr>
            <a:r>
              <a:rPr lang="es-ES" altLang="en-US" sz="1800"/>
              <a:t>Contabilidad básica</a:t>
            </a:r>
          </a:p>
        </p:txBody>
      </p:sp>
      <p:sp>
        <p:nvSpPr>
          <p:cNvPr id="69648" name="TextBox 20"/>
          <p:cNvSpPr txBox="1">
            <a:spLocks noChangeArrowheads="1"/>
          </p:cNvSpPr>
          <p:nvPr/>
        </p:nvSpPr>
        <p:spPr bwMode="auto">
          <a:xfrm>
            <a:off x="5751513" y="5167313"/>
            <a:ext cx="2127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q"/>
            </a:pPr>
            <a:r>
              <a:rPr lang="es-ES" altLang="en-US" sz="2000" b="1">
                <a:solidFill>
                  <a:srgbClr val="00B050"/>
                </a:solidFill>
              </a:rPr>
              <a:t>¡Fiesta para celebrar lo que he aprendido!</a:t>
            </a:r>
          </a:p>
        </p:txBody>
      </p:sp>
      <p:sp>
        <p:nvSpPr>
          <p:cNvPr id="9" name="Freeform 8"/>
          <p:cNvSpPr/>
          <p:nvPr/>
        </p:nvSpPr>
        <p:spPr>
          <a:xfrm>
            <a:off x="2365375" y="1481138"/>
            <a:ext cx="5167313" cy="4818062"/>
          </a:xfrm>
          <a:custGeom>
            <a:avLst/>
            <a:gdLst>
              <a:gd name="connsiteX0" fmla="*/ 0 w 5167085"/>
              <a:gd name="connsiteY0" fmla="*/ 43543 h 4818743"/>
              <a:gd name="connsiteX1" fmla="*/ 87085 w 5167085"/>
              <a:gd name="connsiteY1" fmla="*/ 72572 h 4818743"/>
              <a:gd name="connsiteX2" fmla="*/ 595085 w 5167085"/>
              <a:gd name="connsiteY2" fmla="*/ 0 h 4818743"/>
              <a:gd name="connsiteX3" fmla="*/ 1698171 w 5167085"/>
              <a:gd name="connsiteY3" fmla="*/ 29029 h 4818743"/>
              <a:gd name="connsiteX4" fmla="*/ 1915885 w 5167085"/>
              <a:gd name="connsiteY4" fmla="*/ 72572 h 4818743"/>
              <a:gd name="connsiteX5" fmla="*/ 2191657 w 5167085"/>
              <a:gd name="connsiteY5" fmla="*/ 101600 h 4818743"/>
              <a:gd name="connsiteX6" fmla="*/ 2336800 w 5167085"/>
              <a:gd name="connsiteY6" fmla="*/ 145143 h 4818743"/>
              <a:gd name="connsiteX7" fmla="*/ 2569028 w 5167085"/>
              <a:gd name="connsiteY7" fmla="*/ 174172 h 4818743"/>
              <a:gd name="connsiteX8" fmla="*/ 2801257 w 5167085"/>
              <a:gd name="connsiteY8" fmla="*/ 217714 h 4818743"/>
              <a:gd name="connsiteX9" fmla="*/ 2902857 w 5167085"/>
              <a:gd name="connsiteY9" fmla="*/ 261257 h 4818743"/>
              <a:gd name="connsiteX10" fmla="*/ 3062514 w 5167085"/>
              <a:gd name="connsiteY10" fmla="*/ 290286 h 4818743"/>
              <a:gd name="connsiteX11" fmla="*/ 3788228 w 5167085"/>
              <a:gd name="connsiteY11" fmla="*/ 333829 h 4818743"/>
              <a:gd name="connsiteX12" fmla="*/ 3933371 w 5167085"/>
              <a:gd name="connsiteY12" fmla="*/ 406400 h 4818743"/>
              <a:gd name="connsiteX13" fmla="*/ 4049485 w 5167085"/>
              <a:gd name="connsiteY13" fmla="*/ 478972 h 4818743"/>
              <a:gd name="connsiteX14" fmla="*/ 4093028 w 5167085"/>
              <a:gd name="connsiteY14" fmla="*/ 522514 h 4818743"/>
              <a:gd name="connsiteX15" fmla="*/ 4354285 w 5167085"/>
              <a:gd name="connsiteY15" fmla="*/ 595086 h 4818743"/>
              <a:gd name="connsiteX16" fmla="*/ 5007428 w 5167085"/>
              <a:gd name="connsiteY16" fmla="*/ 682172 h 4818743"/>
              <a:gd name="connsiteX17" fmla="*/ 5080000 w 5167085"/>
              <a:gd name="connsiteY17" fmla="*/ 711200 h 4818743"/>
              <a:gd name="connsiteX18" fmla="*/ 5167085 w 5167085"/>
              <a:gd name="connsiteY18" fmla="*/ 798286 h 4818743"/>
              <a:gd name="connsiteX19" fmla="*/ 5138057 w 5167085"/>
              <a:gd name="connsiteY19" fmla="*/ 1030514 h 4818743"/>
              <a:gd name="connsiteX20" fmla="*/ 5065485 w 5167085"/>
              <a:gd name="connsiteY20" fmla="*/ 1219200 h 4818743"/>
              <a:gd name="connsiteX21" fmla="*/ 4978400 w 5167085"/>
              <a:gd name="connsiteY21" fmla="*/ 1291772 h 4818743"/>
              <a:gd name="connsiteX22" fmla="*/ 4862285 w 5167085"/>
              <a:gd name="connsiteY22" fmla="*/ 1378857 h 4818743"/>
              <a:gd name="connsiteX23" fmla="*/ 3657600 w 5167085"/>
              <a:gd name="connsiteY23" fmla="*/ 1407886 h 4818743"/>
              <a:gd name="connsiteX24" fmla="*/ 3396342 w 5167085"/>
              <a:gd name="connsiteY24" fmla="*/ 1451429 h 4818743"/>
              <a:gd name="connsiteX25" fmla="*/ 2975428 w 5167085"/>
              <a:gd name="connsiteY25" fmla="*/ 1524000 h 4818743"/>
              <a:gd name="connsiteX26" fmla="*/ 1524000 w 5167085"/>
              <a:gd name="connsiteY26" fmla="*/ 1640114 h 4818743"/>
              <a:gd name="connsiteX27" fmla="*/ 1378857 w 5167085"/>
              <a:gd name="connsiteY27" fmla="*/ 1683657 h 4818743"/>
              <a:gd name="connsiteX28" fmla="*/ 1262742 w 5167085"/>
              <a:gd name="connsiteY28" fmla="*/ 1712686 h 4818743"/>
              <a:gd name="connsiteX29" fmla="*/ 1190171 w 5167085"/>
              <a:gd name="connsiteY29" fmla="*/ 1756229 h 4818743"/>
              <a:gd name="connsiteX30" fmla="*/ 841828 w 5167085"/>
              <a:gd name="connsiteY30" fmla="*/ 1872343 h 4818743"/>
              <a:gd name="connsiteX31" fmla="*/ 769257 w 5167085"/>
              <a:gd name="connsiteY31" fmla="*/ 1915886 h 4818743"/>
              <a:gd name="connsiteX32" fmla="*/ 653142 w 5167085"/>
              <a:gd name="connsiteY32" fmla="*/ 1988457 h 4818743"/>
              <a:gd name="connsiteX33" fmla="*/ 493485 w 5167085"/>
              <a:gd name="connsiteY33" fmla="*/ 2061029 h 4818743"/>
              <a:gd name="connsiteX34" fmla="*/ 464457 w 5167085"/>
              <a:gd name="connsiteY34" fmla="*/ 2104572 h 4818743"/>
              <a:gd name="connsiteX35" fmla="*/ 377371 w 5167085"/>
              <a:gd name="connsiteY35" fmla="*/ 2177143 h 4818743"/>
              <a:gd name="connsiteX36" fmla="*/ 348342 w 5167085"/>
              <a:gd name="connsiteY36" fmla="*/ 2249714 h 4818743"/>
              <a:gd name="connsiteX37" fmla="*/ 304800 w 5167085"/>
              <a:gd name="connsiteY37" fmla="*/ 2293257 h 4818743"/>
              <a:gd name="connsiteX38" fmla="*/ 275771 w 5167085"/>
              <a:gd name="connsiteY38" fmla="*/ 2336800 h 4818743"/>
              <a:gd name="connsiteX39" fmla="*/ 290285 w 5167085"/>
              <a:gd name="connsiteY39" fmla="*/ 2641600 h 4818743"/>
              <a:gd name="connsiteX40" fmla="*/ 1509485 w 5167085"/>
              <a:gd name="connsiteY40" fmla="*/ 2569029 h 4818743"/>
              <a:gd name="connsiteX41" fmla="*/ 1930400 w 5167085"/>
              <a:gd name="connsiteY41" fmla="*/ 2598057 h 4818743"/>
              <a:gd name="connsiteX42" fmla="*/ 2017485 w 5167085"/>
              <a:gd name="connsiteY42" fmla="*/ 2641600 h 4818743"/>
              <a:gd name="connsiteX43" fmla="*/ 2206171 w 5167085"/>
              <a:gd name="connsiteY43" fmla="*/ 2685143 h 4818743"/>
              <a:gd name="connsiteX44" fmla="*/ 2394857 w 5167085"/>
              <a:gd name="connsiteY44" fmla="*/ 2757714 h 4818743"/>
              <a:gd name="connsiteX45" fmla="*/ 2772228 w 5167085"/>
              <a:gd name="connsiteY45" fmla="*/ 2743200 h 4818743"/>
              <a:gd name="connsiteX46" fmla="*/ 3352800 w 5167085"/>
              <a:gd name="connsiteY46" fmla="*/ 2656114 h 4818743"/>
              <a:gd name="connsiteX47" fmla="*/ 3686628 w 5167085"/>
              <a:gd name="connsiteY47" fmla="*/ 2685143 h 4818743"/>
              <a:gd name="connsiteX48" fmla="*/ 4078514 w 5167085"/>
              <a:gd name="connsiteY48" fmla="*/ 2757714 h 4818743"/>
              <a:gd name="connsiteX49" fmla="*/ 4180114 w 5167085"/>
              <a:gd name="connsiteY49" fmla="*/ 2801257 h 4818743"/>
              <a:gd name="connsiteX50" fmla="*/ 4267200 w 5167085"/>
              <a:gd name="connsiteY50" fmla="*/ 2873829 h 4818743"/>
              <a:gd name="connsiteX51" fmla="*/ 4296228 w 5167085"/>
              <a:gd name="connsiteY51" fmla="*/ 2917372 h 4818743"/>
              <a:gd name="connsiteX52" fmla="*/ 4281714 w 5167085"/>
              <a:gd name="connsiteY52" fmla="*/ 3222172 h 4818743"/>
              <a:gd name="connsiteX53" fmla="*/ 4238171 w 5167085"/>
              <a:gd name="connsiteY53" fmla="*/ 3251200 h 4818743"/>
              <a:gd name="connsiteX54" fmla="*/ 4194628 w 5167085"/>
              <a:gd name="connsiteY54" fmla="*/ 3294743 h 4818743"/>
              <a:gd name="connsiteX55" fmla="*/ 4093028 w 5167085"/>
              <a:gd name="connsiteY55" fmla="*/ 3323772 h 4818743"/>
              <a:gd name="connsiteX56" fmla="*/ 3962400 w 5167085"/>
              <a:gd name="connsiteY56" fmla="*/ 3367314 h 4818743"/>
              <a:gd name="connsiteX57" fmla="*/ 3889828 w 5167085"/>
              <a:gd name="connsiteY57" fmla="*/ 3410857 h 4818743"/>
              <a:gd name="connsiteX58" fmla="*/ 3396342 w 5167085"/>
              <a:gd name="connsiteY58" fmla="*/ 3454400 h 4818743"/>
              <a:gd name="connsiteX59" fmla="*/ 3207657 w 5167085"/>
              <a:gd name="connsiteY59" fmla="*/ 3483429 h 4818743"/>
              <a:gd name="connsiteX60" fmla="*/ 2510971 w 5167085"/>
              <a:gd name="connsiteY60" fmla="*/ 3468914 h 4818743"/>
              <a:gd name="connsiteX61" fmla="*/ 2365828 w 5167085"/>
              <a:gd name="connsiteY61" fmla="*/ 3425372 h 4818743"/>
              <a:gd name="connsiteX62" fmla="*/ 1828800 w 5167085"/>
              <a:gd name="connsiteY62" fmla="*/ 3454400 h 4818743"/>
              <a:gd name="connsiteX63" fmla="*/ 841828 w 5167085"/>
              <a:gd name="connsiteY63" fmla="*/ 3556000 h 4818743"/>
              <a:gd name="connsiteX64" fmla="*/ 725714 w 5167085"/>
              <a:gd name="connsiteY64" fmla="*/ 3599543 h 4818743"/>
              <a:gd name="connsiteX65" fmla="*/ 537028 w 5167085"/>
              <a:gd name="connsiteY65" fmla="*/ 3686629 h 4818743"/>
              <a:gd name="connsiteX66" fmla="*/ 420914 w 5167085"/>
              <a:gd name="connsiteY66" fmla="*/ 3715657 h 4818743"/>
              <a:gd name="connsiteX67" fmla="*/ 261257 w 5167085"/>
              <a:gd name="connsiteY67" fmla="*/ 3831772 h 4818743"/>
              <a:gd name="connsiteX68" fmla="*/ 217714 w 5167085"/>
              <a:gd name="connsiteY68" fmla="*/ 3918857 h 4818743"/>
              <a:gd name="connsiteX69" fmla="*/ 203200 w 5167085"/>
              <a:gd name="connsiteY69" fmla="*/ 4368800 h 4818743"/>
              <a:gd name="connsiteX70" fmla="*/ 246742 w 5167085"/>
              <a:gd name="connsiteY70" fmla="*/ 4412343 h 4818743"/>
              <a:gd name="connsiteX71" fmla="*/ 290285 w 5167085"/>
              <a:gd name="connsiteY71" fmla="*/ 4484914 h 4818743"/>
              <a:gd name="connsiteX72" fmla="*/ 319314 w 5167085"/>
              <a:gd name="connsiteY72" fmla="*/ 4557486 h 4818743"/>
              <a:gd name="connsiteX73" fmla="*/ 435428 w 5167085"/>
              <a:gd name="connsiteY73" fmla="*/ 4630057 h 4818743"/>
              <a:gd name="connsiteX74" fmla="*/ 478971 w 5167085"/>
              <a:gd name="connsiteY74" fmla="*/ 4673600 h 4818743"/>
              <a:gd name="connsiteX75" fmla="*/ 740228 w 5167085"/>
              <a:gd name="connsiteY75" fmla="*/ 4746172 h 4818743"/>
              <a:gd name="connsiteX76" fmla="*/ 1190171 w 5167085"/>
              <a:gd name="connsiteY76" fmla="*/ 4818743 h 4818743"/>
              <a:gd name="connsiteX77" fmla="*/ 2249714 w 5167085"/>
              <a:gd name="connsiteY77" fmla="*/ 4804229 h 4818743"/>
              <a:gd name="connsiteX78" fmla="*/ 2336800 w 5167085"/>
              <a:gd name="connsiteY78" fmla="*/ 4760686 h 4818743"/>
              <a:gd name="connsiteX79" fmla="*/ 2438400 w 5167085"/>
              <a:gd name="connsiteY79" fmla="*/ 4717143 h 4818743"/>
              <a:gd name="connsiteX80" fmla="*/ 2670628 w 5167085"/>
              <a:gd name="connsiteY80" fmla="*/ 4644572 h 4818743"/>
              <a:gd name="connsiteX81" fmla="*/ 2801257 w 5167085"/>
              <a:gd name="connsiteY81" fmla="*/ 4557486 h 4818743"/>
              <a:gd name="connsiteX82" fmla="*/ 2873828 w 5167085"/>
              <a:gd name="connsiteY82" fmla="*/ 4528457 h 4818743"/>
              <a:gd name="connsiteX83" fmla="*/ 2902857 w 5167085"/>
              <a:gd name="connsiteY83" fmla="*/ 4484914 h 4818743"/>
              <a:gd name="connsiteX84" fmla="*/ 2989942 w 5167085"/>
              <a:gd name="connsiteY84" fmla="*/ 4412343 h 4818743"/>
              <a:gd name="connsiteX85" fmla="*/ 3018971 w 5167085"/>
              <a:gd name="connsiteY85" fmla="*/ 4368800 h 4818743"/>
              <a:gd name="connsiteX86" fmla="*/ 3106057 w 5167085"/>
              <a:gd name="connsiteY86" fmla="*/ 4296229 h 4818743"/>
              <a:gd name="connsiteX87" fmla="*/ 3178628 w 5167085"/>
              <a:gd name="connsiteY87" fmla="*/ 4223657 h 4818743"/>
              <a:gd name="connsiteX88" fmla="*/ 3207657 w 5167085"/>
              <a:gd name="connsiteY88" fmla="*/ 4180114 h 4818743"/>
              <a:gd name="connsiteX89" fmla="*/ 3439885 w 5167085"/>
              <a:gd name="connsiteY89" fmla="*/ 4107543 h 4818743"/>
              <a:gd name="connsiteX90" fmla="*/ 3512457 w 5167085"/>
              <a:gd name="connsiteY90" fmla="*/ 4034972 h 481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167085" h="4818743">
                <a:moveTo>
                  <a:pt x="0" y="43543"/>
                </a:moveTo>
                <a:cubicBezTo>
                  <a:pt x="29028" y="53219"/>
                  <a:pt x="56486" y="72572"/>
                  <a:pt x="87085" y="72572"/>
                </a:cubicBezTo>
                <a:cubicBezTo>
                  <a:pt x="434641" y="72572"/>
                  <a:pt x="383323" y="79411"/>
                  <a:pt x="595085" y="0"/>
                </a:cubicBezTo>
                <a:cubicBezTo>
                  <a:pt x="962780" y="9676"/>
                  <a:pt x="1330902" y="8849"/>
                  <a:pt x="1698171" y="29029"/>
                </a:cubicBezTo>
                <a:cubicBezTo>
                  <a:pt x="1772068" y="33089"/>
                  <a:pt x="1842664" y="61804"/>
                  <a:pt x="1915885" y="72572"/>
                </a:cubicBezTo>
                <a:cubicBezTo>
                  <a:pt x="2007333" y="86020"/>
                  <a:pt x="2099733" y="91924"/>
                  <a:pt x="2191657" y="101600"/>
                </a:cubicBezTo>
                <a:cubicBezTo>
                  <a:pt x="2240038" y="116114"/>
                  <a:pt x="2287198" y="135604"/>
                  <a:pt x="2336800" y="145143"/>
                </a:cubicBezTo>
                <a:cubicBezTo>
                  <a:pt x="2413408" y="159875"/>
                  <a:pt x="2491951" y="162129"/>
                  <a:pt x="2569028" y="174172"/>
                </a:cubicBezTo>
                <a:cubicBezTo>
                  <a:pt x="2646842" y="186330"/>
                  <a:pt x="2723847" y="203200"/>
                  <a:pt x="2801257" y="217714"/>
                </a:cubicBezTo>
                <a:cubicBezTo>
                  <a:pt x="2835124" y="232228"/>
                  <a:pt x="2867355" y="251395"/>
                  <a:pt x="2902857" y="261257"/>
                </a:cubicBezTo>
                <a:cubicBezTo>
                  <a:pt x="2954975" y="275734"/>
                  <a:pt x="3008603" y="285867"/>
                  <a:pt x="3062514" y="290286"/>
                </a:cubicBezTo>
                <a:cubicBezTo>
                  <a:pt x="3304044" y="310084"/>
                  <a:pt x="3546323" y="319315"/>
                  <a:pt x="3788228" y="333829"/>
                </a:cubicBezTo>
                <a:cubicBezTo>
                  <a:pt x="3849428" y="358308"/>
                  <a:pt x="3879133" y="365722"/>
                  <a:pt x="3933371" y="406400"/>
                </a:cubicBezTo>
                <a:cubicBezTo>
                  <a:pt x="4039598" y="486071"/>
                  <a:pt x="3901676" y="419847"/>
                  <a:pt x="4049485" y="478972"/>
                </a:cubicBezTo>
                <a:cubicBezTo>
                  <a:pt x="4063999" y="493486"/>
                  <a:pt x="4076607" y="510198"/>
                  <a:pt x="4093028" y="522514"/>
                </a:cubicBezTo>
                <a:cubicBezTo>
                  <a:pt x="4184647" y="591227"/>
                  <a:pt x="4217839" y="578842"/>
                  <a:pt x="4354285" y="595086"/>
                </a:cubicBezTo>
                <a:cubicBezTo>
                  <a:pt x="4967319" y="668067"/>
                  <a:pt x="4573033" y="600722"/>
                  <a:pt x="5007428" y="682172"/>
                </a:cubicBezTo>
                <a:cubicBezTo>
                  <a:pt x="5031619" y="691848"/>
                  <a:pt x="5058929" y="695876"/>
                  <a:pt x="5080000" y="711200"/>
                </a:cubicBezTo>
                <a:cubicBezTo>
                  <a:pt x="5113201" y="735346"/>
                  <a:pt x="5167085" y="798286"/>
                  <a:pt x="5167085" y="798286"/>
                </a:cubicBezTo>
                <a:cubicBezTo>
                  <a:pt x="5157409" y="875695"/>
                  <a:pt x="5152789" y="953906"/>
                  <a:pt x="5138057" y="1030514"/>
                </a:cubicBezTo>
                <a:cubicBezTo>
                  <a:pt x="5124549" y="1100754"/>
                  <a:pt x="5110429" y="1165267"/>
                  <a:pt x="5065485" y="1219200"/>
                </a:cubicBezTo>
                <a:cubicBezTo>
                  <a:pt x="5030562" y="1261107"/>
                  <a:pt x="5021213" y="1263229"/>
                  <a:pt x="4978400" y="1291772"/>
                </a:cubicBezTo>
                <a:cubicBezTo>
                  <a:pt x="4948334" y="1336869"/>
                  <a:pt x="4933406" y="1374861"/>
                  <a:pt x="4862285" y="1378857"/>
                </a:cubicBezTo>
                <a:cubicBezTo>
                  <a:pt x="4461239" y="1401388"/>
                  <a:pt x="4059162" y="1398210"/>
                  <a:pt x="3657600" y="1407886"/>
                </a:cubicBezTo>
                <a:lnTo>
                  <a:pt x="3396342" y="1451429"/>
                </a:lnTo>
                <a:cubicBezTo>
                  <a:pt x="3317438" y="1465353"/>
                  <a:pt x="3067538" y="1516403"/>
                  <a:pt x="2975428" y="1524000"/>
                </a:cubicBezTo>
                <a:cubicBezTo>
                  <a:pt x="1341526" y="1658754"/>
                  <a:pt x="2225021" y="1552488"/>
                  <a:pt x="1524000" y="1640114"/>
                </a:cubicBezTo>
                <a:cubicBezTo>
                  <a:pt x="1475619" y="1654628"/>
                  <a:pt x="1427525" y="1670138"/>
                  <a:pt x="1378857" y="1683657"/>
                </a:cubicBezTo>
                <a:cubicBezTo>
                  <a:pt x="1340416" y="1694335"/>
                  <a:pt x="1299979" y="1698364"/>
                  <a:pt x="1262742" y="1712686"/>
                </a:cubicBezTo>
                <a:cubicBezTo>
                  <a:pt x="1236412" y="1722813"/>
                  <a:pt x="1216101" y="1745116"/>
                  <a:pt x="1190171" y="1756229"/>
                </a:cubicBezTo>
                <a:cubicBezTo>
                  <a:pt x="1001467" y="1837102"/>
                  <a:pt x="999116" y="1833020"/>
                  <a:pt x="841828" y="1872343"/>
                </a:cubicBezTo>
                <a:lnTo>
                  <a:pt x="769257" y="1915886"/>
                </a:lnTo>
                <a:cubicBezTo>
                  <a:pt x="730385" y="1939807"/>
                  <a:pt x="693966" y="1968045"/>
                  <a:pt x="653142" y="1988457"/>
                </a:cubicBezTo>
                <a:cubicBezTo>
                  <a:pt x="542753" y="2043652"/>
                  <a:pt x="596190" y="2019947"/>
                  <a:pt x="493485" y="2061029"/>
                </a:cubicBezTo>
                <a:cubicBezTo>
                  <a:pt x="483809" y="2075543"/>
                  <a:pt x="475624" y="2091171"/>
                  <a:pt x="464457" y="2104572"/>
                </a:cubicBezTo>
                <a:cubicBezTo>
                  <a:pt x="429536" y="2146477"/>
                  <a:pt x="420183" y="2148602"/>
                  <a:pt x="377371" y="2177143"/>
                </a:cubicBezTo>
                <a:cubicBezTo>
                  <a:pt x="367695" y="2201333"/>
                  <a:pt x="362150" y="2227620"/>
                  <a:pt x="348342" y="2249714"/>
                </a:cubicBezTo>
                <a:cubicBezTo>
                  <a:pt x="337463" y="2267120"/>
                  <a:pt x="317940" y="2277488"/>
                  <a:pt x="304800" y="2293257"/>
                </a:cubicBezTo>
                <a:cubicBezTo>
                  <a:pt x="293633" y="2306658"/>
                  <a:pt x="285447" y="2322286"/>
                  <a:pt x="275771" y="2336800"/>
                </a:cubicBezTo>
                <a:cubicBezTo>
                  <a:pt x="280609" y="2438400"/>
                  <a:pt x="192429" y="2613850"/>
                  <a:pt x="290285" y="2641600"/>
                </a:cubicBezTo>
                <a:cubicBezTo>
                  <a:pt x="607139" y="2731454"/>
                  <a:pt x="1134674" y="2631498"/>
                  <a:pt x="1509485" y="2569029"/>
                </a:cubicBezTo>
                <a:cubicBezTo>
                  <a:pt x="1649790" y="2578705"/>
                  <a:pt x="1791175" y="2578168"/>
                  <a:pt x="1930400" y="2598057"/>
                </a:cubicBezTo>
                <a:cubicBezTo>
                  <a:pt x="1962529" y="2602647"/>
                  <a:pt x="1986537" y="2631827"/>
                  <a:pt x="2017485" y="2641600"/>
                </a:cubicBezTo>
                <a:cubicBezTo>
                  <a:pt x="2079037" y="2661038"/>
                  <a:pt x="2143897" y="2668159"/>
                  <a:pt x="2206171" y="2685143"/>
                </a:cubicBezTo>
                <a:cubicBezTo>
                  <a:pt x="2317017" y="2715374"/>
                  <a:pt x="2314749" y="2717661"/>
                  <a:pt x="2394857" y="2757714"/>
                </a:cubicBezTo>
                <a:cubicBezTo>
                  <a:pt x="2520647" y="2752876"/>
                  <a:pt x="2646623" y="2751574"/>
                  <a:pt x="2772228" y="2743200"/>
                </a:cubicBezTo>
                <a:cubicBezTo>
                  <a:pt x="3271871" y="2709891"/>
                  <a:pt x="3123157" y="2770935"/>
                  <a:pt x="3352800" y="2656114"/>
                </a:cubicBezTo>
                <a:cubicBezTo>
                  <a:pt x="3464076" y="2665790"/>
                  <a:pt x="3575615" y="2672808"/>
                  <a:pt x="3686628" y="2685143"/>
                </a:cubicBezTo>
                <a:cubicBezTo>
                  <a:pt x="3837260" y="2701880"/>
                  <a:pt x="3929044" y="2725685"/>
                  <a:pt x="4078514" y="2757714"/>
                </a:cubicBezTo>
                <a:cubicBezTo>
                  <a:pt x="4112381" y="2772228"/>
                  <a:pt x="4147158" y="2784779"/>
                  <a:pt x="4180114" y="2801257"/>
                </a:cubicBezTo>
                <a:cubicBezTo>
                  <a:pt x="4212734" y="2817567"/>
                  <a:pt x="4244272" y="2846316"/>
                  <a:pt x="4267200" y="2873829"/>
                </a:cubicBezTo>
                <a:cubicBezTo>
                  <a:pt x="4278367" y="2887230"/>
                  <a:pt x="4286552" y="2902858"/>
                  <a:pt x="4296228" y="2917372"/>
                </a:cubicBezTo>
                <a:cubicBezTo>
                  <a:pt x="4291390" y="3018972"/>
                  <a:pt x="4299142" y="3121961"/>
                  <a:pt x="4281714" y="3222172"/>
                </a:cubicBezTo>
                <a:cubicBezTo>
                  <a:pt x="4278725" y="3239358"/>
                  <a:pt x="4251572" y="3240033"/>
                  <a:pt x="4238171" y="3251200"/>
                </a:cubicBezTo>
                <a:cubicBezTo>
                  <a:pt x="4222402" y="3264341"/>
                  <a:pt x="4212987" y="3285563"/>
                  <a:pt x="4194628" y="3294743"/>
                </a:cubicBezTo>
                <a:cubicBezTo>
                  <a:pt x="4163125" y="3310495"/>
                  <a:pt x="4126647" y="3313266"/>
                  <a:pt x="4093028" y="3323772"/>
                </a:cubicBezTo>
                <a:cubicBezTo>
                  <a:pt x="4049219" y="3337462"/>
                  <a:pt x="4004587" y="3349234"/>
                  <a:pt x="3962400" y="3367314"/>
                </a:cubicBezTo>
                <a:cubicBezTo>
                  <a:pt x="3936470" y="3378427"/>
                  <a:pt x="3917711" y="3406567"/>
                  <a:pt x="3889828" y="3410857"/>
                </a:cubicBezTo>
                <a:cubicBezTo>
                  <a:pt x="3726614" y="3435967"/>
                  <a:pt x="3560550" y="3436931"/>
                  <a:pt x="3396342" y="3454400"/>
                </a:cubicBezTo>
                <a:cubicBezTo>
                  <a:pt x="3333064" y="3461132"/>
                  <a:pt x="3270552" y="3473753"/>
                  <a:pt x="3207657" y="3483429"/>
                </a:cubicBezTo>
                <a:cubicBezTo>
                  <a:pt x="2975428" y="3478591"/>
                  <a:pt x="2742700" y="3484895"/>
                  <a:pt x="2510971" y="3468914"/>
                </a:cubicBezTo>
                <a:cubicBezTo>
                  <a:pt x="2460580" y="3465439"/>
                  <a:pt x="2416328" y="3426446"/>
                  <a:pt x="2365828" y="3425372"/>
                </a:cubicBezTo>
                <a:cubicBezTo>
                  <a:pt x="2186598" y="3421559"/>
                  <a:pt x="2007809" y="3444724"/>
                  <a:pt x="1828800" y="3454400"/>
                </a:cubicBezTo>
                <a:cubicBezTo>
                  <a:pt x="1123246" y="3544856"/>
                  <a:pt x="1452522" y="3513884"/>
                  <a:pt x="841828" y="3556000"/>
                </a:cubicBezTo>
                <a:cubicBezTo>
                  <a:pt x="803123" y="3570514"/>
                  <a:pt x="763708" y="3583260"/>
                  <a:pt x="725714" y="3599543"/>
                </a:cubicBezTo>
                <a:cubicBezTo>
                  <a:pt x="631414" y="3639958"/>
                  <a:pt x="639235" y="3652560"/>
                  <a:pt x="537028" y="3686629"/>
                </a:cubicBezTo>
                <a:cubicBezTo>
                  <a:pt x="499179" y="3699245"/>
                  <a:pt x="459619" y="3705981"/>
                  <a:pt x="420914" y="3715657"/>
                </a:cubicBezTo>
                <a:cubicBezTo>
                  <a:pt x="315405" y="3821166"/>
                  <a:pt x="371944" y="3787496"/>
                  <a:pt x="261257" y="3831772"/>
                </a:cubicBezTo>
                <a:cubicBezTo>
                  <a:pt x="246743" y="3860800"/>
                  <a:pt x="227395" y="3887880"/>
                  <a:pt x="217714" y="3918857"/>
                </a:cubicBezTo>
                <a:cubicBezTo>
                  <a:pt x="172489" y="4063575"/>
                  <a:pt x="178602" y="4221212"/>
                  <a:pt x="203200" y="4368800"/>
                </a:cubicBezTo>
                <a:cubicBezTo>
                  <a:pt x="206574" y="4389047"/>
                  <a:pt x="234426" y="4395922"/>
                  <a:pt x="246742" y="4412343"/>
                </a:cubicBezTo>
                <a:cubicBezTo>
                  <a:pt x="263668" y="4434912"/>
                  <a:pt x="277669" y="4459682"/>
                  <a:pt x="290285" y="4484914"/>
                </a:cubicBezTo>
                <a:cubicBezTo>
                  <a:pt x="301937" y="4508218"/>
                  <a:pt x="305505" y="4535392"/>
                  <a:pt x="319314" y="4557486"/>
                </a:cubicBezTo>
                <a:cubicBezTo>
                  <a:pt x="350297" y="4607059"/>
                  <a:pt x="383124" y="4609136"/>
                  <a:pt x="435428" y="4630057"/>
                </a:cubicBezTo>
                <a:cubicBezTo>
                  <a:pt x="449942" y="4644571"/>
                  <a:pt x="462550" y="4661284"/>
                  <a:pt x="478971" y="4673600"/>
                </a:cubicBezTo>
                <a:cubicBezTo>
                  <a:pt x="580559" y="4749791"/>
                  <a:pt x="581293" y="4713061"/>
                  <a:pt x="740228" y="4746172"/>
                </a:cubicBezTo>
                <a:cubicBezTo>
                  <a:pt x="1144365" y="4830367"/>
                  <a:pt x="579399" y="4757665"/>
                  <a:pt x="1190171" y="4818743"/>
                </a:cubicBezTo>
                <a:lnTo>
                  <a:pt x="2249714" y="4804229"/>
                </a:lnTo>
                <a:cubicBezTo>
                  <a:pt x="2282128" y="4802588"/>
                  <a:pt x="2307332" y="4774287"/>
                  <a:pt x="2336800" y="4760686"/>
                </a:cubicBezTo>
                <a:cubicBezTo>
                  <a:pt x="2370255" y="4745245"/>
                  <a:pt x="2403445" y="4728795"/>
                  <a:pt x="2438400" y="4717143"/>
                </a:cubicBezTo>
                <a:cubicBezTo>
                  <a:pt x="2647984" y="4647281"/>
                  <a:pt x="2461863" y="4734042"/>
                  <a:pt x="2670628" y="4644572"/>
                </a:cubicBezTo>
                <a:cubicBezTo>
                  <a:pt x="2938425" y="4529803"/>
                  <a:pt x="2632085" y="4663220"/>
                  <a:pt x="2801257" y="4557486"/>
                </a:cubicBezTo>
                <a:cubicBezTo>
                  <a:pt x="2823351" y="4543677"/>
                  <a:pt x="2849638" y="4538133"/>
                  <a:pt x="2873828" y="4528457"/>
                </a:cubicBezTo>
                <a:cubicBezTo>
                  <a:pt x="2883504" y="4513943"/>
                  <a:pt x="2891689" y="4498315"/>
                  <a:pt x="2902857" y="4484914"/>
                </a:cubicBezTo>
                <a:cubicBezTo>
                  <a:pt x="2937779" y="4443009"/>
                  <a:pt x="2947131" y="4440885"/>
                  <a:pt x="2989942" y="4412343"/>
                </a:cubicBezTo>
                <a:cubicBezTo>
                  <a:pt x="2999618" y="4397829"/>
                  <a:pt x="3006636" y="4381135"/>
                  <a:pt x="3018971" y="4368800"/>
                </a:cubicBezTo>
                <a:cubicBezTo>
                  <a:pt x="3133135" y="4254638"/>
                  <a:pt x="2987177" y="4438887"/>
                  <a:pt x="3106057" y="4296229"/>
                </a:cubicBezTo>
                <a:cubicBezTo>
                  <a:pt x="3166534" y="4223656"/>
                  <a:pt x="3098798" y="4276878"/>
                  <a:pt x="3178628" y="4223657"/>
                </a:cubicBezTo>
                <a:cubicBezTo>
                  <a:pt x="3188304" y="4209143"/>
                  <a:pt x="3193702" y="4190580"/>
                  <a:pt x="3207657" y="4180114"/>
                </a:cubicBezTo>
                <a:cubicBezTo>
                  <a:pt x="3279228" y="4126436"/>
                  <a:pt x="3353592" y="4124802"/>
                  <a:pt x="3439885" y="4107543"/>
                </a:cubicBezTo>
                <a:lnTo>
                  <a:pt x="3512457" y="4034972"/>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p:nvPr/>
        </p:nvCxnSpPr>
        <p:spPr>
          <a:xfrm>
            <a:off x="2390775" y="1379538"/>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97350" y="1371600"/>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73800" y="1695450"/>
            <a:ext cx="0" cy="18256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63913" y="3116263"/>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97513" y="2752725"/>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05113" y="3954463"/>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49825" y="4044950"/>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97350" y="4729163"/>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687638" y="6008688"/>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rot="19725946">
            <a:off x="5403850" y="5527675"/>
            <a:ext cx="561975" cy="255588"/>
          </a:xfrm>
          <a:prstGeom prst="right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69660" name="Picture 3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9500" y="239713"/>
            <a:ext cx="136842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1" name="Picture 3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6825" y="3889375"/>
            <a:ext cx="1417638"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867F67B-FE88-4559-BD16-DFA144104F6D}" type="slidenum">
              <a:rPr lang="en-US" altLang="en-US" sz="1200">
                <a:solidFill>
                  <a:srgbClr val="898989"/>
                </a:solidFill>
              </a:rPr>
              <a:pPr/>
              <a:t>29</a:t>
            </a:fld>
            <a:endParaRPr lang="en-US" altLang="en-US" sz="1200">
              <a:solidFill>
                <a:srgbClr val="898989"/>
              </a:solidFill>
            </a:endParaRPr>
          </a:p>
        </p:txBody>
      </p:sp>
      <p:sp>
        <p:nvSpPr>
          <p:cNvPr id="4" name="Title 1"/>
          <p:cNvSpPr>
            <a:spLocks noGrp="1"/>
          </p:cNvSpPr>
          <p:nvPr>
            <p:ph type="title"/>
          </p:nvPr>
        </p:nvSpPr>
        <p:spPr>
          <a:xfrm>
            <a:off x="628650" y="365125"/>
            <a:ext cx="9963150" cy="1325563"/>
          </a:xfrm>
        </p:spPr>
        <p:txBody>
          <a:bodyPr/>
          <a:lstStyle/>
          <a:p>
            <a:pPr>
              <a:defRPr/>
            </a:pPr>
            <a:r>
              <a:rPr lang="en-US" dirty="0">
                <a:solidFill>
                  <a:schemeClr val="bg1"/>
                </a:solidFill>
                <a:cs typeface="+mj-cs"/>
              </a:rPr>
              <a:t>Los planes de </a:t>
            </a:r>
            <a:r>
              <a:rPr lang="en-US" dirty="0" err="1">
                <a:solidFill>
                  <a:schemeClr val="bg1"/>
                </a:solidFill>
                <a:cs typeface="+mj-cs"/>
              </a:rPr>
              <a:t>desarrollo</a:t>
            </a:r>
            <a:endParaRPr lang="en-US" dirty="0">
              <a:solidFill>
                <a:schemeClr val="bg1"/>
              </a:solidFill>
              <a:cs typeface="+mj-cs"/>
            </a:endParaRPr>
          </a:p>
        </p:txBody>
      </p:sp>
      <p:graphicFrame>
        <p:nvGraphicFramePr>
          <p:cNvPr id="71683" name="Object 2"/>
          <p:cNvGraphicFramePr>
            <a:graphicFrameLocks noChangeAspect="1"/>
          </p:cNvGraphicFramePr>
          <p:nvPr/>
        </p:nvGraphicFramePr>
        <p:xfrm>
          <a:off x="334963" y="-14288"/>
          <a:ext cx="9293225" cy="6721476"/>
        </p:xfrm>
        <a:graphic>
          <a:graphicData uri="http://schemas.openxmlformats.org/presentationml/2006/ole">
            <mc:AlternateContent xmlns:mc="http://schemas.openxmlformats.org/markup-compatibility/2006">
              <mc:Choice xmlns:v="urn:schemas-microsoft-com:vml" Requires="v">
                <p:oleObj spid="_x0000_s71711" name="Bitmap Image" r:id="rId4" imgW="0" imgH="0" progId="Paint.Picture">
                  <p:embed/>
                </p:oleObj>
              </mc:Choice>
              <mc:Fallback>
                <p:oleObj name="Bitmap Image" r:id="rId4" imgW="0" imgH="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14288"/>
                        <a:ext cx="9293225" cy="672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4" name="Slide Number Placeholder 1"/>
          <p:cNvSpPr txBox="1">
            <a:spLocks/>
          </p:cNvSpPr>
          <p:nvPr/>
        </p:nvSpPr>
        <p:spPr bwMode="auto">
          <a:xfrm>
            <a:off x="6618288"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EDE98B5B-9F5C-4409-84B8-19CE88C7947F}" type="slidenum">
              <a:rPr lang="en-US" altLang="en-US" sz="1200">
                <a:solidFill>
                  <a:srgbClr val="898989"/>
                </a:solidFill>
              </a:rPr>
              <a:pPr algn="r" eaLnBrk="1" hangingPunct="1"/>
              <a:t>29</a:t>
            </a:fld>
            <a:endParaRPr lang="en-US" altLang="en-US" sz="1200">
              <a:solidFill>
                <a:srgbClr val="898989"/>
              </a:solidFill>
            </a:endParaRPr>
          </a:p>
        </p:txBody>
      </p:sp>
      <p:sp>
        <p:nvSpPr>
          <p:cNvPr id="71685" name="Rectangle 2"/>
          <p:cNvSpPr>
            <a:spLocks noChangeArrowheads="1"/>
          </p:cNvSpPr>
          <p:nvPr/>
        </p:nvSpPr>
        <p:spPr bwMode="auto">
          <a:xfrm>
            <a:off x="144463" y="28575"/>
            <a:ext cx="1989137"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700"/>
              <a:t>Every Partner will create and execute her development plan for learning how to manage the company and also a personal development plan. For example: </a:t>
            </a:r>
          </a:p>
        </p:txBody>
      </p:sp>
      <p:sp>
        <p:nvSpPr>
          <p:cNvPr id="71686" name="TextBox 7"/>
          <p:cNvSpPr txBox="1">
            <a:spLocks noChangeArrowheads="1"/>
          </p:cNvSpPr>
          <p:nvPr/>
        </p:nvSpPr>
        <p:spPr bwMode="auto">
          <a:xfrm>
            <a:off x="7848600" y="4135438"/>
            <a:ext cx="22431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71687" name="TextBox 4"/>
          <p:cNvSpPr txBox="1">
            <a:spLocks noChangeArrowheads="1"/>
          </p:cNvSpPr>
          <p:nvPr/>
        </p:nvSpPr>
        <p:spPr bwMode="auto">
          <a:xfrm>
            <a:off x="2790825" y="474663"/>
            <a:ext cx="5295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2200" b="1">
                <a:solidFill>
                  <a:srgbClr val="00B050"/>
                </a:solidFill>
              </a:rPr>
              <a:t>The path of my first 12 months.</a:t>
            </a:r>
          </a:p>
          <a:p>
            <a:pPr algn="ctr"/>
            <a:r>
              <a:rPr lang="es-ES" altLang="en-US" sz="2200" b="1">
                <a:solidFill>
                  <a:srgbClr val="00B050"/>
                </a:solidFill>
              </a:rPr>
              <a:t> Learn about: </a:t>
            </a:r>
            <a:endParaRPr lang="en-US" altLang="en-US" sz="2200" b="1">
              <a:solidFill>
                <a:srgbClr val="00B050"/>
              </a:solidFill>
            </a:endParaRPr>
          </a:p>
        </p:txBody>
      </p:sp>
      <p:sp>
        <p:nvSpPr>
          <p:cNvPr id="71688" name="TextBox 7"/>
          <p:cNvSpPr txBox="1">
            <a:spLocks noChangeArrowheads="1"/>
          </p:cNvSpPr>
          <p:nvPr/>
        </p:nvSpPr>
        <p:spPr bwMode="auto">
          <a:xfrm>
            <a:off x="2324100" y="1560513"/>
            <a:ext cx="1681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Business planning </a:t>
            </a:r>
          </a:p>
        </p:txBody>
      </p:sp>
      <p:sp>
        <p:nvSpPr>
          <p:cNvPr id="71689" name="TextBox 11"/>
          <p:cNvSpPr txBox="1">
            <a:spLocks noChangeArrowheads="1"/>
          </p:cNvSpPr>
          <p:nvPr/>
        </p:nvSpPr>
        <p:spPr bwMode="auto">
          <a:xfrm>
            <a:off x="3790950" y="1739900"/>
            <a:ext cx="2513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Record maintenance and administration </a:t>
            </a:r>
          </a:p>
        </p:txBody>
      </p:sp>
      <p:sp>
        <p:nvSpPr>
          <p:cNvPr id="71690" name="TextBox 12"/>
          <p:cNvSpPr txBox="1">
            <a:spLocks noChangeArrowheads="1"/>
          </p:cNvSpPr>
          <p:nvPr/>
        </p:nvSpPr>
        <p:spPr bwMode="auto">
          <a:xfrm>
            <a:off x="5873750" y="2106613"/>
            <a:ext cx="1689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q"/>
            </a:pPr>
            <a:r>
              <a:rPr lang="es-ES" altLang="en-US" sz="1800"/>
              <a:t>Licenses and insurance </a:t>
            </a:r>
          </a:p>
        </p:txBody>
      </p:sp>
      <p:sp>
        <p:nvSpPr>
          <p:cNvPr id="71691" name="TextBox 13"/>
          <p:cNvSpPr txBox="1">
            <a:spLocks noChangeArrowheads="1"/>
          </p:cNvSpPr>
          <p:nvPr/>
        </p:nvSpPr>
        <p:spPr bwMode="auto">
          <a:xfrm>
            <a:off x="5313363" y="2974975"/>
            <a:ext cx="1612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Sales and marketing</a:t>
            </a:r>
          </a:p>
        </p:txBody>
      </p:sp>
      <p:sp>
        <p:nvSpPr>
          <p:cNvPr id="71692" name="TextBox 14"/>
          <p:cNvSpPr txBox="1">
            <a:spLocks noChangeArrowheads="1"/>
          </p:cNvSpPr>
          <p:nvPr/>
        </p:nvSpPr>
        <p:spPr bwMode="auto">
          <a:xfrm>
            <a:off x="2525713" y="4138613"/>
            <a:ext cx="146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Purchases and supplies </a:t>
            </a:r>
          </a:p>
        </p:txBody>
      </p:sp>
      <p:sp>
        <p:nvSpPr>
          <p:cNvPr id="71693" name="TextBox 15"/>
          <p:cNvSpPr txBox="1">
            <a:spLocks noChangeArrowheads="1"/>
          </p:cNvSpPr>
          <p:nvPr/>
        </p:nvSpPr>
        <p:spPr bwMode="auto">
          <a:xfrm>
            <a:off x="4778375" y="4249738"/>
            <a:ext cx="1839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ym typeface="Wingdings" panose="05000000000000000000" pitchFamily="2" charset="2"/>
              </a:rPr>
              <a:t></a:t>
            </a:r>
            <a:r>
              <a:rPr lang="es-ES" altLang="en-US" sz="1800"/>
              <a:t> Popsicle production</a:t>
            </a:r>
          </a:p>
        </p:txBody>
      </p:sp>
      <p:sp>
        <p:nvSpPr>
          <p:cNvPr id="71694" name="TextBox 16"/>
          <p:cNvSpPr txBox="1">
            <a:spLocks noChangeArrowheads="1"/>
          </p:cNvSpPr>
          <p:nvPr/>
        </p:nvSpPr>
        <p:spPr bwMode="auto">
          <a:xfrm>
            <a:off x="2528888" y="5614988"/>
            <a:ext cx="1798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q"/>
            </a:pPr>
            <a:r>
              <a:rPr lang="es-ES" altLang="en-US" sz="1800"/>
              <a:t>Conflict resolution</a:t>
            </a:r>
          </a:p>
        </p:txBody>
      </p:sp>
      <p:sp>
        <p:nvSpPr>
          <p:cNvPr id="71695" name="TextBox 18"/>
          <p:cNvSpPr txBox="1">
            <a:spLocks noChangeArrowheads="1"/>
          </p:cNvSpPr>
          <p:nvPr/>
        </p:nvSpPr>
        <p:spPr bwMode="auto">
          <a:xfrm>
            <a:off x="3992563" y="4968875"/>
            <a:ext cx="1795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q"/>
            </a:pPr>
            <a:r>
              <a:rPr lang="es-ES" altLang="en-US" sz="1800"/>
              <a:t>Meeting facilitation</a:t>
            </a:r>
          </a:p>
        </p:txBody>
      </p:sp>
      <p:sp>
        <p:nvSpPr>
          <p:cNvPr id="71696" name="TextBox 19"/>
          <p:cNvSpPr txBox="1">
            <a:spLocks noChangeArrowheads="1"/>
          </p:cNvSpPr>
          <p:nvPr/>
        </p:nvSpPr>
        <p:spPr bwMode="auto">
          <a:xfrm>
            <a:off x="3179763" y="3297238"/>
            <a:ext cx="1874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q"/>
            </a:pPr>
            <a:r>
              <a:rPr lang="es-ES" altLang="en-US" sz="1800"/>
              <a:t>Basic accounting </a:t>
            </a:r>
          </a:p>
        </p:txBody>
      </p:sp>
      <p:sp>
        <p:nvSpPr>
          <p:cNvPr id="71697" name="TextBox 20"/>
          <p:cNvSpPr txBox="1">
            <a:spLocks noChangeArrowheads="1"/>
          </p:cNvSpPr>
          <p:nvPr/>
        </p:nvSpPr>
        <p:spPr bwMode="auto">
          <a:xfrm>
            <a:off x="5751513" y="5167313"/>
            <a:ext cx="2127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q"/>
            </a:pPr>
            <a:r>
              <a:rPr lang="es-ES" altLang="en-US" sz="2000" b="1">
                <a:solidFill>
                  <a:srgbClr val="00B050"/>
                </a:solidFill>
              </a:rPr>
              <a:t>Party to celebrate what I have learned!</a:t>
            </a:r>
          </a:p>
        </p:txBody>
      </p:sp>
      <p:sp>
        <p:nvSpPr>
          <p:cNvPr id="20" name="Freeform 19"/>
          <p:cNvSpPr/>
          <p:nvPr/>
        </p:nvSpPr>
        <p:spPr>
          <a:xfrm>
            <a:off x="2365375" y="1481138"/>
            <a:ext cx="5167313" cy="4818062"/>
          </a:xfrm>
          <a:custGeom>
            <a:avLst/>
            <a:gdLst>
              <a:gd name="connsiteX0" fmla="*/ 0 w 5167085"/>
              <a:gd name="connsiteY0" fmla="*/ 43543 h 4818743"/>
              <a:gd name="connsiteX1" fmla="*/ 87085 w 5167085"/>
              <a:gd name="connsiteY1" fmla="*/ 72572 h 4818743"/>
              <a:gd name="connsiteX2" fmla="*/ 595085 w 5167085"/>
              <a:gd name="connsiteY2" fmla="*/ 0 h 4818743"/>
              <a:gd name="connsiteX3" fmla="*/ 1698171 w 5167085"/>
              <a:gd name="connsiteY3" fmla="*/ 29029 h 4818743"/>
              <a:gd name="connsiteX4" fmla="*/ 1915885 w 5167085"/>
              <a:gd name="connsiteY4" fmla="*/ 72572 h 4818743"/>
              <a:gd name="connsiteX5" fmla="*/ 2191657 w 5167085"/>
              <a:gd name="connsiteY5" fmla="*/ 101600 h 4818743"/>
              <a:gd name="connsiteX6" fmla="*/ 2336800 w 5167085"/>
              <a:gd name="connsiteY6" fmla="*/ 145143 h 4818743"/>
              <a:gd name="connsiteX7" fmla="*/ 2569028 w 5167085"/>
              <a:gd name="connsiteY7" fmla="*/ 174172 h 4818743"/>
              <a:gd name="connsiteX8" fmla="*/ 2801257 w 5167085"/>
              <a:gd name="connsiteY8" fmla="*/ 217714 h 4818743"/>
              <a:gd name="connsiteX9" fmla="*/ 2902857 w 5167085"/>
              <a:gd name="connsiteY9" fmla="*/ 261257 h 4818743"/>
              <a:gd name="connsiteX10" fmla="*/ 3062514 w 5167085"/>
              <a:gd name="connsiteY10" fmla="*/ 290286 h 4818743"/>
              <a:gd name="connsiteX11" fmla="*/ 3788228 w 5167085"/>
              <a:gd name="connsiteY11" fmla="*/ 333829 h 4818743"/>
              <a:gd name="connsiteX12" fmla="*/ 3933371 w 5167085"/>
              <a:gd name="connsiteY12" fmla="*/ 406400 h 4818743"/>
              <a:gd name="connsiteX13" fmla="*/ 4049485 w 5167085"/>
              <a:gd name="connsiteY13" fmla="*/ 478972 h 4818743"/>
              <a:gd name="connsiteX14" fmla="*/ 4093028 w 5167085"/>
              <a:gd name="connsiteY14" fmla="*/ 522514 h 4818743"/>
              <a:gd name="connsiteX15" fmla="*/ 4354285 w 5167085"/>
              <a:gd name="connsiteY15" fmla="*/ 595086 h 4818743"/>
              <a:gd name="connsiteX16" fmla="*/ 5007428 w 5167085"/>
              <a:gd name="connsiteY16" fmla="*/ 682172 h 4818743"/>
              <a:gd name="connsiteX17" fmla="*/ 5080000 w 5167085"/>
              <a:gd name="connsiteY17" fmla="*/ 711200 h 4818743"/>
              <a:gd name="connsiteX18" fmla="*/ 5167085 w 5167085"/>
              <a:gd name="connsiteY18" fmla="*/ 798286 h 4818743"/>
              <a:gd name="connsiteX19" fmla="*/ 5138057 w 5167085"/>
              <a:gd name="connsiteY19" fmla="*/ 1030514 h 4818743"/>
              <a:gd name="connsiteX20" fmla="*/ 5065485 w 5167085"/>
              <a:gd name="connsiteY20" fmla="*/ 1219200 h 4818743"/>
              <a:gd name="connsiteX21" fmla="*/ 4978400 w 5167085"/>
              <a:gd name="connsiteY21" fmla="*/ 1291772 h 4818743"/>
              <a:gd name="connsiteX22" fmla="*/ 4862285 w 5167085"/>
              <a:gd name="connsiteY22" fmla="*/ 1378857 h 4818743"/>
              <a:gd name="connsiteX23" fmla="*/ 3657600 w 5167085"/>
              <a:gd name="connsiteY23" fmla="*/ 1407886 h 4818743"/>
              <a:gd name="connsiteX24" fmla="*/ 3396342 w 5167085"/>
              <a:gd name="connsiteY24" fmla="*/ 1451429 h 4818743"/>
              <a:gd name="connsiteX25" fmla="*/ 2975428 w 5167085"/>
              <a:gd name="connsiteY25" fmla="*/ 1524000 h 4818743"/>
              <a:gd name="connsiteX26" fmla="*/ 1524000 w 5167085"/>
              <a:gd name="connsiteY26" fmla="*/ 1640114 h 4818743"/>
              <a:gd name="connsiteX27" fmla="*/ 1378857 w 5167085"/>
              <a:gd name="connsiteY27" fmla="*/ 1683657 h 4818743"/>
              <a:gd name="connsiteX28" fmla="*/ 1262742 w 5167085"/>
              <a:gd name="connsiteY28" fmla="*/ 1712686 h 4818743"/>
              <a:gd name="connsiteX29" fmla="*/ 1190171 w 5167085"/>
              <a:gd name="connsiteY29" fmla="*/ 1756229 h 4818743"/>
              <a:gd name="connsiteX30" fmla="*/ 841828 w 5167085"/>
              <a:gd name="connsiteY30" fmla="*/ 1872343 h 4818743"/>
              <a:gd name="connsiteX31" fmla="*/ 769257 w 5167085"/>
              <a:gd name="connsiteY31" fmla="*/ 1915886 h 4818743"/>
              <a:gd name="connsiteX32" fmla="*/ 653142 w 5167085"/>
              <a:gd name="connsiteY32" fmla="*/ 1988457 h 4818743"/>
              <a:gd name="connsiteX33" fmla="*/ 493485 w 5167085"/>
              <a:gd name="connsiteY33" fmla="*/ 2061029 h 4818743"/>
              <a:gd name="connsiteX34" fmla="*/ 464457 w 5167085"/>
              <a:gd name="connsiteY34" fmla="*/ 2104572 h 4818743"/>
              <a:gd name="connsiteX35" fmla="*/ 377371 w 5167085"/>
              <a:gd name="connsiteY35" fmla="*/ 2177143 h 4818743"/>
              <a:gd name="connsiteX36" fmla="*/ 348342 w 5167085"/>
              <a:gd name="connsiteY36" fmla="*/ 2249714 h 4818743"/>
              <a:gd name="connsiteX37" fmla="*/ 304800 w 5167085"/>
              <a:gd name="connsiteY37" fmla="*/ 2293257 h 4818743"/>
              <a:gd name="connsiteX38" fmla="*/ 275771 w 5167085"/>
              <a:gd name="connsiteY38" fmla="*/ 2336800 h 4818743"/>
              <a:gd name="connsiteX39" fmla="*/ 290285 w 5167085"/>
              <a:gd name="connsiteY39" fmla="*/ 2641600 h 4818743"/>
              <a:gd name="connsiteX40" fmla="*/ 1509485 w 5167085"/>
              <a:gd name="connsiteY40" fmla="*/ 2569029 h 4818743"/>
              <a:gd name="connsiteX41" fmla="*/ 1930400 w 5167085"/>
              <a:gd name="connsiteY41" fmla="*/ 2598057 h 4818743"/>
              <a:gd name="connsiteX42" fmla="*/ 2017485 w 5167085"/>
              <a:gd name="connsiteY42" fmla="*/ 2641600 h 4818743"/>
              <a:gd name="connsiteX43" fmla="*/ 2206171 w 5167085"/>
              <a:gd name="connsiteY43" fmla="*/ 2685143 h 4818743"/>
              <a:gd name="connsiteX44" fmla="*/ 2394857 w 5167085"/>
              <a:gd name="connsiteY44" fmla="*/ 2757714 h 4818743"/>
              <a:gd name="connsiteX45" fmla="*/ 2772228 w 5167085"/>
              <a:gd name="connsiteY45" fmla="*/ 2743200 h 4818743"/>
              <a:gd name="connsiteX46" fmla="*/ 3352800 w 5167085"/>
              <a:gd name="connsiteY46" fmla="*/ 2656114 h 4818743"/>
              <a:gd name="connsiteX47" fmla="*/ 3686628 w 5167085"/>
              <a:gd name="connsiteY47" fmla="*/ 2685143 h 4818743"/>
              <a:gd name="connsiteX48" fmla="*/ 4078514 w 5167085"/>
              <a:gd name="connsiteY48" fmla="*/ 2757714 h 4818743"/>
              <a:gd name="connsiteX49" fmla="*/ 4180114 w 5167085"/>
              <a:gd name="connsiteY49" fmla="*/ 2801257 h 4818743"/>
              <a:gd name="connsiteX50" fmla="*/ 4267200 w 5167085"/>
              <a:gd name="connsiteY50" fmla="*/ 2873829 h 4818743"/>
              <a:gd name="connsiteX51" fmla="*/ 4296228 w 5167085"/>
              <a:gd name="connsiteY51" fmla="*/ 2917372 h 4818743"/>
              <a:gd name="connsiteX52" fmla="*/ 4281714 w 5167085"/>
              <a:gd name="connsiteY52" fmla="*/ 3222172 h 4818743"/>
              <a:gd name="connsiteX53" fmla="*/ 4238171 w 5167085"/>
              <a:gd name="connsiteY53" fmla="*/ 3251200 h 4818743"/>
              <a:gd name="connsiteX54" fmla="*/ 4194628 w 5167085"/>
              <a:gd name="connsiteY54" fmla="*/ 3294743 h 4818743"/>
              <a:gd name="connsiteX55" fmla="*/ 4093028 w 5167085"/>
              <a:gd name="connsiteY55" fmla="*/ 3323772 h 4818743"/>
              <a:gd name="connsiteX56" fmla="*/ 3962400 w 5167085"/>
              <a:gd name="connsiteY56" fmla="*/ 3367314 h 4818743"/>
              <a:gd name="connsiteX57" fmla="*/ 3889828 w 5167085"/>
              <a:gd name="connsiteY57" fmla="*/ 3410857 h 4818743"/>
              <a:gd name="connsiteX58" fmla="*/ 3396342 w 5167085"/>
              <a:gd name="connsiteY58" fmla="*/ 3454400 h 4818743"/>
              <a:gd name="connsiteX59" fmla="*/ 3207657 w 5167085"/>
              <a:gd name="connsiteY59" fmla="*/ 3483429 h 4818743"/>
              <a:gd name="connsiteX60" fmla="*/ 2510971 w 5167085"/>
              <a:gd name="connsiteY60" fmla="*/ 3468914 h 4818743"/>
              <a:gd name="connsiteX61" fmla="*/ 2365828 w 5167085"/>
              <a:gd name="connsiteY61" fmla="*/ 3425372 h 4818743"/>
              <a:gd name="connsiteX62" fmla="*/ 1828800 w 5167085"/>
              <a:gd name="connsiteY62" fmla="*/ 3454400 h 4818743"/>
              <a:gd name="connsiteX63" fmla="*/ 841828 w 5167085"/>
              <a:gd name="connsiteY63" fmla="*/ 3556000 h 4818743"/>
              <a:gd name="connsiteX64" fmla="*/ 725714 w 5167085"/>
              <a:gd name="connsiteY64" fmla="*/ 3599543 h 4818743"/>
              <a:gd name="connsiteX65" fmla="*/ 537028 w 5167085"/>
              <a:gd name="connsiteY65" fmla="*/ 3686629 h 4818743"/>
              <a:gd name="connsiteX66" fmla="*/ 420914 w 5167085"/>
              <a:gd name="connsiteY66" fmla="*/ 3715657 h 4818743"/>
              <a:gd name="connsiteX67" fmla="*/ 261257 w 5167085"/>
              <a:gd name="connsiteY67" fmla="*/ 3831772 h 4818743"/>
              <a:gd name="connsiteX68" fmla="*/ 217714 w 5167085"/>
              <a:gd name="connsiteY68" fmla="*/ 3918857 h 4818743"/>
              <a:gd name="connsiteX69" fmla="*/ 203200 w 5167085"/>
              <a:gd name="connsiteY69" fmla="*/ 4368800 h 4818743"/>
              <a:gd name="connsiteX70" fmla="*/ 246742 w 5167085"/>
              <a:gd name="connsiteY70" fmla="*/ 4412343 h 4818743"/>
              <a:gd name="connsiteX71" fmla="*/ 290285 w 5167085"/>
              <a:gd name="connsiteY71" fmla="*/ 4484914 h 4818743"/>
              <a:gd name="connsiteX72" fmla="*/ 319314 w 5167085"/>
              <a:gd name="connsiteY72" fmla="*/ 4557486 h 4818743"/>
              <a:gd name="connsiteX73" fmla="*/ 435428 w 5167085"/>
              <a:gd name="connsiteY73" fmla="*/ 4630057 h 4818743"/>
              <a:gd name="connsiteX74" fmla="*/ 478971 w 5167085"/>
              <a:gd name="connsiteY74" fmla="*/ 4673600 h 4818743"/>
              <a:gd name="connsiteX75" fmla="*/ 740228 w 5167085"/>
              <a:gd name="connsiteY75" fmla="*/ 4746172 h 4818743"/>
              <a:gd name="connsiteX76" fmla="*/ 1190171 w 5167085"/>
              <a:gd name="connsiteY76" fmla="*/ 4818743 h 4818743"/>
              <a:gd name="connsiteX77" fmla="*/ 2249714 w 5167085"/>
              <a:gd name="connsiteY77" fmla="*/ 4804229 h 4818743"/>
              <a:gd name="connsiteX78" fmla="*/ 2336800 w 5167085"/>
              <a:gd name="connsiteY78" fmla="*/ 4760686 h 4818743"/>
              <a:gd name="connsiteX79" fmla="*/ 2438400 w 5167085"/>
              <a:gd name="connsiteY79" fmla="*/ 4717143 h 4818743"/>
              <a:gd name="connsiteX80" fmla="*/ 2670628 w 5167085"/>
              <a:gd name="connsiteY80" fmla="*/ 4644572 h 4818743"/>
              <a:gd name="connsiteX81" fmla="*/ 2801257 w 5167085"/>
              <a:gd name="connsiteY81" fmla="*/ 4557486 h 4818743"/>
              <a:gd name="connsiteX82" fmla="*/ 2873828 w 5167085"/>
              <a:gd name="connsiteY82" fmla="*/ 4528457 h 4818743"/>
              <a:gd name="connsiteX83" fmla="*/ 2902857 w 5167085"/>
              <a:gd name="connsiteY83" fmla="*/ 4484914 h 4818743"/>
              <a:gd name="connsiteX84" fmla="*/ 2989942 w 5167085"/>
              <a:gd name="connsiteY84" fmla="*/ 4412343 h 4818743"/>
              <a:gd name="connsiteX85" fmla="*/ 3018971 w 5167085"/>
              <a:gd name="connsiteY85" fmla="*/ 4368800 h 4818743"/>
              <a:gd name="connsiteX86" fmla="*/ 3106057 w 5167085"/>
              <a:gd name="connsiteY86" fmla="*/ 4296229 h 4818743"/>
              <a:gd name="connsiteX87" fmla="*/ 3178628 w 5167085"/>
              <a:gd name="connsiteY87" fmla="*/ 4223657 h 4818743"/>
              <a:gd name="connsiteX88" fmla="*/ 3207657 w 5167085"/>
              <a:gd name="connsiteY88" fmla="*/ 4180114 h 4818743"/>
              <a:gd name="connsiteX89" fmla="*/ 3439885 w 5167085"/>
              <a:gd name="connsiteY89" fmla="*/ 4107543 h 4818743"/>
              <a:gd name="connsiteX90" fmla="*/ 3512457 w 5167085"/>
              <a:gd name="connsiteY90" fmla="*/ 4034972 h 481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167085" h="4818743">
                <a:moveTo>
                  <a:pt x="0" y="43543"/>
                </a:moveTo>
                <a:cubicBezTo>
                  <a:pt x="29028" y="53219"/>
                  <a:pt x="56486" y="72572"/>
                  <a:pt x="87085" y="72572"/>
                </a:cubicBezTo>
                <a:cubicBezTo>
                  <a:pt x="434641" y="72572"/>
                  <a:pt x="383323" y="79411"/>
                  <a:pt x="595085" y="0"/>
                </a:cubicBezTo>
                <a:cubicBezTo>
                  <a:pt x="962780" y="9676"/>
                  <a:pt x="1330902" y="8849"/>
                  <a:pt x="1698171" y="29029"/>
                </a:cubicBezTo>
                <a:cubicBezTo>
                  <a:pt x="1772068" y="33089"/>
                  <a:pt x="1842664" y="61804"/>
                  <a:pt x="1915885" y="72572"/>
                </a:cubicBezTo>
                <a:cubicBezTo>
                  <a:pt x="2007333" y="86020"/>
                  <a:pt x="2099733" y="91924"/>
                  <a:pt x="2191657" y="101600"/>
                </a:cubicBezTo>
                <a:cubicBezTo>
                  <a:pt x="2240038" y="116114"/>
                  <a:pt x="2287198" y="135604"/>
                  <a:pt x="2336800" y="145143"/>
                </a:cubicBezTo>
                <a:cubicBezTo>
                  <a:pt x="2413408" y="159875"/>
                  <a:pt x="2491951" y="162129"/>
                  <a:pt x="2569028" y="174172"/>
                </a:cubicBezTo>
                <a:cubicBezTo>
                  <a:pt x="2646842" y="186330"/>
                  <a:pt x="2723847" y="203200"/>
                  <a:pt x="2801257" y="217714"/>
                </a:cubicBezTo>
                <a:cubicBezTo>
                  <a:pt x="2835124" y="232228"/>
                  <a:pt x="2867355" y="251395"/>
                  <a:pt x="2902857" y="261257"/>
                </a:cubicBezTo>
                <a:cubicBezTo>
                  <a:pt x="2954975" y="275734"/>
                  <a:pt x="3008603" y="285867"/>
                  <a:pt x="3062514" y="290286"/>
                </a:cubicBezTo>
                <a:cubicBezTo>
                  <a:pt x="3304044" y="310084"/>
                  <a:pt x="3546323" y="319315"/>
                  <a:pt x="3788228" y="333829"/>
                </a:cubicBezTo>
                <a:cubicBezTo>
                  <a:pt x="3849428" y="358308"/>
                  <a:pt x="3879133" y="365722"/>
                  <a:pt x="3933371" y="406400"/>
                </a:cubicBezTo>
                <a:cubicBezTo>
                  <a:pt x="4039598" y="486071"/>
                  <a:pt x="3901676" y="419847"/>
                  <a:pt x="4049485" y="478972"/>
                </a:cubicBezTo>
                <a:cubicBezTo>
                  <a:pt x="4063999" y="493486"/>
                  <a:pt x="4076607" y="510198"/>
                  <a:pt x="4093028" y="522514"/>
                </a:cubicBezTo>
                <a:cubicBezTo>
                  <a:pt x="4184647" y="591227"/>
                  <a:pt x="4217839" y="578842"/>
                  <a:pt x="4354285" y="595086"/>
                </a:cubicBezTo>
                <a:cubicBezTo>
                  <a:pt x="4967319" y="668067"/>
                  <a:pt x="4573033" y="600722"/>
                  <a:pt x="5007428" y="682172"/>
                </a:cubicBezTo>
                <a:cubicBezTo>
                  <a:pt x="5031619" y="691848"/>
                  <a:pt x="5058929" y="695876"/>
                  <a:pt x="5080000" y="711200"/>
                </a:cubicBezTo>
                <a:cubicBezTo>
                  <a:pt x="5113201" y="735346"/>
                  <a:pt x="5167085" y="798286"/>
                  <a:pt x="5167085" y="798286"/>
                </a:cubicBezTo>
                <a:cubicBezTo>
                  <a:pt x="5157409" y="875695"/>
                  <a:pt x="5152789" y="953906"/>
                  <a:pt x="5138057" y="1030514"/>
                </a:cubicBezTo>
                <a:cubicBezTo>
                  <a:pt x="5124549" y="1100754"/>
                  <a:pt x="5110429" y="1165267"/>
                  <a:pt x="5065485" y="1219200"/>
                </a:cubicBezTo>
                <a:cubicBezTo>
                  <a:pt x="5030562" y="1261107"/>
                  <a:pt x="5021213" y="1263229"/>
                  <a:pt x="4978400" y="1291772"/>
                </a:cubicBezTo>
                <a:cubicBezTo>
                  <a:pt x="4948334" y="1336869"/>
                  <a:pt x="4933406" y="1374861"/>
                  <a:pt x="4862285" y="1378857"/>
                </a:cubicBezTo>
                <a:cubicBezTo>
                  <a:pt x="4461239" y="1401388"/>
                  <a:pt x="4059162" y="1398210"/>
                  <a:pt x="3657600" y="1407886"/>
                </a:cubicBezTo>
                <a:lnTo>
                  <a:pt x="3396342" y="1451429"/>
                </a:lnTo>
                <a:cubicBezTo>
                  <a:pt x="3317438" y="1465353"/>
                  <a:pt x="3067538" y="1516403"/>
                  <a:pt x="2975428" y="1524000"/>
                </a:cubicBezTo>
                <a:cubicBezTo>
                  <a:pt x="1341526" y="1658754"/>
                  <a:pt x="2225021" y="1552488"/>
                  <a:pt x="1524000" y="1640114"/>
                </a:cubicBezTo>
                <a:cubicBezTo>
                  <a:pt x="1475619" y="1654628"/>
                  <a:pt x="1427525" y="1670138"/>
                  <a:pt x="1378857" y="1683657"/>
                </a:cubicBezTo>
                <a:cubicBezTo>
                  <a:pt x="1340416" y="1694335"/>
                  <a:pt x="1299979" y="1698364"/>
                  <a:pt x="1262742" y="1712686"/>
                </a:cubicBezTo>
                <a:cubicBezTo>
                  <a:pt x="1236412" y="1722813"/>
                  <a:pt x="1216101" y="1745116"/>
                  <a:pt x="1190171" y="1756229"/>
                </a:cubicBezTo>
                <a:cubicBezTo>
                  <a:pt x="1001467" y="1837102"/>
                  <a:pt x="999116" y="1833020"/>
                  <a:pt x="841828" y="1872343"/>
                </a:cubicBezTo>
                <a:lnTo>
                  <a:pt x="769257" y="1915886"/>
                </a:lnTo>
                <a:cubicBezTo>
                  <a:pt x="730385" y="1939807"/>
                  <a:pt x="693966" y="1968045"/>
                  <a:pt x="653142" y="1988457"/>
                </a:cubicBezTo>
                <a:cubicBezTo>
                  <a:pt x="542753" y="2043652"/>
                  <a:pt x="596190" y="2019947"/>
                  <a:pt x="493485" y="2061029"/>
                </a:cubicBezTo>
                <a:cubicBezTo>
                  <a:pt x="483809" y="2075543"/>
                  <a:pt x="475624" y="2091171"/>
                  <a:pt x="464457" y="2104572"/>
                </a:cubicBezTo>
                <a:cubicBezTo>
                  <a:pt x="429536" y="2146477"/>
                  <a:pt x="420183" y="2148602"/>
                  <a:pt x="377371" y="2177143"/>
                </a:cubicBezTo>
                <a:cubicBezTo>
                  <a:pt x="367695" y="2201333"/>
                  <a:pt x="362150" y="2227620"/>
                  <a:pt x="348342" y="2249714"/>
                </a:cubicBezTo>
                <a:cubicBezTo>
                  <a:pt x="337463" y="2267120"/>
                  <a:pt x="317940" y="2277488"/>
                  <a:pt x="304800" y="2293257"/>
                </a:cubicBezTo>
                <a:cubicBezTo>
                  <a:pt x="293633" y="2306658"/>
                  <a:pt x="285447" y="2322286"/>
                  <a:pt x="275771" y="2336800"/>
                </a:cubicBezTo>
                <a:cubicBezTo>
                  <a:pt x="280609" y="2438400"/>
                  <a:pt x="192429" y="2613850"/>
                  <a:pt x="290285" y="2641600"/>
                </a:cubicBezTo>
                <a:cubicBezTo>
                  <a:pt x="607139" y="2731454"/>
                  <a:pt x="1134674" y="2631498"/>
                  <a:pt x="1509485" y="2569029"/>
                </a:cubicBezTo>
                <a:cubicBezTo>
                  <a:pt x="1649790" y="2578705"/>
                  <a:pt x="1791175" y="2578168"/>
                  <a:pt x="1930400" y="2598057"/>
                </a:cubicBezTo>
                <a:cubicBezTo>
                  <a:pt x="1962529" y="2602647"/>
                  <a:pt x="1986537" y="2631827"/>
                  <a:pt x="2017485" y="2641600"/>
                </a:cubicBezTo>
                <a:cubicBezTo>
                  <a:pt x="2079037" y="2661038"/>
                  <a:pt x="2143897" y="2668159"/>
                  <a:pt x="2206171" y="2685143"/>
                </a:cubicBezTo>
                <a:cubicBezTo>
                  <a:pt x="2317017" y="2715374"/>
                  <a:pt x="2314749" y="2717661"/>
                  <a:pt x="2394857" y="2757714"/>
                </a:cubicBezTo>
                <a:cubicBezTo>
                  <a:pt x="2520647" y="2752876"/>
                  <a:pt x="2646623" y="2751574"/>
                  <a:pt x="2772228" y="2743200"/>
                </a:cubicBezTo>
                <a:cubicBezTo>
                  <a:pt x="3271871" y="2709891"/>
                  <a:pt x="3123157" y="2770935"/>
                  <a:pt x="3352800" y="2656114"/>
                </a:cubicBezTo>
                <a:cubicBezTo>
                  <a:pt x="3464076" y="2665790"/>
                  <a:pt x="3575615" y="2672808"/>
                  <a:pt x="3686628" y="2685143"/>
                </a:cubicBezTo>
                <a:cubicBezTo>
                  <a:pt x="3837260" y="2701880"/>
                  <a:pt x="3929044" y="2725685"/>
                  <a:pt x="4078514" y="2757714"/>
                </a:cubicBezTo>
                <a:cubicBezTo>
                  <a:pt x="4112381" y="2772228"/>
                  <a:pt x="4147158" y="2784779"/>
                  <a:pt x="4180114" y="2801257"/>
                </a:cubicBezTo>
                <a:cubicBezTo>
                  <a:pt x="4212734" y="2817567"/>
                  <a:pt x="4244272" y="2846316"/>
                  <a:pt x="4267200" y="2873829"/>
                </a:cubicBezTo>
                <a:cubicBezTo>
                  <a:pt x="4278367" y="2887230"/>
                  <a:pt x="4286552" y="2902858"/>
                  <a:pt x="4296228" y="2917372"/>
                </a:cubicBezTo>
                <a:cubicBezTo>
                  <a:pt x="4291390" y="3018972"/>
                  <a:pt x="4299142" y="3121961"/>
                  <a:pt x="4281714" y="3222172"/>
                </a:cubicBezTo>
                <a:cubicBezTo>
                  <a:pt x="4278725" y="3239358"/>
                  <a:pt x="4251572" y="3240033"/>
                  <a:pt x="4238171" y="3251200"/>
                </a:cubicBezTo>
                <a:cubicBezTo>
                  <a:pt x="4222402" y="3264341"/>
                  <a:pt x="4212987" y="3285563"/>
                  <a:pt x="4194628" y="3294743"/>
                </a:cubicBezTo>
                <a:cubicBezTo>
                  <a:pt x="4163125" y="3310495"/>
                  <a:pt x="4126647" y="3313266"/>
                  <a:pt x="4093028" y="3323772"/>
                </a:cubicBezTo>
                <a:cubicBezTo>
                  <a:pt x="4049219" y="3337462"/>
                  <a:pt x="4004587" y="3349234"/>
                  <a:pt x="3962400" y="3367314"/>
                </a:cubicBezTo>
                <a:cubicBezTo>
                  <a:pt x="3936470" y="3378427"/>
                  <a:pt x="3917711" y="3406567"/>
                  <a:pt x="3889828" y="3410857"/>
                </a:cubicBezTo>
                <a:cubicBezTo>
                  <a:pt x="3726614" y="3435967"/>
                  <a:pt x="3560550" y="3436931"/>
                  <a:pt x="3396342" y="3454400"/>
                </a:cubicBezTo>
                <a:cubicBezTo>
                  <a:pt x="3333064" y="3461132"/>
                  <a:pt x="3270552" y="3473753"/>
                  <a:pt x="3207657" y="3483429"/>
                </a:cubicBezTo>
                <a:cubicBezTo>
                  <a:pt x="2975428" y="3478591"/>
                  <a:pt x="2742700" y="3484895"/>
                  <a:pt x="2510971" y="3468914"/>
                </a:cubicBezTo>
                <a:cubicBezTo>
                  <a:pt x="2460580" y="3465439"/>
                  <a:pt x="2416328" y="3426446"/>
                  <a:pt x="2365828" y="3425372"/>
                </a:cubicBezTo>
                <a:cubicBezTo>
                  <a:pt x="2186598" y="3421559"/>
                  <a:pt x="2007809" y="3444724"/>
                  <a:pt x="1828800" y="3454400"/>
                </a:cubicBezTo>
                <a:cubicBezTo>
                  <a:pt x="1123246" y="3544856"/>
                  <a:pt x="1452522" y="3513884"/>
                  <a:pt x="841828" y="3556000"/>
                </a:cubicBezTo>
                <a:cubicBezTo>
                  <a:pt x="803123" y="3570514"/>
                  <a:pt x="763708" y="3583260"/>
                  <a:pt x="725714" y="3599543"/>
                </a:cubicBezTo>
                <a:cubicBezTo>
                  <a:pt x="631414" y="3639958"/>
                  <a:pt x="639235" y="3652560"/>
                  <a:pt x="537028" y="3686629"/>
                </a:cubicBezTo>
                <a:cubicBezTo>
                  <a:pt x="499179" y="3699245"/>
                  <a:pt x="459619" y="3705981"/>
                  <a:pt x="420914" y="3715657"/>
                </a:cubicBezTo>
                <a:cubicBezTo>
                  <a:pt x="315405" y="3821166"/>
                  <a:pt x="371944" y="3787496"/>
                  <a:pt x="261257" y="3831772"/>
                </a:cubicBezTo>
                <a:cubicBezTo>
                  <a:pt x="246743" y="3860800"/>
                  <a:pt x="227395" y="3887880"/>
                  <a:pt x="217714" y="3918857"/>
                </a:cubicBezTo>
                <a:cubicBezTo>
                  <a:pt x="172489" y="4063575"/>
                  <a:pt x="178602" y="4221212"/>
                  <a:pt x="203200" y="4368800"/>
                </a:cubicBezTo>
                <a:cubicBezTo>
                  <a:pt x="206574" y="4389047"/>
                  <a:pt x="234426" y="4395922"/>
                  <a:pt x="246742" y="4412343"/>
                </a:cubicBezTo>
                <a:cubicBezTo>
                  <a:pt x="263668" y="4434912"/>
                  <a:pt x="277669" y="4459682"/>
                  <a:pt x="290285" y="4484914"/>
                </a:cubicBezTo>
                <a:cubicBezTo>
                  <a:pt x="301937" y="4508218"/>
                  <a:pt x="305505" y="4535392"/>
                  <a:pt x="319314" y="4557486"/>
                </a:cubicBezTo>
                <a:cubicBezTo>
                  <a:pt x="350297" y="4607059"/>
                  <a:pt x="383124" y="4609136"/>
                  <a:pt x="435428" y="4630057"/>
                </a:cubicBezTo>
                <a:cubicBezTo>
                  <a:pt x="449942" y="4644571"/>
                  <a:pt x="462550" y="4661284"/>
                  <a:pt x="478971" y="4673600"/>
                </a:cubicBezTo>
                <a:cubicBezTo>
                  <a:pt x="580559" y="4749791"/>
                  <a:pt x="581293" y="4713061"/>
                  <a:pt x="740228" y="4746172"/>
                </a:cubicBezTo>
                <a:cubicBezTo>
                  <a:pt x="1144365" y="4830367"/>
                  <a:pt x="579399" y="4757665"/>
                  <a:pt x="1190171" y="4818743"/>
                </a:cubicBezTo>
                <a:lnTo>
                  <a:pt x="2249714" y="4804229"/>
                </a:lnTo>
                <a:cubicBezTo>
                  <a:pt x="2282128" y="4802588"/>
                  <a:pt x="2307332" y="4774287"/>
                  <a:pt x="2336800" y="4760686"/>
                </a:cubicBezTo>
                <a:cubicBezTo>
                  <a:pt x="2370255" y="4745245"/>
                  <a:pt x="2403445" y="4728795"/>
                  <a:pt x="2438400" y="4717143"/>
                </a:cubicBezTo>
                <a:cubicBezTo>
                  <a:pt x="2647984" y="4647281"/>
                  <a:pt x="2461863" y="4734042"/>
                  <a:pt x="2670628" y="4644572"/>
                </a:cubicBezTo>
                <a:cubicBezTo>
                  <a:pt x="2938425" y="4529803"/>
                  <a:pt x="2632085" y="4663220"/>
                  <a:pt x="2801257" y="4557486"/>
                </a:cubicBezTo>
                <a:cubicBezTo>
                  <a:pt x="2823351" y="4543677"/>
                  <a:pt x="2849638" y="4538133"/>
                  <a:pt x="2873828" y="4528457"/>
                </a:cubicBezTo>
                <a:cubicBezTo>
                  <a:pt x="2883504" y="4513943"/>
                  <a:pt x="2891689" y="4498315"/>
                  <a:pt x="2902857" y="4484914"/>
                </a:cubicBezTo>
                <a:cubicBezTo>
                  <a:pt x="2937779" y="4443009"/>
                  <a:pt x="2947131" y="4440885"/>
                  <a:pt x="2989942" y="4412343"/>
                </a:cubicBezTo>
                <a:cubicBezTo>
                  <a:pt x="2999618" y="4397829"/>
                  <a:pt x="3006636" y="4381135"/>
                  <a:pt x="3018971" y="4368800"/>
                </a:cubicBezTo>
                <a:cubicBezTo>
                  <a:pt x="3133135" y="4254638"/>
                  <a:pt x="2987177" y="4438887"/>
                  <a:pt x="3106057" y="4296229"/>
                </a:cubicBezTo>
                <a:cubicBezTo>
                  <a:pt x="3166534" y="4223656"/>
                  <a:pt x="3098798" y="4276878"/>
                  <a:pt x="3178628" y="4223657"/>
                </a:cubicBezTo>
                <a:cubicBezTo>
                  <a:pt x="3188304" y="4209143"/>
                  <a:pt x="3193702" y="4190580"/>
                  <a:pt x="3207657" y="4180114"/>
                </a:cubicBezTo>
                <a:cubicBezTo>
                  <a:pt x="3279228" y="4126436"/>
                  <a:pt x="3353592" y="4124802"/>
                  <a:pt x="3439885" y="4107543"/>
                </a:cubicBezTo>
                <a:lnTo>
                  <a:pt x="3512457" y="4034972"/>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a:xfrm>
            <a:off x="2390775" y="1379538"/>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97350" y="1371600"/>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73800" y="1695450"/>
            <a:ext cx="0" cy="18256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63913" y="3116263"/>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97513" y="2752725"/>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05113" y="3954463"/>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949825" y="4044950"/>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97350" y="4729163"/>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87638" y="6008688"/>
            <a:ext cx="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Right Arrow 29"/>
          <p:cNvSpPr/>
          <p:nvPr/>
        </p:nvSpPr>
        <p:spPr>
          <a:xfrm rot="19725946">
            <a:off x="5403850" y="5527675"/>
            <a:ext cx="561975" cy="255588"/>
          </a:xfrm>
          <a:prstGeom prst="right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71709" name="Picture 3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9500" y="239713"/>
            <a:ext cx="136842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0" name="Picture 3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6825" y="3889375"/>
            <a:ext cx="1417638"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C8E5BE8-9A0D-4320-84ED-C33124FF125A}" type="slidenum">
              <a:rPr lang="en-US" altLang="en-US" sz="1200">
                <a:solidFill>
                  <a:srgbClr val="898989"/>
                </a:solidFill>
              </a:rPr>
              <a:pPr/>
              <a:t>3</a:t>
            </a:fld>
            <a:endParaRPr lang="en-US" altLang="en-US" sz="1200">
              <a:solidFill>
                <a:srgbClr val="898989"/>
              </a:solidFill>
            </a:endParaRPr>
          </a:p>
        </p:txBody>
      </p:sp>
      <p:sp>
        <p:nvSpPr>
          <p:cNvPr id="19458" name="TextBox 4"/>
          <p:cNvSpPr txBox="1">
            <a:spLocks noChangeArrowheads="1"/>
          </p:cNvSpPr>
          <p:nvPr/>
        </p:nvSpPr>
        <p:spPr bwMode="auto">
          <a:xfrm>
            <a:off x="4911725" y="1527175"/>
            <a:ext cx="37226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This is a legally enforceable contract written with </a:t>
            </a:r>
            <a:r>
              <a:rPr lang="en-US" altLang="en-US" sz="1800" i="1"/>
              <a:t>words and drawings. </a:t>
            </a:r>
            <a:r>
              <a:rPr lang="en-US" altLang="en-US" sz="1800"/>
              <a:t>The purpose of writing it in this way is to ensure that the members of this LLC – now and in the future – understand and remember the agreements they have made. To show their approval, the Partners will sign this Agreement at the end and will initial on every page as follows:</a:t>
            </a:r>
          </a:p>
          <a:p>
            <a:endParaRPr lang="en-US" altLang="en-US" sz="1800"/>
          </a:p>
        </p:txBody>
      </p:sp>
      <p:sp>
        <p:nvSpPr>
          <p:cNvPr id="19459" name="Slide Number Placeholder 2"/>
          <p:cNvSpPr txBox="1">
            <a:spLocks/>
          </p:cNvSpPr>
          <p:nvPr/>
        </p:nvSpPr>
        <p:spPr bwMode="auto">
          <a:xfrm>
            <a:off x="6788150" y="6405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80DFCE73-A7FE-4266-A12D-06A54F76828A}" type="slidenum">
              <a:rPr lang="en-US" altLang="en-US" sz="1200">
                <a:solidFill>
                  <a:srgbClr val="898989"/>
                </a:solidFill>
              </a:rPr>
              <a:pPr algn="r" eaLnBrk="1" hangingPunct="1"/>
              <a:t>3</a:t>
            </a:fld>
            <a:endParaRPr lang="en-US" altLang="en-US" sz="1200">
              <a:solidFill>
                <a:srgbClr val="898989"/>
              </a:solidFill>
            </a:endParaRPr>
          </a:p>
        </p:txBody>
      </p:sp>
      <p:sp>
        <p:nvSpPr>
          <p:cNvPr id="7" name="TextBox 6"/>
          <p:cNvSpPr txBox="1"/>
          <p:nvPr/>
        </p:nvSpPr>
        <p:spPr>
          <a:xfrm>
            <a:off x="6072188" y="4408488"/>
            <a:ext cx="2243137" cy="1936750"/>
          </a:xfrm>
          <a:prstGeom prst="rect">
            <a:avLst/>
          </a:prstGeom>
          <a:noFill/>
        </p:spPr>
        <p:txBody>
          <a:bodyPr>
            <a:spAutoFit/>
          </a:bodyPr>
          <a:lstStyle/>
          <a:p>
            <a:pPr>
              <a:defRPr/>
            </a:pPr>
            <a:r>
              <a:rPr lang="es-ES" sz="1200" b="1" dirty="0" err="1">
                <a:latin typeface="+mn-lt"/>
              </a:rPr>
              <a:t>Write</a:t>
            </a:r>
            <a:r>
              <a:rPr lang="es-ES" sz="1200" b="1" dirty="0">
                <a:latin typeface="+mn-lt"/>
              </a:rPr>
              <a:t> </a:t>
            </a:r>
            <a:r>
              <a:rPr lang="es-ES" sz="1200" b="1" dirty="0" err="1">
                <a:latin typeface="+mn-lt"/>
              </a:rPr>
              <a:t>your</a:t>
            </a:r>
            <a:r>
              <a:rPr lang="es-ES" sz="1200" b="1" dirty="0">
                <a:latin typeface="+mn-lt"/>
              </a:rPr>
              <a:t> </a:t>
            </a:r>
            <a:r>
              <a:rPr lang="es-ES" sz="1200" b="1" dirty="0" err="1">
                <a:latin typeface="+mn-lt"/>
              </a:rPr>
              <a:t>initials</a:t>
            </a:r>
            <a:endParaRPr lang="es-ES" sz="1200" b="1" dirty="0">
              <a:latin typeface="+mn-lt"/>
            </a:endParaRPr>
          </a:p>
          <a:p>
            <a:pPr>
              <a:defRPr/>
            </a:pPr>
            <a:r>
              <a:rPr lang="es-ES" sz="1200" b="1" dirty="0" err="1">
                <a:latin typeface="+mn-lt"/>
              </a:rPr>
              <a:t>to</a:t>
            </a:r>
            <a:r>
              <a:rPr lang="es-ES" sz="1200" b="1" dirty="0">
                <a:latin typeface="+mn-lt"/>
              </a:rPr>
              <a:t> </a:t>
            </a:r>
            <a:r>
              <a:rPr lang="es-ES" sz="1200" b="1" dirty="0" err="1">
                <a:latin typeface="+mn-lt"/>
              </a:rPr>
              <a:t>approve</a:t>
            </a:r>
            <a:r>
              <a:rPr lang="es-ES" sz="1200" b="1" dirty="0">
                <a:latin typeface="+mn-lt"/>
              </a:rPr>
              <a:t>:</a:t>
            </a:r>
          </a:p>
          <a:p>
            <a:pPr>
              <a:defRPr/>
            </a:pPr>
            <a:r>
              <a:rPr lang="en-US" sz="1200" dirty="0" err="1">
                <a:latin typeface="+mn-lt"/>
              </a:rPr>
              <a:t>Socia</a:t>
            </a:r>
            <a:r>
              <a:rPr lang="en-US" sz="1200" dirty="0">
                <a:latin typeface="+mn-lt"/>
              </a:rPr>
              <a:t> 1: _________</a:t>
            </a:r>
          </a:p>
          <a:p>
            <a:pPr>
              <a:defRPr/>
            </a:pPr>
            <a:r>
              <a:rPr lang="en-US" sz="1200" dirty="0" err="1">
                <a:latin typeface="+mn-lt"/>
              </a:rPr>
              <a:t>Socia</a:t>
            </a:r>
            <a:r>
              <a:rPr lang="en-US" sz="1200" dirty="0">
                <a:latin typeface="+mn-lt"/>
              </a:rPr>
              <a:t> 2: ________</a:t>
            </a:r>
          </a:p>
          <a:p>
            <a:pPr>
              <a:defRPr/>
            </a:pPr>
            <a:r>
              <a:rPr lang="en-US" sz="1200" dirty="0" err="1">
                <a:latin typeface="+mn-lt"/>
              </a:rPr>
              <a:t>Socia</a:t>
            </a:r>
            <a:r>
              <a:rPr lang="en-US" sz="1200" dirty="0">
                <a:latin typeface="+mn-lt"/>
              </a:rPr>
              <a:t> 3:  _________</a:t>
            </a:r>
          </a:p>
          <a:p>
            <a:pPr>
              <a:defRPr/>
            </a:pPr>
            <a:r>
              <a:rPr lang="en-US" sz="1200" dirty="0" err="1">
                <a:latin typeface="+mn-lt"/>
              </a:rPr>
              <a:t>Socia</a:t>
            </a:r>
            <a:r>
              <a:rPr lang="en-US" sz="1200" dirty="0">
                <a:latin typeface="+mn-lt"/>
              </a:rPr>
              <a:t> 4: _____</a:t>
            </a:r>
          </a:p>
          <a:p>
            <a:pPr>
              <a:defRPr/>
            </a:pPr>
            <a:r>
              <a:rPr lang="en-US" sz="1200" dirty="0" err="1">
                <a:latin typeface="+mn-lt"/>
              </a:rPr>
              <a:t>Socia</a:t>
            </a:r>
            <a:r>
              <a:rPr lang="en-US" sz="1200" dirty="0">
                <a:latin typeface="+mn-lt"/>
              </a:rPr>
              <a:t> 5: _____</a:t>
            </a:r>
          </a:p>
          <a:p>
            <a:pPr>
              <a:defRPr/>
            </a:pPr>
            <a:r>
              <a:rPr lang="en-US" sz="1200" dirty="0" err="1">
                <a:latin typeface="+mn-lt"/>
              </a:rPr>
              <a:t>Socia</a:t>
            </a:r>
            <a:r>
              <a:rPr lang="en-US" sz="1200" dirty="0">
                <a:latin typeface="+mn-lt"/>
              </a:rPr>
              <a:t> 6: _____</a:t>
            </a:r>
          </a:p>
          <a:p>
            <a:pPr>
              <a:defRPr/>
            </a:pPr>
            <a:r>
              <a:rPr lang="en-US" sz="1200" dirty="0" err="1">
                <a:latin typeface="+mn-lt"/>
              </a:rPr>
              <a:t>Socia</a:t>
            </a:r>
            <a:r>
              <a:rPr lang="en-US" sz="1200" dirty="0">
                <a:latin typeface="+mn-lt"/>
              </a:rPr>
              <a:t> 7: _____</a:t>
            </a:r>
          </a:p>
          <a:p>
            <a:pPr>
              <a:defRPr/>
            </a:pPr>
            <a:endParaRPr lang="en-US" sz="1200" dirty="0">
              <a:latin typeface="+mn-lt"/>
            </a:endParaRPr>
          </a:p>
        </p:txBody>
      </p:sp>
      <p:sp>
        <p:nvSpPr>
          <p:cNvPr id="19461" name="Title 1"/>
          <p:cNvSpPr txBox="1">
            <a:spLocks/>
          </p:cNvSpPr>
          <p:nvPr/>
        </p:nvSpPr>
        <p:spPr bwMode="auto">
          <a:xfrm>
            <a:off x="2581275" y="30321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sz="2800" b="1"/>
          </a:p>
          <a:p>
            <a:pPr algn="ctr" eaLnBrk="1" hangingPunct="1"/>
            <a:r>
              <a:rPr lang="en-US" altLang="en-US" sz="2800" b="1"/>
              <a:t>Coopsicles, LLC’s</a:t>
            </a:r>
          </a:p>
          <a:p>
            <a:pPr algn="ctr" eaLnBrk="1" hangingPunct="1"/>
            <a:r>
              <a:rPr lang="en-US" altLang="en-US" sz="2800" b="1"/>
              <a:t>Operating Agreement </a:t>
            </a:r>
            <a:br>
              <a:rPr lang="en-US" altLang="en-US" sz="2800" b="1"/>
            </a:br>
            <a:endParaRPr lang="en-US" altLang="en-US" sz="2800" b="1"/>
          </a:p>
        </p:txBody>
      </p:sp>
      <p:pic>
        <p:nvPicPr>
          <p:cNvPr id="19462"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4425" y="455613"/>
            <a:ext cx="23018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8075" y="474663"/>
            <a:ext cx="158115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113" y="474663"/>
            <a:ext cx="151923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p:nvPr/>
        </p:nvSpPr>
        <p:spPr>
          <a:xfrm>
            <a:off x="3594100" y="171450"/>
            <a:ext cx="5327650" cy="6169025"/>
          </a:xfrm>
          <a:custGeom>
            <a:avLst/>
            <a:gdLst>
              <a:gd name="connsiteX0" fmla="*/ 111989 w 5326912"/>
              <a:gd name="connsiteY0" fmla="*/ 97536 h 6169152"/>
              <a:gd name="connsiteX1" fmla="*/ 453365 w 5326912"/>
              <a:gd name="connsiteY1" fmla="*/ 109728 h 6169152"/>
              <a:gd name="connsiteX2" fmla="*/ 758165 w 5326912"/>
              <a:gd name="connsiteY2" fmla="*/ 134112 h 6169152"/>
              <a:gd name="connsiteX3" fmla="*/ 1209269 w 5326912"/>
              <a:gd name="connsiteY3" fmla="*/ 146304 h 6169152"/>
              <a:gd name="connsiteX4" fmla="*/ 2721077 w 5326912"/>
              <a:gd name="connsiteY4" fmla="*/ 121920 h 6169152"/>
              <a:gd name="connsiteX5" fmla="*/ 3135605 w 5326912"/>
              <a:gd name="connsiteY5" fmla="*/ 97536 h 6169152"/>
              <a:gd name="connsiteX6" fmla="*/ 3416021 w 5326912"/>
              <a:gd name="connsiteY6" fmla="*/ 73152 h 6169152"/>
              <a:gd name="connsiteX7" fmla="*/ 3879317 w 5326912"/>
              <a:gd name="connsiteY7" fmla="*/ 48768 h 6169152"/>
              <a:gd name="connsiteX8" fmla="*/ 4220693 w 5326912"/>
              <a:gd name="connsiteY8" fmla="*/ 12192 h 6169152"/>
              <a:gd name="connsiteX9" fmla="*/ 4366997 w 5326912"/>
              <a:gd name="connsiteY9" fmla="*/ 0 h 6169152"/>
              <a:gd name="connsiteX10" fmla="*/ 4476725 w 5326912"/>
              <a:gd name="connsiteY10" fmla="*/ 12192 h 6169152"/>
              <a:gd name="connsiteX11" fmla="*/ 4549877 w 5326912"/>
              <a:gd name="connsiteY11" fmla="*/ 73152 h 6169152"/>
              <a:gd name="connsiteX12" fmla="*/ 4598645 w 5326912"/>
              <a:gd name="connsiteY12" fmla="*/ 109728 h 6169152"/>
              <a:gd name="connsiteX13" fmla="*/ 4635221 w 5326912"/>
              <a:gd name="connsiteY13" fmla="*/ 195072 h 6169152"/>
              <a:gd name="connsiteX14" fmla="*/ 4647413 w 5326912"/>
              <a:gd name="connsiteY14" fmla="*/ 231648 h 6169152"/>
              <a:gd name="connsiteX15" fmla="*/ 4671797 w 5326912"/>
              <a:gd name="connsiteY15" fmla="*/ 268224 h 6169152"/>
              <a:gd name="connsiteX16" fmla="*/ 4696181 w 5326912"/>
              <a:gd name="connsiteY16" fmla="*/ 329184 h 6169152"/>
              <a:gd name="connsiteX17" fmla="*/ 4744949 w 5326912"/>
              <a:gd name="connsiteY17" fmla="*/ 402336 h 6169152"/>
              <a:gd name="connsiteX18" fmla="*/ 4757141 w 5326912"/>
              <a:gd name="connsiteY18" fmla="*/ 463296 h 6169152"/>
              <a:gd name="connsiteX19" fmla="*/ 4781525 w 5326912"/>
              <a:gd name="connsiteY19" fmla="*/ 499872 h 6169152"/>
              <a:gd name="connsiteX20" fmla="*/ 4842485 w 5326912"/>
              <a:gd name="connsiteY20" fmla="*/ 597408 h 6169152"/>
              <a:gd name="connsiteX21" fmla="*/ 4866869 w 5326912"/>
              <a:gd name="connsiteY21" fmla="*/ 670560 h 6169152"/>
              <a:gd name="connsiteX22" fmla="*/ 4915637 w 5326912"/>
              <a:gd name="connsiteY22" fmla="*/ 780288 h 6169152"/>
              <a:gd name="connsiteX23" fmla="*/ 4940021 w 5326912"/>
              <a:gd name="connsiteY23" fmla="*/ 890016 h 6169152"/>
              <a:gd name="connsiteX24" fmla="*/ 4964405 w 5326912"/>
              <a:gd name="connsiteY24" fmla="*/ 926592 h 6169152"/>
              <a:gd name="connsiteX25" fmla="*/ 5000981 w 5326912"/>
              <a:gd name="connsiteY25" fmla="*/ 1036320 h 6169152"/>
              <a:gd name="connsiteX26" fmla="*/ 5013173 w 5326912"/>
              <a:gd name="connsiteY26" fmla="*/ 1072896 h 6169152"/>
              <a:gd name="connsiteX27" fmla="*/ 5037557 w 5326912"/>
              <a:gd name="connsiteY27" fmla="*/ 1133856 h 6169152"/>
              <a:gd name="connsiteX28" fmla="*/ 5049749 w 5326912"/>
              <a:gd name="connsiteY28" fmla="*/ 1182624 h 6169152"/>
              <a:gd name="connsiteX29" fmla="*/ 5074133 w 5326912"/>
              <a:gd name="connsiteY29" fmla="*/ 1255776 h 6169152"/>
              <a:gd name="connsiteX30" fmla="*/ 5098517 w 5326912"/>
              <a:gd name="connsiteY30" fmla="*/ 1365504 h 6169152"/>
              <a:gd name="connsiteX31" fmla="*/ 5135093 w 5326912"/>
              <a:gd name="connsiteY31" fmla="*/ 1706880 h 6169152"/>
              <a:gd name="connsiteX32" fmla="*/ 5159477 w 5326912"/>
              <a:gd name="connsiteY32" fmla="*/ 2011680 h 6169152"/>
              <a:gd name="connsiteX33" fmla="*/ 5196053 w 5326912"/>
              <a:gd name="connsiteY33" fmla="*/ 2231136 h 6169152"/>
              <a:gd name="connsiteX34" fmla="*/ 5220437 w 5326912"/>
              <a:gd name="connsiteY34" fmla="*/ 2535936 h 6169152"/>
              <a:gd name="connsiteX35" fmla="*/ 5244821 w 5326912"/>
              <a:gd name="connsiteY35" fmla="*/ 2682240 h 6169152"/>
              <a:gd name="connsiteX36" fmla="*/ 5293589 w 5326912"/>
              <a:gd name="connsiteY36" fmla="*/ 3072384 h 6169152"/>
              <a:gd name="connsiteX37" fmla="*/ 5293589 w 5326912"/>
              <a:gd name="connsiteY37" fmla="*/ 5913120 h 6169152"/>
              <a:gd name="connsiteX38" fmla="*/ 5269205 w 5326912"/>
              <a:gd name="connsiteY38" fmla="*/ 6083808 h 6169152"/>
              <a:gd name="connsiteX39" fmla="*/ 5257013 w 5326912"/>
              <a:gd name="connsiteY39" fmla="*/ 6144768 h 6169152"/>
              <a:gd name="connsiteX40" fmla="*/ 5220437 w 5326912"/>
              <a:gd name="connsiteY40" fmla="*/ 6156960 h 6169152"/>
              <a:gd name="connsiteX41" fmla="*/ 5171669 w 5326912"/>
              <a:gd name="connsiteY41" fmla="*/ 6169152 h 6169152"/>
              <a:gd name="connsiteX42" fmla="*/ 4866869 w 5326912"/>
              <a:gd name="connsiteY42" fmla="*/ 6144768 h 6169152"/>
              <a:gd name="connsiteX43" fmla="*/ 4781525 w 5326912"/>
              <a:gd name="connsiteY43" fmla="*/ 6120384 h 6169152"/>
              <a:gd name="connsiteX44" fmla="*/ 4744949 w 5326912"/>
              <a:gd name="connsiteY44" fmla="*/ 6096000 h 6169152"/>
              <a:gd name="connsiteX45" fmla="*/ 3647669 w 5326912"/>
              <a:gd name="connsiteY45" fmla="*/ 6120384 h 6169152"/>
              <a:gd name="connsiteX46" fmla="*/ 3428213 w 5326912"/>
              <a:gd name="connsiteY46" fmla="*/ 6132576 h 6169152"/>
              <a:gd name="connsiteX47" fmla="*/ 2745461 w 5326912"/>
              <a:gd name="connsiteY47" fmla="*/ 6144768 h 6169152"/>
              <a:gd name="connsiteX48" fmla="*/ 2038325 w 5326912"/>
              <a:gd name="connsiteY48" fmla="*/ 6132576 h 6169152"/>
              <a:gd name="connsiteX49" fmla="*/ 1794485 w 5326912"/>
              <a:gd name="connsiteY49" fmla="*/ 6108192 h 6169152"/>
              <a:gd name="connsiteX50" fmla="*/ 1526261 w 5326912"/>
              <a:gd name="connsiteY50" fmla="*/ 6096000 h 6169152"/>
              <a:gd name="connsiteX51" fmla="*/ 745973 w 5326912"/>
              <a:gd name="connsiteY51" fmla="*/ 6059424 h 6169152"/>
              <a:gd name="connsiteX52" fmla="*/ 819125 w 5326912"/>
              <a:gd name="connsiteY52" fmla="*/ 6022848 h 6169152"/>
              <a:gd name="connsiteX53" fmla="*/ 867893 w 5326912"/>
              <a:gd name="connsiteY53" fmla="*/ 5974080 h 6169152"/>
              <a:gd name="connsiteX54" fmla="*/ 892277 w 5326912"/>
              <a:gd name="connsiteY54" fmla="*/ 5913120 h 6169152"/>
              <a:gd name="connsiteX55" fmla="*/ 953237 w 5326912"/>
              <a:gd name="connsiteY55" fmla="*/ 5803392 h 6169152"/>
              <a:gd name="connsiteX56" fmla="*/ 977621 w 5326912"/>
              <a:gd name="connsiteY56" fmla="*/ 5718048 h 6169152"/>
              <a:gd name="connsiteX57" fmla="*/ 1002005 w 5326912"/>
              <a:gd name="connsiteY57" fmla="*/ 5681472 h 6169152"/>
              <a:gd name="connsiteX58" fmla="*/ 1038581 w 5326912"/>
              <a:gd name="connsiteY58" fmla="*/ 5596128 h 6169152"/>
              <a:gd name="connsiteX59" fmla="*/ 1099541 w 5326912"/>
              <a:gd name="connsiteY59" fmla="*/ 5401056 h 6169152"/>
              <a:gd name="connsiteX60" fmla="*/ 1148309 w 5326912"/>
              <a:gd name="connsiteY60" fmla="*/ 5315712 h 6169152"/>
              <a:gd name="connsiteX61" fmla="*/ 1233653 w 5326912"/>
              <a:gd name="connsiteY61" fmla="*/ 5035296 h 6169152"/>
              <a:gd name="connsiteX62" fmla="*/ 1245845 w 5326912"/>
              <a:gd name="connsiteY62" fmla="*/ 4986528 h 6169152"/>
              <a:gd name="connsiteX63" fmla="*/ 1270229 w 5326912"/>
              <a:gd name="connsiteY63" fmla="*/ 4913376 h 6169152"/>
              <a:gd name="connsiteX64" fmla="*/ 1282421 w 5326912"/>
              <a:gd name="connsiteY64" fmla="*/ 4840224 h 6169152"/>
              <a:gd name="connsiteX65" fmla="*/ 1245845 w 5326912"/>
              <a:gd name="connsiteY65" fmla="*/ 4389120 h 6169152"/>
              <a:gd name="connsiteX66" fmla="*/ 1221461 w 5326912"/>
              <a:gd name="connsiteY66" fmla="*/ 4315968 h 6169152"/>
              <a:gd name="connsiteX67" fmla="*/ 1172693 w 5326912"/>
              <a:gd name="connsiteY67" fmla="*/ 4120896 h 6169152"/>
              <a:gd name="connsiteX68" fmla="*/ 1160501 w 5326912"/>
              <a:gd name="connsiteY68" fmla="*/ 4072128 h 6169152"/>
              <a:gd name="connsiteX69" fmla="*/ 1123925 w 5326912"/>
              <a:gd name="connsiteY69" fmla="*/ 3852672 h 6169152"/>
              <a:gd name="connsiteX70" fmla="*/ 1111733 w 5326912"/>
              <a:gd name="connsiteY70" fmla="*/ 3706368 h 6169152"/>
              <a:gd name="connsiteX71" fmla="*/ 1087349 w 5326912"/>
              <a:gd name="connsiteY71" fmla="*/ 3645408 h 6169152"/>
              <a:gd name="connsiteX72" fmla="*/ 1075157 w 5326912"/>
              <a:gd name="connsiteY72" fmla="*/ 3547872 h 6169152"/>
              <a:gd name="connsiteX73" fmla="*/ 1014197 w 5326912"/>
              <a:gd name="connsiteY73" fmla="*/ 3279648 h 6169152"/>
              <a:gd name="connsiteX74" fmla="*/ 1002005 w 5326912"/>
              <a:gd name="connsiteY74" fmla="*/ 3206496 h 6169152"/>
              <a:gd name="connsiteX75" fmla="*/ 928853 w 5326912"/>
              <a:gd name="connsiteY75" fmla="*/ 3011424 h 6169152"/>
              <a:gd name="connsiteX76" fmla="*/ 892277 w 5326912"/>
              <a:gd name="connsiteY76" fmla="*/ 2889504 h 6169152"/>
              <a:gd name="connsiteX77" fmla="*/ 855701 w 5326912"/>
              <a:gd name="connsiteY77" fmla="*/ 2791968 h 6169152"/>
              <a:gd name="connsiteX78" fmla="*/ 831317 w 5326912"/>
              <a:gd name="connsiteY78" fmla="*/ 2609088 h 6169152"/>
              <a:gd name="connsiteX79" fmla="*/ 806933 w 5326912"/>
              <a:gd name="connsiteY79" fmla="*/ 2499360 h 6169152"/>
              <a:gd name="connsiteX80" fmla="*/ 794741 w 5326912"/>
              <a:gd name="connsiteY80" fmla="*/ 2450592 h 6169152"/>
              <a:gd name="connsiteX81" fmla="*/ 770357 w 5326912"/>
              <a:gd name="connsiteY81" fmla="*/ 2340864 h 6169152"/>
              <a:gd name="connsiteX82" fmla="*/ 733781 w 5326912"/>
              <a:gd name="connsiteY82" fmla="*/ 2218944 h 6169152"/>
              <a:gd name="connsiteX83" fmla="*/ 721589 w 5326912"/>
              <a:gd name="connsiteY83" fmla="*/ 2145792 h 6169152"/>
              <a:gd name="connsiteX84" fmla="*/ 697205 w 5326912"/>
              <a:gd name="connsiteY84" fmla="*/ 2072640 h 6169152"/>
              <a:gd name="connsiteX85" fmla="*/ 672821 w 5326912"/>
              <a:gd name="connsiteY85" fmla="*/ 1999488 h 6169152"/>
              <a:gd name="connsiteX86" fmla="*/ 624053 w 5326912"/>
              <a:gd name="connsiteY86" fmla="*/ 1828800 h 6169152"/>
              <a:gd name="connsiteX87" fmla="*/ 611861 w 5326912"/>
              <a:gd name="connsiteY87" fmla="*/ 1780032 h 6169152"/>
              <a:gd name="connsiteX88" fmla="*/ 587477 w 5326912"/>
              <a:gd name="connsiteY88" fmla="*/ 1706880 h 6169152"/>
              <a:gd name="connsiteX89" fmla="*/ 550901 w 5326912"/>
              <a:gd name="connsiteY89" fmla="*/ 1584960 h 6169152"/>
              <a:gd name="connsiteX90" fmla="*/ 538709 w 5326912"/>
              <a:gd name="connsiteY90" fmla="*/ 1536192 h 6169152"/>
              <a:gd name="connsiteX91" fmla="*/ 526517 w 5326912"/>
              <a:gd name="connsiteY91" fmla="*/ 1499616 h 6169152"/>
              <a:gd name="connsiteX92" fmla="*/ 502133 w 5326912"/>
              <a:gd name="connsiteY92" fmla="*/ 1389888 h 6169152"/>
              <a:gd name="connsiteX93" fmla="*/ 453365 w 5326912"/>
              <a:gd name="connsiteY93" fmla="*/ 1267968 h 6169152"/>
              <a:gd name="connsiteX94" fmla="*/ 404597 w 5326912"/>
              <a:gd name="connsiteY94" fmla="*/ 1133856 h 6169152"/>
              <a:gd name="connsiteX95" fmla="*/ 392405 w 5326912"/>
              <a:gd name="connsiteY95" fmla="*/ 1097280 h 6169152"/>
              <a:gd name="connsiteX96" fmla="*/ 380213 w 5326912"/>
              <a:gd name="connsiteY96" fmla="*/ 1048512 h 6169152"/>
              <a:gd name="connsiteX97" fmla="*/ 355829 w 5326912"/>
              <a:gd name="connsiteY97" fmla="*/ 1011936 h 6169152"/>
              <a:gd name="connsiteX98" fmla="*/ 294869 w 5326912"/>
              <a:gd name="connsiteY98" fmla="*/ 816864 h 6169152"/>
              <a:gd name="connsiteX99" fmla="*/ 258293 w 5326912"/>
              <a:gd name="connsiteY99" fmla="*/ 768096 h 6169152"/>
              <a:gd name="connsiteX100" fmla="*/ 246101 w 5326912"/>
              <a:gd name="connsiteY100" fmla="*/ 694944 h 6169152"/>
              <a:gd name="connsiteX101" fmla="*/ 172949 w 5326912"/>
              <a:gd name="connsiteY101" fmla="*/ 548640 h 6169152"/>
              <a:gd name="connsiteX102" fmla="*/ 148565 w 5326912"/>
              <a:gd name="connsiteY102" fmla="*/ 487680 h 6169152"/>
              <a:gd name="connsiteX103" fmla="*/ 124181 w 5326912"/>
              <a:gd name="connsiteY103" fmla="*/ 451104 h 6169152"/>
              <a:gd name="connsiteX104" fmla="*/ 99797 w 5326912"/>
              <a:gd name="connsiteY104" fmla="*/ 390144 h 6169152"/>
              <a:gd name="connsiteX105" fmla="*/ 51029 w 5326912"/>
              <a:gd name="connsiteY105" fmla="*/ 268224 h 6169152"/>
              <a:gd name="connsiteX106" fmla="*/ 38837 w 5326912"/>
              <a:gd name="connsiteY106" fmla="*/ 207264 h 6169152"/>
              <a:gd name="connsiteX107" fmla="*/ 26645 w 5326912"/>
              <a:gd name="connsiteY107" fmla="*/ 170688 h 6169152"/>
              <a:gd name="connsiteX108" fmla="*/ 2261 w 5326912"/>
              <a:gd name="connsiteY108" fmla="*/ 121920 h 6169152"/>
              <a:gd name="connsiteX109" fmla="*/ 2261 w 5326912"/>
              <a:gd name="connsiteY109" fmla="*/ 36576 h 61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326912" h="6169152">
                <a:moveTo>
                  <a:pt x="111989" y="97536"/>
                </a:moveTo>
                <a:cubicBezTo>
                  <a:pt x="225781" y="101600"/>
                  <a:pt x="339682" y="103293"/>
                  <a:pt x="453365" y="109728"/>
                </a:cubicBezTo>
                <a:cubicBezTo>
                  <a:pt x="555127" y="115488"/>
                  <a:pt x="656360" y="129186"/>
                  <a:pt x="758165" y="134112"/>
                </a:cubicBezTo>
                <a:cubicBezTo>
                  <a:pt x="908412" y="141382"/>
                  <a:pt x="1058901" y="142240"/>
                  <a:pt x="1209269" y="146304"/>
                </a:cubicBezTo>
                <a:lnTo>
                  <a:pt x="2721077" y="121920"/>
                </a:lnTo>
                <a:cubicBezTo>
                  <a:pt x="2857013" y="119108"/>
                  <a:pt x="2999225" y="108901"/>
                  <a:pt x="3135605" y="97536"/>
                </a:cubicBezTo>
                <a:lnTo>
                  <a:pt x="3416021" y="73152"/>
                </a:lnTo>
                <a:cubicBezTo>
                  <a:pt x="3539667" y="64722"/>
                  <a:pt x="3749988" y="60264"/>
                  <a:pt x="3879317" y="48768"/>
                </a:cubicBezTo>
                <a:cubicBezTo>
                  <a:pt x="3993311" y="38635"/>
                  <a:pt x="4106645" y="21696"/>
                  <a:pt x="4220693" y="12192"/>
                </a:cubicBezTo>
                <a:lnTo>
                  <a:pt x="4366997" y="0"/>
                </a:lnTo>
                <a:cubicBezTo>
                  <a:pt x="4403573" y="4064"/>
                  <a:pt x="4441023" y="3266"/>
                  <a:pt x="4476725" y="12192"/>
                </a:cubicBezTo>
                <a:cubicBezTo>
                  <a:pt x="4502086" y="18532"/>
                  <a:pt x="4533017" y="58701"/>
                  <a:pt x="4549877" y="73152"/>
                </a:cubicBezTo>
                <a:cubicBezTo>
                  <a:pt x="4565305" y="86376"/>
                  <a:pt x="4582389" y="97536"/>
                  <a:pt x="4598645" y="109728"/>
                </a:cubicBezTo>
                <a:cubicBezTo>
                  <a:pt x="4627237" y="195505"/>
                  <a:pt x="4590024" y="89612"/>
                  <a:pt x="4635221" y="195072"/>
                </a:cubicBezTo>
                <a:cubicBezTo>
                  <a:pt x="4640283" y="206884"/>
                  <a:pt x="4641666" y="220153"/>
                  <a:pt x="4647413" y="231648"/>
                </a:cubicBezTo>
                <a:cubicBezTo>
                  <a:pt x="4653966" y="244754"/>
                  <a:pt x="4665244" y="255118"/>
                  <a:pt x="4671797" y="268224"/>
                </a:cubicBezTo>
                <a:cubicBezTo>
                  <a:pt x="4681584" y="287799"/>
                  <a:pt x="4685701" y="309971"/>
                  <a:pt x="4696181" y="329184"/>
                </a:cubicBezTo>
                <a:cubicBezTo>
                  <a:pt x="4710214" y="354912"/>
                  <a:pt x="4744949" y="402336"/>
                  <a:pt x="4744949" y="402336"/>
                </a:cubicBezTo>
                <a:cubicBezTo>
                  <a:pt x="4749013" y="422656"/>
                  <a:pt x="4749865" y="443893"/>
                  <a:pt x="4757141" y="463296"/>
                </a:cubicBezTo>
                <a:cubicBezTo>
                  <a:pt x="4762286" y="477016"/>
                  <a:pt x="4774255" y="487150"/>
                  <a:pt x="4781525" y="499872"/>
                </a:cubicBezTo>
                <a:cubicBezTo>
                  <a:pt x="4835079" y="593592"/>
                  <a:pt x="4772551" y="504162"/>
                  <a:pt x="4842485" y="597408"/>
                </a:cubicBezTo>
                <a:cubicBezTo>
                  <a:pt x="4850613" y="621792"/>
                  <a:pt x="4855374" y="647571"/>
                  <a:pt x="4866869" y="670560"/>
                </a:cubicBezTo>
                <a:cubicBezTo>
                  <a:pt x="4884881" y="706584"/>
                  <a:pt x="4903962" y="741371"/>
                  <a:pt x="4915637" y="780288"/>
                </a:cubicBezTo>
                <a:cubicBezTo>
                  <a:pt x="4921423" y="799576"/>
                  <a:pt x="4930640" y="868127"/>
                  <a:pt x="4940021" y="890016"/>
                </a:cubicBezTo>
                <a:cubicBezTo>
                  <a:pt x="4945793" y="903484"/>
                  <a:pt x="4958769" y="913066"/>
                  <a:pt x="4964405" y="926592"/>
                </a:cubicBezTo>
                <a:cubicBezTo>
                  <a:pt x="4979234" y="962181"/>
                  <a:pt x="4988789" y="999744"/>
                  <a:pt x="5000981" y="1036320"/>
                </a:cubicBezTo>
                <a:cubicBezTo>
                  <a:pt x="5005045" y="1048512"/>
                  <a:pt x="5008400" y="1060964"/>
                  <a:pt x="5013173" y="1072896"/>
                </a:cubicBezTo>
                <a:cubicBezTo>
                  <a:pt x="5021301" y="1093216"/>
                  <a:pt x="5030636" y="1113094"/>
                  <a:pt x="5037557" y="1133856"/>
                </a:cubicBezTo>
                <a:cubicBezTo>
                  <a:pt x="5042856" y="1149752"/>
                  <a:pt x="5044934" y="1166574"/>
                  <a:pt x="5049749" y="1182624"/>
                </a:cubicBezTo>
                <a:cubicBezTo>
                  <a:pt x="5057135" y="1207243"/>
                  <a:pt x="5067899" y="1230840"/>
                  <a:pt x="5074133" y="1255776"/>
                </a:cubicBezTo>
                <a:cubicBezTo>
                  <a:pt x="5117047" y="1427433"/>
                  <a:pt x="5063634" y="1260856"/>
                  <a:pt x="5098517" y="1365504"/>
                </a:cubicBezTo>
                <a:cubicBezTo>
                  <a:pt x="5110709" y="1479296"/>
                  <a:pt x="5127480" y="1592690"/>
                  <a:pt x="5135093" y="1706880"/>
                </a:cubicBezTo>
                <a:cubicBezTo>
                  <a:pt x="5139069" y="1766524"/>
                  <a:pt x="5148514" y="1938595"/>
                  <a:pt x="5159477" y="2011680"/>
                </a:cubicBezTo>
                <a:cubicBezTo>
                  <a:pt x="5186958" y="2194889"/>
                  <a:pt x="5181352" y="2069422"/>
                  <a:pt x="5196053" y="2231136"/>
                </a:cubicBezTo>
                <a:cubicBezTo>
                  <a:pt x="5205281" y="2332642"/>
                  <a:pt x="5203681" y="2435398"/>
                  <a:pt x="5220437" y="2535936"/>
                </a:cubicBezTo>
                <a:cubicBezTo>
                  <a:pt x="5228565" y="2584704"/>
                  <a:pt x="5238872" y="2633159"/>
                  <a:pt x="5244821" y="2682240"/>
                </a:cubicBezTo>
                <a:cubicBezTo>
                  <a:pt x="5296988" y="3112617"/>
                  <a:pt x="5241427" y="2785495"/>
                  <a:pt x="5293589" y="3072384"/>
                </a:cubicBezTo>
                <a:cubicBezTo>
                  <a:pt x="5349870" y="4141732"/>
                  <a:pt x="5324378" y="3573182"/>
                  <a:pt x="5293589" y="5913120"/>
                </a:cubicBezTo>
                <a:cubicBezTo>
                  <a:pt x="5292833" y="5970589"/>
                  <a:pt x="5278169" y="6027038"/>
                  <a:pt x="5269205" y="6083808"/>
                </a:cubicBezTo>
                <a:cubicBezTo>
                  <a:pt x="5265973" y="6104277"/>
                  <a:pt x="5268508" y="6127526"/>
                  <a:pt x="5257013" y="6144768"/>
                </a:cubicBezTo>
                <a:cubicBezTo>
                  <a:pt x="5249884" y="6155461"/>
                  <a:pt x="5232794" y="6153429"/>
                  <a:pt x="5220437" y="6156960"/>
                </a:cubicBezTo>
                <a:cubicBezTo>
                  <a:pt x="5204325" y="6161563"/>
                  <a:pt x="5187925" y="6165088"/>
                  <a:pt x="5171669" y="6169152"/>
                </a:cubicBezTo>
                <a:cubicBezTo>
                  <a:pt x="4722924" y="6148755"/>
                  <a:pt x="5012430" y="6186357"/>
                  <a:pt x="4866869" y="6144768"/>
                </a:cubicBezTo>
                <a:cubicBezTo>
                  <a:pt x="4848639" y="6139560"/>
                  <a:pt x="4801013" y="6130128"/>
                  <a:pt x="4781525" y="6120384"/>
                </a:cubicBezTo>
                <a:cubicBezTo>
                  <a:pt x="4768419" y="6113831"/>
                  <a:pt x="4757141" y="6104128"/>
                  <a:pt x="4744949" y="6096000"/>
                </a:cubicBezTo>
                <a:cubicBezTo>
                  <a:pt x="4134190" y="6126538"/>
                  <a:pt x="4871829" y="6092562"/>
                  <a:pt x="3647669" y="6120384"/>
                </a:cubicBezTo>
                <a:cubicBezTo>
                  <a:pt x="3574423" y="6122049"/>
                  <a:pt x="3501451" y="6130597"/>
                  <a:pt x="3428213" y="6132576"/>
                </a:cubicBezTo>
                <a:lnTo>
                  <a:pt x="2745461" y="6144768"/>
                </a:lnTo>
                <a:cubicBezTo>
                  <a:pt x="2509749" y="6140704"/>
                  <a:pt x="2273898" y="6141636"/>
                  <a:pt x="2038325" y="6132576"/>
                </a:cubicBezTo>
                <a:cubicBezTo>
                  <a:pt x="1956700" y="6129437"/>
                  <a:pt x="1875963" y="6114012"/>
                  <a:pt x="1794485" y="6108192"/>
                </a:cubicBezTo>
                <a:cubicBezTo>
                  <a:pt x="1705212" y="6101815"/>
                  <a:pt x="1615594" y="6101469"/>
                  <a:pt x="1526261" y="6096000"/>
                </a:cubicBezTo>
                <a:cubicBezTo>
                  <a:pt x="867009" y="6055638"/>
                  <a:pt x="1553225" y="6081242"/>
                  <a:pt x="745973" y="6059424"/>
                </a:cubicBezTo>
                <a:cubicBezTo>
                  <a:pt x="770068" y="6051392"/>
                  <a:pt x="801936" y="6044334"/>
                  <a:pt x="819125" y="6022848"/>
                </a:cubicBezTo>
                <a:cubicBezTo>
                  <a:pt x="866415" y="5963735"/>
                  <a:pt x="788091" y="6000681"/>
                  <a:pt x="867893" y="5974080"/>
                </a:cubicBezTo>
                <a:cubicBezTo>
                  <a:pt x="876021" y="5953760"/>
                  <a:pt x="882490" y="5932695"/>
                  <a:pt x="892277" y="5913120"/>
                </a:cubicBezTo>
                <a:cubicBezTo>
                  <a:pt x="941524" y="5814626"/>
                  <a:pt x="891985" y="5962647"/>
                  <a:pt x="953237" y="5803392"/>
                </a:cubicBezTo>
                <a:cubicBezTo>
                  <a:pt x="963858" y="5775778"/>
                  <a:pt x="966633" y="5745518"/>
                  <a:pt x="977621" y="5718048"/>
                </a:cubicBezTo>
                <a:cubicBezTo>
                  <a:pt x="983063" y="5704443"/>
                  <a:pt x="995452" y="5694578"/>
                  <a:pt x="1002005" y="5681472"/>
                </a:cubicBezTo>
                <a:cubicBezTo>
                  <a:pt x="1015846" y="5653789"/>
                  <a:pt x="1028171" y="5625275"/>
                  <a:pt x="1038581" y="5596128"/>
                </a:cubicBezTo>
                <a:cubicBezTo>
                  <a:pt x="1072207" y="5501974"/>
                  <a:pt x="1055367" y="5502024"/>
                  <a:pt x="1099541" y="5401056"/>
                </a:cubicBezTo>
                <a:cubicBezTo>
                  <a:pt x="1112674" y="5371038"/>
                  <a:pt x="1135176" y="5345730"/>
                  <a:pt x="1148309" y="5315712"/>
                </a:cubicBezTo>
                <a:cubicBezTo>
                  <a:pt x="1170606" y="5264746"/>
                  <a:pt x="1224927" y="5066711"/>
                  <a:pt x="1233653" y="5035296"/>
                </a:cubicBezTo>
                <a:cubicBezTo>
                  <a:pt x="1238138" y="5019151"/>
                  <a:pt x="1241030" y="5002578"/>
                  <a:pt x="1245845" y="4986528"/>
                </a:cubicBezTo>
                <a:cubicBezTo>
                  <a:pt x="1253231" y="4961909"/>
                  <a:pt x="1263995" y="4938312"/>
                  <a:pt x="1270229" y="4913376"/>
                </a:cubicBezTo>
                <a:cubicBezTo>
                  <a:pt x="1276225" y="4889394"/>
                  <a:pt x="1278357" y="4864608"/>
                  <a:pt x="1282421" y="4840224"/>
                </a:cubicBezTo>
                <a:cubicBezTo>
                  <a:pt x="1270229" y="4689856"/>
                  <a:pt x="1263270" y="4538972"/>
                  <a:pt x="1245845" y="4389120"/>
                </a:cubicBezTo>
                <a:cubicBezTo>
                  <a:pt x="1242876" y="4363589"/>
                  <a:pt x="1225928" y="4341280"/>
                  <a:pt x="1221461" y="4315968"/>
                </a:cubicBezTo>
                <a:cubicBezTo>
                  <a:pt x="1188007" y="4126395"/>
                  <a:pt x="1242456" y="4237167"/>
                  <a:pt x="1172693" y="4120896"/>
                </a:cubicBezTo>
                <a:cubicBezTo>
                  <a:pt x="1168629" y="4104640"/>
                  <a:pt x="1163413" y="4088629"/>
                  <a:pt x="1160501" y="4072128"/>
                </a:cubicBezTo>
                <a:cubicBezTo>
                  <a:pt x="1098547" y="3721057"/>
                  <a:pt x="1159943" y="4032763"/>
                  <a:pt x="1123925" y="3852672"/>
                </a:cubicBezTo>
                <a:cubicBezTo>
                  <a:pt x="1119861" y="3803904"/>
                  <a:pt x="1120238" y="3754560"/>
                  <a:pt x="1111733" y="3706368"/>
                </a:cubicBezTo>
                <a:cubicBezTo>
                  <a:pt x="1107930" y="3684816"/>
                  <a:pt x="1092270" y="3666733"/>
                  <a:pt x="1087349" y="3645408"/>
                </a:cubicBezTo>
                <a:cubicBezTo>
                  <a:pt x="1079981" y="3613482"/>
                  <a:pt x="1081583" y="3580001"/>
                  <a:pt x="1075157" y="3547872"/>
                </a:cubicBezTo>
                <a:cubicBezTo>
                  <a:pt x="1057176" y="3457965"/>
                  <a:pt x="1029270" y="3370089"/>
                  <a:pt x="1014197" y="3279648"/>
                </a:cubicBezTo>
                <a:cubicBezTo>
                  <a:pt x="1010133" y="3255264"/>
                  <a:pt x="1008001" y="3230478"/>
                  <a:pt x="1002005" y="3206496"/>
                </a:cubicBezTo>
                <a:cubicBezTo>
                  <a:pt x="986526" y="3144579"/>
                  <a:pt x="948431" y="3067362"/>
                  <a:pt x="928853" y="3011424"/>
                </a:cubicBezTo>
                <a:cubicBezTo>
                  <a:pt x="914836" y="2971377"/>
                  <a:pt x="905694" y="2929756"/>
                  <a:pt x="892277" y="2889504"/>
                </a:cubicBezTo>
                <a:cubicBezTo>
                  <a:pt x="881297" y="2856563"/>
                  <a:pt x="865912" y="2825155"/>
                  <a:pt x="855701" y="2791968"/>
                </a:cubicBezTo>
                <a:cubicBezTo>
                  <a:pt x="838365" y="2735625"/>
                  <a:pt x="839923" y="2663592"/>
                  <a:pt x="831317" y="2609088"/>
                </a:cubicBezTo>
                <a:cubicBezTo>
                  <a:pt x="825473" y="2572078"/>
                  <a:pt x="815358" y="2535869"/>
                  <a:pt x="806933" y="2499360"/>
                </a:cubicBezTo>
                <a:cubicBezTo>
                  <a:pt x="803165" y="2483033"/>
                  <a:pt x="798509" y="2466919"/>
                  <a:pt x="794741" y="2450592"/>
                </a:cubicBezTo>
                <a:cubicBezTo>
                  <a:pt x="786316" y="2414083"/>
                  <a:pt x="779892" y="2377099"/>
                  <a:pt x="770357" y="2340864"/>
                </a:cubicBezTo>
                <a:cubicBezTo>
                  <a:pt x="759559" y="2299832"/>
                  <a:pt x="744072" y="2260107"/>
                  <a:pt x="733781" y="2218944"/>
                </a:cubicBezTo>
                <a:cubicBezTo>
                  <a:pt x="727785" y="2194962"/>
                  <a:pt x="727585" y="2169774"/>
                  <a:pt x="721589" y="2145792"/>
                </a:cubicBezTo>
                <a:cubicBezTo>
                  <a:pt x="715355" y="2120856"/>
                  <a:pt x="705333" y="2097024"/>
                  <a:pt x="697205" y="2072640"/>
                </a:cubicBezTo>
                <a:cubicBezTo>
                  <a:pt x="689077" y="2048256"/>
                  <a:pt x="679882" y="2024202"/>
                  <a:pt x="672821" y="1999488"/>
                </a:cubicBezTo>
                <a:cubicBezTo>
                  <a:pt x="656565" y="1942592"/>
                  <a:pt x="638404" y="1886206"/>
                  <a:pt x="624053" y="1828800"/>
                </a:cubicBezTo>
                <a:cubicBezTo>
                  <a:pt x="619989" y="1812544"/>
                  <a:pt x="616676" y="1796082"/>
                  <a:pt x="611861" y="1780032"/>
                </a:cubicBezTo>
                <a:cubicBezTo>
                  <a:pt x="604475" y="1755413"/>
                  <a:pt x="595605" y="1731264"/>
                  <a:pt x="587477" y="1706880"/>
                </a:cubicBezTo>
                <a:cubicBezTo>
                  <a:pt x="559091" y="1508177"/>
                  <a:pt x="598426" y="1695852"/>
                  <a:pt x="550901" y="1584960"/>
                </a:cubicBezTo>
                <a:cubicBezTo>
                  <a:pt x="544300" y="1569559"/>
                  <a:pt x="543312" y="1552304"/>
                  <a:pt x="538709" y="1536192"/>
                </a:cubicBezTo>
                <a:cubicBezTo>
                  <a:pt x="535178" y="1523835"/>
                  <a:pt x="529634" y="1512084"/>
                  <a:pt x="526517" y="1499616"/>
                </a:cubicBezTo>
                <a:cubicBezTo>
                  <a:pt x="517430" y="1463266"/>
                  <a:pt x="513416" y="1425617"/>
                  <a:pt x="502133" y="1389888"/>
                </a:cubicBezTo>
                <a:cubicBezTo>
                  <a:pt x="488952" y="1348149"/>
                  <a:pt x="467206" y="1309492"/>
                  <a:pt x="453365" y="1267968"/>
                </a:cubicBezTo>
                <a:cubicBezTo>
                  <a:pt x="402136" y="1114281"/>
                  <a:pt x="455492" y="1269575"/>
                  <a:pt x="404597" y="1133856"/>
                </a:cubicBezTo>
                <a:cubicBezTo>
                  <a:pt x="400085" y="1121823"/>
                  <a:pt x="395936" y="1109637"/>
                  <a:pt x="392405" y="1097280"/>
                </a:cubicBezTo>
                <a:cubicBezTo>
                  <a:pt x="387802" y="1081168"/>
                  <a:pt x="386814" y="1063913"/>
                  <a:pt x="380213" y="1048512"/>
                </a:cubicBezTo>
                <a:cubicBezTo>
                  <a:pt x="374441" y="1035044"/>
                  <a:pt x="363957" y="1024128"/>
                  <a:pt x="355829" y="1011936"/>
                </a:cubicBezTo>
                <a:cubicBezTo>
                  <a:pt x="336449" y="934415"/>
                  <a:pt x="333923" y="879351"/>
                  <a:pt x="294869" y="816864"/>
                </a:cubicBezTo>
                <a:cubicBezTo>
                  <a:pt x="284099" y="799633"/>
                  <a:pt x="270485" y="784352"/>
                  <a:pt x="258293" y="768096"/>
                </a:cubicBezTo>
                <a:cubicBezTo>
                  <a:pt x="254229" y="743712"/>
                  <a:pt x="255061" y="717983"/>
                  <a:pt x="246101" y="694944"/>
                </a:cubicBezTo>
                <a:cubicBezTo>
                  <a:pt x="226339" y="644127"/>
                  <a:pt x="193199" y="599265"/>
                  <a:pt x="172949" y="548640"/>
                </a:cubicBezTo>
                <a:cubicBezTo>
                  <a:pt x="164821" y="528320"/>
                  <a:pt x="158352" y="507255"/>
                  <a:pt x="148565" y="487680"/>
                </a:cubicBezTo>
                <a:cubicBezTo>
                  <a:pt x="142012" y="474574"/>
                  <a:pt x="130734" y="464210"/>
                  <a:pt x="124181" y="451104"/>
                </a:cubicBezTo>
                <a:cubicBezTo>
                  <a:pt x="114394" y="431529"/>
                  <a:pt x="108685" y="410143"/>
                  <a:pt x="99797" y="390144"/>
                </a:cubicBezTo>
                <a:cubicBezTo>
                  <a:pt x="76152" y="336943"/>
                  <a:pt x="63859" y="332376"/>
                  <a:pt x="51029" y="268224"/>
                </a:cubicBezTo>
                <a:cubicBezTo>
                  <a:pt x="46965" y="247904"/>
                  <a:pt x="43863" y="227368"/>
                  <a:pt x="38837" y="207264"/>
                </a:cubicBezTo>
                <a:cubicBezTo>
                  <a:pt x="35720" y="194796"/>
                  <a:pt x="31707" y="182500"/>
                  <a:pt x="26645" y="170688"/>
                </a:cubicBezTo>
                <a:cubicBezTo>
                  <a:pt x="19486" y="153983"/>
                  <a:pt x="5512" y="139802"/>
                  <a:pt x="2261" y="121920"/>
                </a:cubicBezTo>
                <a:cubicBezTo>
                  <a:pt x="-2828" y="93931"/>
                  <a:pt x="2261" y="65024"/>
                  <a:pt x="2261" y="3657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3621088" y="231775"/>
            <a:ext cx="146050" cy="61913"/>
          </a:xfrm>
          <a:custGeom>
            <a:avLst/>
            <a:gdLst>
              <a:gd name="connsiteX0" fmla="*/ 0 w 146304"/>
              <a:gd name="connsiteY0" fmla="*/ 0 h 61981"/>
              <a:gd name="connsiteX1" fmla="*/ 97536 w 146304"/>
              <a:gd name="connsiteY1" fmla="*/ 60960 h 61981"/>
              <a:gd name="connsiteX2" fmla="*/ 146304 w 146304"/>
              <a:gd name="connsiteY2" fmla="*/ 60960 h 61981"/>
            </a:gdLst>
            <a:ahLst/>
            <a:cxnLst>
              <a:cxn ang="0">
                <a:pos x="connsiteX0" y="connsiteY0"/>
              </a:cxn>
              <a:cxn ang="0">
                <a:pos x="connsiteX1" y="connsiteY1"/>
              </a:cxn>
              <a:cxn ang="0">
                <a:pos x="connsiteX2" y="connsiteY2"/>
              </a:cxn>
            </a:cxnLst>
            <a:rect l="l" t="t" r="r" b="b"/>
            <a:pathLst>
              <a:path w="146304" h="61981">
                <a:moveTo>
                  <a:pt x="0" y="0"/>
                </a:moveTo>
                <a:cubicBezTo>
                  <a:pt x="35039" y="28032"/>
                  <a:pt x="54030" y="54745"/>
                  <a:pt x="97536" y="60960"/>
                </a:cubicBezTo>
                <a:cubicBezTo>
                  <a:pt x="113629" y="63259"/>
                  <a:pt x="130048" y="60960"/>
                  <a:pt x="146304"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7" name="TextBox 15"/>
          <p:cNvSpPr txBox="1">
            <a:spLocks noChangeArrowheads="1"/>
          </p:cNvSpPr>
          <p:nvPr/>
        </p:nvSpPr>
        <p:spPr bwMode="auto">
          <a:xfrm>
            <a:off x="365125" y="4308475"/>
            <a:ext cx="1749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400"/>
              <a:t>Really, drawings can form a legal </a:t>
            </a:r>
          </a:p>
          <a:p>
            <a:r>
              <a:rPr lang="es-ES" altLang="en-US" sz="1400"/>
              <a:t>contract.</a:t>
            </a:r>
          </a:p>
          <a:p>
            <a:endParaRPr lang="es-ES" altLang="en-US" sz="1400"/>
          </a:p>
          <a:p>
            <a:endParaRPr lang="es-ES" altLang="en-US" sz="1400"/>
          </a:p>
          <a:p>
            <a:r>
              <a:rPr lang="es-ES" altLang="en-US" sz="1400"/>
              <a:t>And </a:t>
            </a:r>
            <a:r>
              <a:rPr lang="es-ES" altLang="en-US" sz="1400" i="1"/>
              <a:t>this </a:t>
            </a:r>
            <a:r>
              <a:rPr lang="es-ES" altLang="en-US" sz="1400"/>
              <a:t>type of contract really should be </a:t>
            </a:r>
            <a:r>
              <a:rPr lang="es-ES" altLang="en-US" sz="1400" i="1"/>
              <a:t>illegal. </a:t>
            </a:r>
            <a:endParaRPr lang="en-US" altLang="en-US" sz="1400"/>
          </a:p>
        </p:txBody>
      </p:sp>
      <p:pic>
        <p:nvPicPr>
          <p:cNvPr id="19468"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84388" y="4564063"/>
            <a:ext cx="22860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flipV="1">
            <a:off x="1706563" y="5510213"/>
            <a:ext cx="241300" cy="19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249F4A6-E38D-4FB7-9840-B5964BA679C7}" type="slidenum">
              <a:rPr lang="en-US" altLang="en-US" sz="1200">
                <a:solidFill>
                  <a:srgbClr val="898989"/>
                </a:solidFill>
              </a:rPr>
              <a:pPr/>
              <a:t>30</a:t>
            </a:fld>
            <a:endParaRPr lang="en-US" altLang="en-US" sz="1200">
              <a:solidFill>
                <a:srgbClr val="898989"/>
              </a:solidFill>
            </a:endParaRPr>
          </a:p>
        </p:txBody>
      </p:sp>
      <p:pic>
        <p:nvPicPr>
          <p:cNvPr id="7373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100013"/>
            <a:ext cx="5605462"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Slide Number Placeholder 1"/>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53BF3CA0-5AE6-44E4-945F-3EEF30F6590A}" type="slidenum">
              <a:rPr lang="en-US" altLang="en-US" sz="1200">
                <a:solidFill>
                  <a:srgbClr val="898989"/>
                </a:solidFill>
              </a:rPr>
              <a:pPr algn="r" eaLnBrk="1" hangingPunct="1"/>
              <a:t>30</a:t>
            </a:fld>
            <a:endParaRPr lang="en-US" altLang="en-US" sz="1200">
              <a:solidFill>
                <a:srgbClr val="898989"/>
              </a:solidFill>
            </a:endParaRPr>
          </a:p>
        </p:txBody>
      </p:sp>
      <p:sp>
        <p:nvSpPr>
          <p:cNvPr id="6" name="Oval 5"/>
          <p:cNvSpPr/>
          <p:nvPr/>
        </p:nvSpPr>
        <p:spPr>
          <a:xfrm>
            <a:off x="5870575" y="3121025"/>
            <a:ext cx="2543175" cy="143668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1800"/>
              <a:t>Comisión de Mercadotecnia </a:t>
            </a:r>
          </a:p>
          <a:p>
            <a:pPr algn="ctr"/>
            <a:r>
              <a:rPr lang="es-ES_tradnl" altLang="en-US" sz="1800"/>
              <a:t>y Ventas</a:t>
            </a:r>
            <a:endParaRPr lang="en-US" altLang="en-US" sz="1800"/>
          </a:p>
        </p:txBody>
      </p:sp>
      <p:sp>
        <p:nvSpPr>
          <p:cNvPr id="7" name="Oval 6"/>
          <p:cNvSpPr/>
          <p:nvPr/>
        </p:nvSpPr>
        <p:spPr>
          <a:xfrm>
            <a:off x="4554538" y="4608513"/>
            <a:ext cx="2400300" cy="1435100"/>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1800"/>
              <a:t>Comisión </a:t>
            </a:r>
          </a:p>
          <a:p>
            <a:pPr algn="ctr"/>
            <a:r>
              <a:rPr lang="es-ES_tradnl" altLang="en-US" sz="1800"/>
              <a:t>de Bien Estar</a:t>
            </a:r>
            <a:endParaRPr lang="en-US" altLang="en-US" sz="1800"/>
          </a:p>
        </p:txBody>
      </p:sp>
      <p:sp>
        <p:nvSpPr>
          <p:cNvPr id="8" name="Oval 7"/>
          <p:cNvSpPr/>
          <p:nvPr/>
        </p:nvSpPr>
        <p:spPr>
          <a:xfrm>
            <a:off x="5694363" y="268288"/>
            <a:ext cx="2116137" cy="1243012"/>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1800"/>
              <a:t>Comisión de Compras y Producción</a:t>
            </a:r>
            <a:endParaRPr lang="en-US" altLang="en-US" sz="1800"/>
          </a:p>
        </p:txBody>
      </p:sp>
      <p:sp>
        <p:nvSpPr>
          <p:cNvPr id="9" name="Oval 8"/>
          <p:cNvSpPr/>
          <p:nvPr/>
        </p:nvSpPr>
        <p:spPr>
          <a:xfrm>
            <a:off x="6751638" y="1466850"/>
            <a:ext cx="2416175" cy="143668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1800"/>
              <a:t>Comisión de Administración</a:t>
            </a:r>
          </a:p>
          <a:p>
            <a:pPr algn="ctr"/>
            <a:r>
              <a:rPr lang="es-ES_tradnl" altLang="en-US" sz="1800"/>
              <a:t>y Finanzas</a:t>
            </a:r>
            <a:endParaRPr lang="en-US" altLang="en-US" sz="1800"/>
          </a:p>
        </p:txBody>
      </p:sp>
      <p:sp>
        <p:nvSpPr>
          <p:cNvPr id="73736" name="TextBox 9"/>
          <p:cNvSpPr txBox="1">
            <a:spLocks noChangeArrowheads="1"/>
          </p:cNvSpPr>
          <p:nvPr/>
        </p:nvSpPr>
        <p:spPr bwMode="auto">
          <a:xfrm>
            <a:off x="7493000" y="5006975"/>
            <a:ext cx="22431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73737" name="TextBox 9"/>
          <p:cNvSpPr txBox="1">
            <a:spLocks noChangeArrowheads="1"/>
          </p:cNvSpPr>
          <p:nvPr/>
        </p:nvSpPr>
        <p:spPr bwMode="auto">
          <a:xfrm>
            <a:off x="206375" y="1330325"/>
            <a:ext cx="3508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Todas las Socias se reunirán regularmente para gestionar </a:t>
            </a:r>
          </a:p>
          <a:p>
            <a:r>
              <a:rPr lang="es-ES" altLang="en-US" sz="1800"/>
              <a:t>en general la Cooperativa.</a:t>
            </a:r>
            <a:endParaRPr lang="es-ES_tradnl" altLang="en-US" sz="1800"/>
          </a:p>
          <a:p>
            <a:endParaRPr lang="es-ES_tradnl" altLang="en-US" sz="1800"/>
          </a:p>
          <a:p>
            <a:r>
              <a:rPr lang="es-ES_tradnl" altLang="en-US" sz="1800"/>
              <a:t>Cuando sea posible, las Socias </a:t>
            </a:r>
            <a:r>
              <a:rPr lang="es-ES" altLang="en-US" sz="1800"/>
              <a:t>repartirán las responsabilidades</a:t>
            </a:r>
            <a:r>
              <a:rPr lang="es-ES_tradnl" altLang="en-US" sz="1800"/>
              <a:t> en comisiones. </a:t>
            </a:r>
            <a:r>
              <a:rPr lang="en-US" altLang="en-US" sz="1800"/>
              <a:t>Ejemplos de comisiones posibles incluyen:</a:t>
            </a:r>
          </a:p>
        </p:txBody>
      </p:sp>
      <p:cxnSp>
        <p:nvCxnSpPr>
          <p:cNvPr id="12" name="Straight Arrow Connector 11"/>
          <p:cNvCxnSpPr/>
          <p:nvPr/>
        </p:nvCxnSpPr>
        <p:spPr>
          <a:xfrm flipV="1">
            <a:off x="3206750" y="1809750"/>
            <a:ext cx="508000" cy="63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739" name="Title 3"/>
          <p:cNvSpPr>
            <a:spLocks noGrp="1"/>
          </p:cNvSpPr>
          <p:nvPr>
            <p:ph type="title"/>
          </p:nvPr>
        </p:nvSpPr>
        <p:spPr>
          <a:xfrm>
            <a:off x="236538" y="114300"/>
            <a:ext cx="4749800" cy="1325563"/>
          </a:xfrm>
        </p:spPr>
        <p:txBody>
          <a:bodyPr/>
          <a:lstStyle/>
          <a:p>
            <a:pPr algn="ctr">
              <a:lnSpc>
                <a:spcPct val="100000"/>
              </a:lnSpc>
            </a:pPr>
            <a:r>
              <a:rPr lang="es-ES" altLang="en-US" sz="2800" smtClean="0"/>
              <a:t>La división de responsabilidad y creación de comisiones</a:t>
            </a:r>
            <a:endParaRPr lang="en-US" altLang="en-US" sz="2800" smtClean="0"/>
          </a:p>
        </p:txBody>
      </p:sp>
      <p:pic>
        <p:nvPicPr>
          <p:cNvPr id="73740"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1425" y="1084263"/>
            <a:ext cx="19812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1" name="TextBox 14"/>
          <p:cNvSpPr txBox="1">
            <a:spLocks noChangeArrowheads="1"/>
          </p:cNvSpPr>
          <p:nvPr/>
        </p:nvSpPr>
        <p:spPr bwMode="auto">
          <a:xfrm>
            <a:off x="206375" y="3865563"/>
            <a:ext cx="457358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Un objetivo de dividir a la Cooperativa en comisiones es dar a cada Socia cierta </a:t>
            </a:r>
            <a:r>
              <a:rPr lang="es-ES" altLang="en-US" sz="1800" b="1"/>
              <a:t>autonomía</a:t>
            </a:r>
            <a:r>
              <a:rPr lang="es-ES" altLang="en-US" sz="1800"/>
              <a:t> en sus propios ámbitos de trabajo. Otro objetivo importante de la Cooperativa es </a:t>
            </a:r>
            <a:r>
              <a:rPr lang="es-ES" altLang="en-US" sz="1800" b="1"/>
              <a:t>tomar decisiones de manera eficiente. </a:t>
            </a:r>
            <a:r>
              <a:rPr lang="es-ES" altLang="en-US" sz="1800"/>
              <a:t>Por lo tanto, muchas de las decisiones se pueden hacer fuera del grupo entero de Socias. </a:t>
            </a:r>
            <a:r>
              <a:rPr lang="es-ES" altLang="en-US" sz="1800" b="1"/>
              <a:t>Una lista actual de las comisiones y sus funciones se puede encontrar en otro documento como las “Pólizas, Procesos, y Funciones.”</a:t>
            </a:r>
          </a:p>
          <a:p>
            <a:endParaRPr lang="es-ES" altLang="en-US" sz="1800" b="1"/>
          </a:p>
          <a:p>
            <a:endParaRPr lang="es-ES" altLang="en-US" sz="1800" b="1"/>
          </a:p>
          <a:p>
            <a:endParaRPr lang="en-US" altLang="en-US" sz="1800"/>
          </a:p>
        </p:txBody>
      </p:sp>
      <p:cxnSp>
        <p:nvCxnSpPr>
          <p:cNvPr id="16" name="Straight Arrow Connector 15"/>
          <p:cNvCxnSpPr/>
          <p:nvPr/>
        </p:nvCxnSpPr>
        <p:spPr>
          <a:xfrm>
            <a:off x="3273425" y="3463925"/>
            <a:ext cx="2597150" cy="603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3743" name="Group 27"/>
          <p:cNvGrpSpPr>
            <a:grpSpLocks/>
          </p:cNvGrpSpPr>
          <p:nvPr/>
        </p:nvGrpSpPr>
        <p:grpSpPr bwMode="auto">
          <a:xfrm>
            <a:off x="6577013" y="1382713"/>
            <a:ext cx="112712" cy="379412"/>
            <a:chOff x="6429828" y="1516328"/>
            <a:chExt cx="112796" cy="380259"/>
          </a:xfrm>
        </p:grpSpPr>
        <p:sp>
          <p:nvSpPr>
            <p:cNvPr id="18" name="Flowchart: Terminator 23"/>
            <p:cNvSpPr/>
            <p:nvPr/>
          </p:nvSpPr>
          <p:spPr>
            <a:xfrm>
              <a:off x="6429828" y="1659522"/>
              <a:ext cx="100087" cy="237065"/>
            </a:xfrm>
            <a:prstGeom prst="flowChartTerminato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433005" y="1516328"/>
              <a:ext cx="109619" cy="130466"/>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744" name="Group 32"/>
          <p:cNvGrpSpPr>
            <a:grpSpLocks/>
          </p:cNvGrpSpPr>
          <p:nvPr/>
        </p:nvGrpSpPr>
        <p:grpSpPr bwMode="auto">
          <a:xfrm>
            <a:off x="6726238" y="1392238"/>
            <a:ext cx="112712" cy="379412"/>
            <a:chOff x="6429828" y="1516328"/>
            <a:chExt cx="112796" cy="380259"/>
          </a:xfrm>
        </p:grpSpPr>
        <p:sp>
          <p:nvSpPr>
            <p:cNvPr id="21" name="Flowchart: Terminator 33"/>
            <p:cNvSpPr/>
            <p:nvPr/>
          </p:nvSpPr>
          <p:spPr>
            <a:xfrm>
              <a:off x="6429828" y="1659522"/>
              <a:ext cx="100087" cy="237065"/>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6433005" y="1516328"/>
              <a:ext cx="109619" cy="130466"/>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745" name="Group 35"/>
          <p:cNvGrpSpPr>
            <a:grpSpLocks/>
          </p:cNvGrpSpPr>
          <p:nvPr/>
        </p:nvGrpSpPr>
        <p:grpSpPr bwMode="auto">
          <a:xfrm>
            <a:off x="5707063" y="5707063"/>
            <a:ext cx="112712" cy="379412"/>
            <a:chOff x="6429828" y="1516328"/>
            <a:chExt cx="112796" cy="380259"/>
          </a:xfrm>
        </p:grpSpPr>
        <p:sp>
          <p:nvSpPr>
            <p:cNvPr id="24" name="Flowchart: Terminator 36"/>
            <p:cNvSpPr/>
            <p:nvPr/>
          </p:nvSpPr>
          <p:spPr>
            <a:xfrm>
              <a:off x="6429828" y="1659522"/>
              <a:ext cx="100087" cy="237065"/>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6433005" y="1516328"/>
              <a:ext cx="109619" cy="130466"/>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746" name="Group 38"/>
          <p:cNvGrpSpPr>
            <a:grpSpLocks/>
          </p:cNvGrpSpPr>
          <p:nvPr/>
        </p:nvGrpSpPr>
        <p:grpSpPr bwMode="auto">
          <a:xfrm>
            <a:off x="7983538" y="2733675"/>
            <a:ext cx="112712" cy="381000"/>
            <a:chOff x="6429828" y="1516328"/>
            <a:chExt cx="112796" cy="380259"/>
          </a:xfrm>
        </p:grpSpPr>
        <p:sp>
          <p:nvSpPr>
            <p:cNvPr id="27" name="Flowchart: Terminator 39"/>
            <p:cNvSpPr/>
            <p:nvPr/>
          </p:nvSpPr>
          <p:spPr>
            <a:xfrm>
              <a:off x="6429828" y="1660510"/>
              <a:ext cx="100087" cy="236077"/>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6433005" y="1516328"/>
              <a:ext cx="109619" cy="129922"/>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747" name="Group 41"/>
          <p:cNvGrpSpPr>
            <a:grpSpLocks/>
          </p:cNvGrpSpPr>
          <p:nvPr/>
        </p:nvGrpSpPr>
        <p:grpSpPr bwMode="auto">
          <a:xfrm>
            <a:off x="7800975" y="2741613"/>
            <a:ext cx="112713" cy="379412"/>
            <a:chOff x="6429828" y="1516328"/>
            <a:chExt cx="112796" cy="380259"/>
          </a:xfrm>
        </p:grpSpPr>
        <p:sp>
          <p:nvSpPr>
            <p:cNvPr id="30" name="Flowchart: Terminator 42"/>
            <p:cNvSpPr/>
            <p:nvPr/>
          </p:nvSpPr>
          <p:spPr>
            <a:xfrm>
              <a:off x="6429828" y="1659522"/>
              <a:ext cx="100087" cy="237065"/>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6433005" y="1516328"/>
              <a:ext cx="109619" cy="130466"/>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748" name="Group 51"/>
          <p:cNvGrpSpPr>
            <a:grpSpLocks/>
          </p:cNvGrpSpPr>
          <p:nvPr/>
        </p:nvGrpSpPr>
        <p:grpSpPr bwMode="auto">
          <a:xfrm>
            <a:off x="6980238" y="4330700"/>
            <a:ext cx="112712" cy="379413"/>
            <a:chOff x="6429828" y="1516328"/>
            <a:chExt cx="112796" cy="380259"/>
          </a:xfrm>
        </p:grpSpPr>
        <p:sp>
          <p:nvSpPr>
            <p:cNvPr id="33" name="Flowchart: Terminator 52"/>
            <p:cNvSpPr/>
            <p:nvPr/>
          </p:nvSpPr>
          <p:spPr>
            <a:xfrm>
              <a:off x="6429828" y="1659522"/>
              <a:ext cx="100087" cy="237065"/>
            </a:xfrm>
            <a:prstGeom prst="flowChartTerminato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6433005" y="1516328"/>
              <a:ext cx="109619" cy="130465"/>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749" name="Group 54"/>
          <p:cNvGrpSpPr>
            <a:grpSpLocks/>
          </p:cNvGrpSpPr>
          <p:nvPr/>
        </p:nvGrpSpPr>
        <p:grpSpPr bwMode="auto">
          <a:xfrm>
            <a:off x="7129463" y="4338638"/>
            <a:ext cx="112712" cy="381000"/>
            <a:chOff x="6429828" y="1516328"/>
            <a:chExt cx="112796" cy="380259"/>
          </a:xfrm>
        </p:grpSpPr>
        <p:sp>
          <p:nvSpPr>
            <p:cNvPr id="36" name="Flowchart: Terminator 55"/>
            <p:cNvSpPr/>
            <p:nvPr/>
          </p:nvSpPr>
          <p:spPr>
            <a:xfrm>
              <a:off x="6429828" y="1660509"/>
              <a:ext cx="100087" cy="236078"/>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6433005" y="1516328"/>
              <a:ext cx="109619" cy="129922"/>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0738" y="100013"/>
            <a:ext cx="5605462"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5DF515C-72CA-40F5-BD03-E87959468BA5}" type="slidenum">
              <a:rPr lang="en-US" altLang="en-US" sz="1200">
                <a:solidFill>
                  <a:srgbClr val="898989"/>
                </a:solidFill>
              </a:rPr>
              <a:pPr/>
              <a:t>31</a:t>
            </a:fld>
            <a:endParaRPr lang="en-US" altLang="en-US" sz="1200">
              <a:solidFill>
                <a:srgbClr val="898989"/>
              </a:solidFill>
            </a:endParaRPr>
          </a:p>
        </p:txBody>
      </p:sp>
      <p:sp>
        <p:nvSpPr>
          <p:cNvPr id="5" name="Oval 4"/>
          <p:cNvSpPr/>
          <p:nvPr/>
        </p:nvSpPr>
        <p:spPr>
          <a:xfrm>
            <a:off x="5870575" y="3121025"/>
            <a:ext cx="2543175" cy="143668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dirty="0">
                <a:solidFill>
                  <a:schemeClr val="tx1"/>
                </a:solidFill>
                <a:ea typeface="MS PGothic" charset="0"/>
                <a:cs typeface="MS PGothic" charset="0"/>
              </a:rPr>
              <a:t>Sales and Marketing </a:t>
            </a:r>
            <a:r>
              <a:rPr lang="es-ES_tradnl" dirty="0" err="1">
                <a:solidFill>
                  <a:schemeClr val="tx1"/>
                </a:solidFill>
                <a:ea typeface="MS PGothic" charset="0"/>
                <a:cs typeface="MS PGothic" charset="0"/>
              </a:rPr>
              <a:t>Committee</a:t>
            </a:r>
            <a:r>
              <a:rPr lang="es-ES_tradnl" dirty="0">
                <a:solidFill>
                  <a:schemeClr val="tx1"/>
                </a:solidFill>
                <a:ea typeface="MS PGothic" charset="0"/>
                <a:cs typeface="MS PGothic" charset="0"/>
              </a:rPr>
              <a:t> </a:t>
            </a:r>
            <a:endParaRPr lang="en-US" dirty="0">
              <a:solidFill>
                <a:schemeClr val="tx1"/>
              </a:solidFill>
              <a:ea typeface="MS PGothic" charset="0"/>
              <a:cs typeface="MS PGothic" charset="0"/>
            </a:endParaRPr>
          </a:p>
        </p:txBody>
      </p:sp>
      <p:sp>
        <p:nvSpPr>
          <p:cNvPr id="6" name="Oval 5"/>
          <p:cNvSpPr/>
          <p:nvPr/>
        </p:nvSpPr>
        <p:spPr>
          <a:xfrm>
            <a:off x="4554538" y="4608513"/>
            <a:ext cx="2400300" cy="1435100"/>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dirty="0" err="1">
                <a:solidFill>
                  <a:schemeClr val="tx1"/>
                </a:solidFill>
                <a:ea typeface="MS PGothic" charset="0"/>
                <a:cs typeface="MS PGothic" charset="0"/>
              </a:rPr>
              <a:t>Well-Being</a:t>
            </a:r>
            <a:r>
              <a:rPr lang="es-ES_tradnl" dirty="0">
                <a:solidFill>
                  <a:schemeClr val="tx1"/>
                </a:solidFill>
                <a:ea typeface="MS PGothic" charset="0"/>
                <a:cs typeface="MS PGothic" charset="0"/>
              </a:rPr>
              <a:t> </a:t>
            </a:r>
            <a:r>
              <a:rPr lang="es-ES_tradnl" dirty="0" err="1">
                <a:solidFill>
                  <a:schemeClr val="tx1"/>
                </a:solidFill>
                <a:ea typeface="MS PGothic" charset="0"/>
                <a:cs typeface="MS PGothic" charset="0"/>
              </a:rPr>
              <a:t>Committee</a:t>
            </a:r>
            <a:endParaRPr lang="en-US" dirty="0">
              <a:solidFill>
                <a:schemeClr val="tx1"/>
              </a:solidFill>
              <a:ea typeface="MS PGothic" charset="0"/>
              <a:cs typeface="MS PGothic" charset="0"/>
            </a:endParaRPr>
          </a:p>
        </p:txBody>
      </p:sp>
      <p:sp>
        <p:nvSpPr>
          <p:cNvPr id="7" name="Oval 6"/>
          <p:cNvSpPr/>
          <p:nvPr/>
        </p:nvSpPr>
        <p:spPr>
          <a:xfrm>
            <a:off x="5622925" y="268288"/>
            <a:ext cx="2289175" cy="1243012"/>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dirty="0" err="1">
                <a:solidFill>
                  <a:schemeClr val="tx1"/>
                </a:solidFill>
                <a:ea typeface="MS PGothic" charset="0"/>
                <a:cs typeface="MS PGothic" charset="0"/>
              </a:rPr>
              <a:t>Purchasing</a:t>
            </a:r>
            <a:r>
              <a:rPr lang="es-ES_tradnl" dirty="0">
                <a:solidFill>
                  <a:schemeClr val="tx1"/>
                </a:solidFill>
                <a:ea typeface="MS PGothic" charset="0"/>
                <a:cs typeface="MS PGothic" charset="0"/>
              </a:rPr>
              <a:t> and </a:t>
            </a:r>
            <a:r>
              <a:rPr lang="es-ES_tradnl" dirty="0" err="1">
                <a:solidFill>
                  <a:schemeClr val="tx1"/>
                </a:solidFill>
                <a:ea typeface="MS PGothic" charset="0"/>
                <a:cs typeface="MS PGothic" charset="0"/>
              </a:rPr>
              <a:t>Production</a:t>
            </a:r>
            <a:r>
              <a:rPr lang="es-ES_tradnl" dirty="0">
                <a:solidFill>
                  <a:schemeClr val="tx1"/>
                </a:solidFill>
                <a:ea typeface="MS PGothic" charset="0"/>
                <a:cs typeface="MS PGothic" charset="0"/>
              </a:rPr>
              <a:t> </a:t>
            </a:r>
            <a:r>
              <a:rPr lang="es-ES_tradnl" dirty="0" err="1">
                <a:solidFill>
                  <a:schemeClr val="tx1"/>
                </a:solidFill>
                <a:ea typeface="MS PGothic" charset="0"/>
                <a:cs typeface="MS PGothic" charset="0"/>
              </a:rPr>
              <a:t>Committee</a:t>
            </a:r>
            <a:r>
              <a:rPr lang="es-ES_tradnl" dirty="0">
                <a:solidFill>
                  <a:schemeClr val="tx1"/>
                </a:solidFill>
                <a:ea typeface="MS PGothic" charset="0"/>
                <a:cs typeface="MS PGothic" charset="0"/>
              </a:rPr>
              <a:t> </a:t>
            </a:r>
            <a:endParaRPr lang="en-US" dirty="0">
              <a:solidFill>
                <a:schemeClr val="tx1"/>
              </a:solidFill>
              <a:ea typeface="MS PGothic" charset="0"/>
              <a:cs typeface="MS PGothic" charset="0"/>
            </a:endParaRPr>
          </a:p>
        </p:txBody>
      </p:sp>
      <p:sp>
        <p:nvSpPr>
          <p:cNvPr id="8" name="Oval 7"/>
          <p:cNvSpPr/>
          <p:nvPr/>
        </p:nvSpPr>
        <p:spPr>
          <a:xfrm>
            <a:off x="6780213" y="1466850"/>
            <a:ext cx="2416175" cy="143668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dirty="0" err="1">
                <a:solidFill>
                  <a:schemeClr val="tx1"/>
                </a:solidFill>
                <a:ea typeface="MS PGothic" charset="0"/>
                <a:cs typeface="MS PGothic" charset="0"/>
              </a:rPr>
              <a:t>Finance</a:t>
            </a:r>
            <a:r>
              <a:rPr lang="es-ES_tradnl" dirty="0">
                <a:solidFill>
                  <a:schemeClr val="tx1"/>
                </a:solidFill>
                <a:ea typeface="MS PGothic" charset="0"/>
                <a:cs typeface="MS PGothic" charset="0"/>
              </a:rPr>
              <a:t> and </a:t>
            </a:r>
            <a:r>
              <a:rPr lang="es-ES_tradnl" dirty="0" err="1">
                <a:solidFill>
                  <a:schemeClr val="tx1"/>
                </a:solidFill>
                <a:ea typeface="MS PGothic" charset="0"/>
                <a:cs typeface="MS PGothic" charset="0"/>
              </a:rPr>
              <a:t>Administration</a:t>
            </a:r>
            <a:r>
              <a:rPr lang="es-ES_tradnl" dirty="0">
                <a:solidFill>
                  <a:schemeClr val="tx1"/>
                </a:solidFill>
                <a:ea typeface="MS PGothic" charset="0"/>
                <a:cs typeface="MS PGothic" charset="0"/>
              </a:rPr>
              <a:t> </a:t>
            </a:r>
            <a:r>
              <a:rPr lang="es-ES_tradnl" dirty="0" err="1">
                <a:solidFill>
                  <a:schemeClr val="tx1"/>
                </a:solidFill>
                <a:ea typeface="MS PGothic" charset="0"/>
                <a:cs typeface="MS PGothic" charset="0"/>
              </a:rPr>
              <a:t>Committee</a:t>
            </a:r>
            <a:r>
              <a:rPr lang="es-ES_tradnl" dirty="0">
                <a:solidFill>
                  <a:schemeClr val="tx1"/>
                </a:solidFill>
                <a:ea typeface="MS PGothic" charset="0"/>
                <a:cs typeface="MS PGothic" charset="0"/>
              </a:rPr>
              <a:t> </a:t>
            </a:r>
            <a:endParaRPr lang="en-US" dirty="0">
              <a:solidFill>
                <a:schemeClr val="tx1"/>
              </a:solidFill>
              <a:ea typeface="MS PGothic" charset="0"/>
              <a:cs typeface="MS PGothic" charset="0"/>
            </a:endParaRPr>
          </a:p>
        </p:txBody>
      </p:sp>
      <p:sp>
        <p:nvSpPr>
          <p:cNvPr id="74759" name="TextBox 8"/>
          <p:cNvSpPr txBox="1">
            <a:spLocks noChangeArrowheads="1"/>
          </p:cNvSpPr>
          <p:nvPr/>
        </p:nvSpPr>
        <p:spPr bwMode="auto">
          <a:xfrm>
            <a:off x="7493000" y="5006975"/>
            <a:ext cx="22431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74760" name="TextBox 9"/>
          <p:cNvSpPr txBox="1">
            <a:spLocks noChangeArrowheads="1"/>
          </p:cNvSpPr>
          <p:nvPr/>
        </p:nvSpPr>
        <p:spPr bwMode="auto">
          <a:xfrm>
            <a:off x="206375" y="1330325"/>
            <a:ext cx="3508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Every Partner will participate in regular meetings to manage</a:t>
            </a:r>
            <a:br>
              <a:rPr lang="en-US" altLang="en-US" sz="1800"/>
            </a:br>
            <a:r>
              <a:rPr lang="en-US" altLang="en-US" sz="1800"/>
              <a:t>the Cooperative. </a:t>
            </a:r>
          </a:p>
          <a:p>
            <a:endParaRPr lang="en-US" altLang="en-US" sz="1800"/>
          </a:p>
          <a:p>
            <a:r>
              <a:rPr lang="en-US" altLang="en-US" sz="1800"/>
              <a:t>Whenever possible, Partners will divide responsibilities among committees. Examples of committees include:</a:t>
            </a:r>
          </a:p>
        </p:txBody>
      </p:sp>
      <p:cxnSp>
        <p:nvCxnSpPr>
          <p:cNvPr id="4" name="Straight Arrow Connector 3"/>
          <p:cNvCxnSpPr/>
          <p:nvPr/>
        </p:nvCxnSpPr>
        <p:spPr>
          <a:xfrm flipV="1">
            <a:off x="3206750" y="1809750"/>
            <a:ext cx="508000" cy="63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738" name="Title 3"/>
          <p:cNvSpPr>
            <a:spLocks noGrp="1"/>
          </p:cNvSpPr>
          <p:nvPr>
            <p:ph type="title"/>
          </p:nvPr>
        </p:nvSpPr>
        <p:spPr>
          <a:xfrm>
            <a:off x="236538" y="114300"/>
            <a:ext cx="4749800" cy="1325563"/>
          </a:xfrm>
        </p:spPr>
        <p:txBody>
          <a:bodyPr/>
          <a:lstStyle/>
          <a:p>
            <a:pPr algn="ctr">
              <a:lnSpc>
                <a:spcPct val="100000"/>
              </a:lnSpc>
              <a:defRPr/>
            </a:pPr>
            <a:r>
              <a:rPr lang="es-ES" altLang="en-US" sz="2800" dirty="0" err="1" smtClean="0"/>
              <a:t>Division</a:t>
            </a:r>
            <a:r>
              <a:rPr lang="es-ES" altLang="en-US" sz="2800" dirty="0" smtClean="0"/>
              <a:t> of </a:t>
            </a:r>
            <a:r>
              <a:rPr lang="es-ES" altLang="en-US" sz="2800" dirty="0" err="1" smtClean="0"/>
              <a:t>responsibilities</a:t>
            </a:r>
            <a:r>
              <a:rPr lang="es-ES" altLang="en-US" sz="2800" dirty="0" smtClean="0"/>
              <a:t> and </a:t>
            </a:r>
            <a:r>
              <a:rPr lang="es-ES" altLang="en-US" sz="2800" dirty="0" err="1" smtClean="0"/>
              <a:t>creation</a:t>
            </a:r>
            <a:r>
              <a:rPr lang="es-ES" altLang="en-US" sz="2800" dirty="0" smtClean="0"/>
              <a:t> of </a:t>
            </a:r>
            <a:r>
              <a:rPr lang="es-ES" altLang="en-US" sz="2800" dirty="0" err="1" smtClean="0"/>
              <a:t>committees</a:t>
            </a:r>
            <a:endParaRPr lang="en-US" altLang="en-US" sz="2800" dirty="0" smtClean="0"/>
          </a:p>
        </p:txBody>
      </p:sp>
      <p:pic>
        <p:nvPicPr>
          <p:cNvPr id="74763" name="Picture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1425" y="1084263"/>
            <a:ext cx="19812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4" name="TextBox 14"/>
          <p:cNvSpPr txBox="1">
            <a:spLocks noChangeArrowheads="1"/>
          </p:cNvSpPr>
          <p:nvPr/>
        </p:nvSpPr>
        <p:spPr bwMode="auto">
          <a:xfrm>
            <a:off x="206375" y="3865563"/>
            <a:ext cx="45735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An objective of dividing the Cooperative into committees is to give every Partner certain </a:t>
            </a:r>
            <a:r>
              <a:rPr lang="en-US" altLang="en-US" sz="1800" b="1"/>
              <a:t>autonomy </a:t>
            </a:r>
            <a:r>
              <a:rPr lang="en-US" altLang="en-US" sz="1800"/>
              <a:t>in their own work areas. Another important objective for the Cooperative is to </a:t>
            </a:r>
            <a:r>
              <a:rPr lang="en-US" altLang="en-US" sz="1800" b="1"/>
              <a:t>make decisions efficiently. </a:t>
            </a:r>
            <a:r>
              <a:rPr lang="en-US" altLang="en-US" sz="1800"/>
              <a:t>Therefore, many of the decisions can be made outside of the entire group of Partners. </a:t>
            </a:r>
            <a:r>
              <a:rPr lang="en-US" altLang="en-US" sz="1800" b="1"/>
              <a:t>A current list of committees and their functions will be kept in a different document, like “Policies, Procedures, and Functions.” </a:t>
            </a:r>
            <a:endParaRPr lang="en-US" altLang="en-US" sz="1800"/>
          </a:p>
          <a:p>
            <a:endParaRPr lang="en-US" altLang="en-US" sz="1800"/>
          </a:p>
          <a:p>
            <a:endParaRPr lang="en-US" altLang="en-US" sz="1800"/>
          </a:p>
        </p:txBody>
      </p:sp>
      <p:cxnSp>
        <p:nvCxnSpPr>
          <p:cNvPr id="27" name="Straight Arrow Connector 26"/>
          <p:cNvCxnSpPr/>
          <p:nvPr/>
        </p:nvCxnSpPr>
        <p:spPr>
          <a:xfrm>
            <a:off x="3273425" y="3463925"/>
            <a:ext cx="2597150" cy="603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4766" name="Group 27"/>
          <p:cNvGrpSpPr>
            <a:grpSpLocks/>
          </p:cNvGrpSpPr>
          <p:nvPr/>
        </p:nvGrpSpPr>
        <p:grpSpPr bwMode="auto">
          <a:xfrm>
            <a:off x="6577013" y="1382713"/>
            <a:ext cx="112712" cy="379412"/>
            <a:chOff x="6429828" y="1516328"/>
            <a:chExt cx="112796" cy="380259"/>
          </a:xfrm>
        </p:grpSpPr>
        <p:sp>
          <p:nvSpPr>
            <p:cNvPr id="24" name="Flowchart: Terminator 23"/>
            <p:cNvSpPr/>
            <p:nvPr/>
          </p:nvSpPr>
          <p:spPr>
            <a:xfrm>
              <a:off x="6429828" y="1659522"/>
              <a:ext cx="100087" cy="237065"/>
            </a:xfrm>
            <a:prstGeom prst="flowChartTerminato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6433005" y="1516328"/>
              <a:ext cx="109619" cy="130466"/>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4767" name="Group 32"/>
          <p:cNvGrpSpPr>
            <a:grpSpLocks/>
          </p:cNvGrpSpPr>
          <p:nvPr/>
        </p:nvGrpSpPr>
        <p:grpSpPr bwMode="auto">
          <a:xfrm>
            <a:off x="6726238" y="1392238"/>
            <a:ext cx="112712" cy="379412"/>
            <a:chOff x="6429828" y="1516328"/>
            <a:chExt cx="112796" cy="380259"/>
          </a:xfrm>
        </p:grpSpPr>
        <p:sp>
          <p:nvSpPr>
            <p:cNvPr id="34" name="Flowchart: Terminator 33"/>
            <p:cNvSpPr/>
            <p:nvPr/>
          </p:nvSpPr>
          <p:spPr>
            <a:xfrm>
              <a:off x="6429828" y="1659522"/>
              <a:ext cx="100087" cy="237065"/>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6433005" y="1516328"/>
              <a:ext cx="109619" cy="130466"/>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4768" name="Group 35"/>
          <p:cNvGrpSpPr>
            <a:grpSpLocks/>
          </p:cNvGrpSpPr>
          <p:nvPr/>
        </p:nvGrpSpPr>
        <p:grpSpPr bwMode="auto">
          <a:xfrm>
            <a:off x="5707063" y="5707063"/>
            <a:ext cx="112712" cy="379412"/>
            <a:chOff x="6429828" y="1516328"/>
            <a:chExt cx="112796" cy="380259"/>
          </a:xfrm>
        </p:grpSpPr>
        <p:sp>
          <p:nvSpPr>
            <p:cNvPr id="37" name="Flowchart: Terminator 36"/>
            <p:cNvSpPr/>
            <p:nvPr/>
          </p:nvSpPr>
          <p:spPr>
            <a:xfrm>
              <a:off x="6429828" y="1659522"/>
              <a:ext cx="100087" cy="237065"/>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6433005" y="1516328"/>
              <a:ext cx="109619" cy="130466"/>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4769" name="Group 38"/>
          <p:cNvGrpSpPr>
            <a:grpSpLocks/>
          </p:cNvGrpSpPr>
          <p:nvPr/>
        </p:nvGrpSpPr>
        <p:grpSpPr bwMode="auto">
          <a:xfrm>
            <a:off x="7983538" y="2733675"/>
            <a:ext cx="112712" cy="381000"/>
            <a:chOff x="6429828" y="1516328"/>
            <a:chExt cx="112796" cy="380259"/>
          </a:xfrm>
        </p:grpSpPr>
        <p:sp>
          <p:nvSpPr>
            <p:cNvPr id="40" name="Flowchart: Terminator 39"/>
            <p:cNvSpPr/>
            <p:nvPr/>
          </p:nvSpPr>
          <p:spPr>
            <a:xfrm>
              <a:off x="6429828" y="1660510"/>
              <a:ext cx="100087" cy="236077"/>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6433005" y="1516328"/>
              <a:ext cx="109619" cy="129922"/>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4770" name="Group 41"/>
          <p:cNvGrpSpPr>
            <a:grpSpLocks/>
          </p:cNvGrpSpPr>
          <p:nvPr/>
        </p:nvGrpSpPr>
        <p:grpSpPr bwMode="auto">
          <a:xfrm>
            <a:off x="7800975" y="2741613"/>
            <a:ext cx="112713" cy="379412"/>
            <a:chOff x="6429828" y="1516328"/>
            <a:chExt cx="112796" cy="380259"/>
          </a:xfrm>
        </p:grpSpPr>
        <p:sp>
          <p:nvSpPr>
            <p:cNvPr id="43" name="Flowchart: Terminator 42"/>
            <p:cNvSpPr/>
            <p:nvPr/>
          </p:nvSpPr>
          <p:spPr>
            <a:xfrm>
              <a:off x="6429828" y="1659522"/>
              <a:ext cx="100087" cy="237065"/>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6433005" y="1516328"/>
              <a:ext cx="109619" cy="130466"/>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4771" name="Group 51"/>
          <p:cNvGrpSpPr>
            <a:grpSpLocks/>
          </p:cNvGrpSpPr>
          <p:nvPr/>
        </p:nvGrpSpPr>
        <p:grpSpPr bwMode="auto">
          <a:xfrm>
            <a:off x="6980238" y="4330700"/>
            <a:ext cx="112712" cy="379413"/>
            <a:chOff x="6429828" y="1516328"/>
            <a:chExt cx="112796" cy="380259"/>
          </a:xfrm>
        </p:grpSpPr>
        <p:sp>
          <p:nvSpPr>
            <p:cNvPr id="53" name="Flowchart: Terminator 52"/>
            <p:cNvSpPr/>
            <p:nvPr/>
          </p:nvSpPr>
          <p:spPr>
            <a:xfrm>
              <a:off x="6429828" y="1659522"/>
              <a:ext cx="100087" cy="237065"/>
            </a:xfrm>
            <a:prstGeom prst="flowChartTerminato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6433005" y="1516328"/>
              <a:ext cx="109619" cy="130465"/>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4772" name="Group 54"/>
          <p:cNvGrpSpPr>
            <a:grpSpLocks/>
          </p:cNvGrpSpPr>
          <p:nvPr/>
        </p:nvGrpSpPr>
        <p:grpSpPr bwMode="auto">
          <a:xfrm>
            <a:off x="7129463" y="4338638"/>
            <a:ext cx="112712" cy="381000"/>
            <a:chOff x="6429828" y="1516328"/>
            <a:chExt cx="112796" cy="380259"/>
          </a:xfrm>
        </p:grpSpPr>
        <p:sp>
          <p:nvSpPr>
            <p:cNvPr id="56" name="Flowchart: Terminator 55"/>
            <p:cNvSpPr/>
            <p:nvPr/>
          </p:nvSpPr>
          <p:spPr>
            <a:xfrm>
              <a:off x="6429828" y="1660509"/>
              <a:ext cx="100087" cy="236078"/>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6433005" y="1516328"/>
              <a:ext cx="109619" cy="129922"/>
            </a:xfrm>
            <a:prstGeom prst="ellipse">
              <a:avLst/>
            </a:prstGeom>
            <a:solidFill>
              <a:srgbClr val="D298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215900" y="212725"/>
            <a:ext cx="8696325" cy="688975"/>
          </a:xfrm>
        </p:spPr>
        <p:txBody>
          <a:bodyPr/>
          <a:lstStyle/>
          <a:p>
            <a:r>
              <a:rPr lang="es-ES" altLang="en-US" sz="2600" smtClean="0"/>
              <a:t>Algunas decisiones que requieren el consentimiento unánime</a:t>
            </a:r>
            <a:endParaRPr lang="en-US" altLang="en-US" sz="2600" smtClean="0"/>
          </a:p>
        </p:txBody>
      </p:sp>
      <p:sp>
        <p:nvSpPr>
          <p:cNvPr id="768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A56FECB-08C4-4E23-AFAF-3B973307294A}" type="slidenum">
              <a:rPr lang="en-US" altLang="en-US" sz="1200">
                <a:solidFill>
                  <a:srgbClr val="898989"/>
                </a:solidFill>
              </a:rPr>
              <a:pPr/>
              <a:t>32</a:t>
            </a:fld>
            <a:endParaRPr lang="en-US" altLang="en-US" sz="1200">
              <a:solidFill>
                <a:srgbClr val="898989"/>
              </a:solidFill>
            </a:endParaRPr>
          </a:p>
        </p:txBody>
      </p:sp>
      <p:sp>
        <p:nvSpPr>
          <p:cNvPr id="76803" name="Rectangle 15"/>
          <p:cNvSpPr>
            <a:spLocks noChangeArrowheads="1"/>
          </p:cNvSpPr>
          <p:nvPr/>
        </p:nvSpPr>
        <p:spPr bwMode="auto">
          <a:xfrm>
            <a:off x="2132013" y="1206500"/>
            <a:ext cx="6119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2000" b="1"/>
              <a:t>Algunas decisiones </a:t>
            </a:r>
            <a:r>
              <a:rPr lang="es-ES_tradnl" altLang="en-US" sz="2000"/>
              <a:t>de la Cooperativa solo pueden ser tomadas por </a:t>
            </a:r>
            <a:r>
              <a:rPr lang="es-ES_tradnl" altLang="en-US" sz="2000" b="1"/>
              <a:t>100% de las Socias.</a:t>
            </a:r>
            <a:r>
              <a:rPr lang="es-ES_tradnl" altLang="en-US" sz="2000"/>
              <a:t> </a:t>
            </a:r>
            <a:r>
              <a:rPr lang="es-ES_tradnl" altLang="en-US" sz="2000" b="1"/>
              <a:t>Estas incluyen:</a:t>
            </a:r>
            <a:r>
              <a:rPr lang="es-ES_tradnl" altLang="en-US" sz="2000"/>
              <a:t> </a:t>
            </a:r>
            <a:br>
              <a:rPr lang="es-ES_tradnl" altLang="en-US" sz="2000"/>
            </a:br>
            <a:endParaRPr lang="es-ES_tradnl" altLang="en-US" sz="2000"/>
          </a:p>
        </p:txBody>
      </p:sp>
      <p:pic>
        <p:nvPicPr>
          <p:cNvPr id="76804"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1413" y="1782763"/>
            <a:ext cx="52705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4675" y="901700"/>
            <a:ext cx="144145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Box 21"/>
          <p:cNvSpPr txBox="1">
            <a:spLocks noChangeArrowheads="1"/>
          </p:cNvSpPr>
          <p:nvPr/>
        </p:nvSpPr>
        <p:spPr bwMode="auto">
          <a:xfrm>
            <a:off x="257175" y="2695575"/>
            <a:ext cx="83232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3200" indent="-18288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	Socias adicionales: </a:t>
            </a:r>
            <a:r>
              <a:rPr lang="es-ES" altLang="en-US" sz="1800"/>
              <a:t>Invitar a una persona </a:t>
            </a:r>
          </a:p>
          <a:p>
            <a:r>
              <a:rPr lang="es-ES" altLang="en-US" sz="1800"/>
              <a:t>	integrarse como una Socia en a la Cooperativa.</a:t>
            </a:r>
          </a:p>
          <a:p>
            <a:endParaRPr lang="es-ES" altLang="en-US" sz="1800"/>
          </a:p>
          <a:p>
            <a:endParaRPr lang="es-ES" altLang="en-US" sz="1800"/>
          </a:p>
          <a:p>
            <a:endParaRPr lang="es-ES_tradnl" altLang="en-US" sz="1800"/>
          </a:p>
          <a:p>
            <a:r>
              <a:rPr lang="es-ES_tradnl" altLang="en-US" sz="1800"/>
              <a:t>Gastos o préstamos </a:t>
            </a:r>
          </a:p>
          <a:p>
            <a:r>
              <a:rPr lang="es-ES_tradnl" altLang="en-US" sz="1800" b="1"/>
              <a:t>de más de $5,000. </a:t>
            </a:r>
          </a:p>
          <a:p>
            <a:endParaRPr lang="es-ES_tradnl" altLang="en-US" sz="1800" b="1"/>
          </a:p>
          <a:p>
            <a:endParaRPr lang="es-ES_tradnl" altLang="en-US" sz="1800" b="1"/>
          </a:p>
          <a:p>
            <a:endParaRPr lang="es-ES_tradnl" altLang="en-US" sz="1800" b="1"/>
          </a:p>
          <a:p>
            <a:endParaRPr lang="es-ES_tradnl" altLang="en-US" sz="1800" b="1"/>
          </a:p>
          <a:p>
            <a:r>
              <a:rPr lang="es-ES_tradnl" altLang="en-US" sz="1800" b="1"/>
              <a:t>                                    </a:t>
            </a:r>
            <a:r>
              <a:rPr lang="es-ES_tradnl" altLang="en-US" sz="1800"/>
              <a:t>Aprobar la </a:t>
            </a:r>
            <a:r>
              <a:rPr lang="es-ES_tradnl" altLang="en-US" sz="1800" b="1"/>
              <a:t>fusión, venta, o </a:t>
            </a:r>
          </a:p>
          <a:p>
            <a:r>
              <a:rPr lang="es-ES_tradnl" altLang="en-US" sz="1800" b="1"/>
              <a:t>	disolución de la Compañía</a:t>
            </a:r>
            <a:r>
              <a:rPr lang="es-ES_tradnl" altLang="en-US" sz="1800"/>
              <a:t>.</a:t>
            </a:r>
            <a:endParaRPr lang="en-US" altLang="en-US" sz="1800"/>
          </a:p>
          <a:p>
            <a:endParaRPr lang="en-US" altLang="en-US" sz="1800"/>
          </a:p>
        </p:txBody>
      </p:sp>
      <p:graphicFrame>
        <p:nvGraphicFramePr>
          <p:cNvPr id="76807" name="Object 1"/>
          <p:cNvGraphicFramePr>
            <a:graphicFrameLocks noChangeAspect="1"/>
          </p:cNvGraphicFramePr>
          <p:nvPr/>
        </p:nvGraphicFramePr>
        <p:xfrm>
          <a:off x="3236913" y="3948113"/>
          <a:ext cx="2317750" cy="1036637"/>
        </p:xfrm>
        <a:graphic>
          <a:graphicData uri="http://schemas.openxmlformats.org/presentationml/2006/ole">
            <mc:AlternateContent xmlns:mc="http://schemas.openxmlformats.org/markup-compatibility/2006">
              <mc:Choice xmlns:v="urn:schemas-microsoft-com:vml" Requires="v">
                <p:oleObj spid="_x0000_s76812" name="Bitmap Image" r:id="rId6" imgW="0" imgH="0" progId="Paint.Picture">
                  <p:embed/>
                </p:oleObj>
              </mc:Choice>
              <mc:Fallback>
                <p:oleObj name="Bitmap Image" r:id="rId6" imgW="0" imgH="0"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3948113"/>
                        <a:ext cx="23177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08" name="Object 23"/>
          <p:cNvGraphicFramePr>
            <a:graphicFrameLocks noChangeAspect="1"/>
          </p:cNvGraphicFramePr>
          <p:nvPr/>
        </p:nvGraphicFramePr>
        <p:xfrm>
          <a:off x="6318250" y="4502150"/>
          <a:ext cx="1933575" cy="2133600"/>
        </p:xfrm>
        <a:graphic>
          <a:graphicData uri="http://schemas.openxmlformats.org/presentationml/2006/ole">
            <mc:AlternateContent xmlns:mc="http://schemas.openxmlformats.org/markup-compatibility/2006">
              <mc:Choice xmlns:v="urn:schemas-microsoft-com:vml" Requires="v">
                <p:oleObj spid="_x0000_s76813" name="Bitmap Image" r:id="rId8" imgW="0" imgH="0" progId="Paint.Picture">
                  <p:embed/>
                </p:oleObj>
              </mc:Choice>
              <mc:Fallback>
                <p:oleObj name="Bitmap Image" r:id="rId8" imgW="0" imgH="0" progId="Paint.Picture">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8250" y="4502150"/>
                        <a:ext cx="19335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26"/>
          <p:cNvSpPr/>
          <p:nvPr/>
        </p:nvSpPr>
        <p:spPr>
          <a:xfrm>
            <a:off x="6561138" y="4519613"/>
            <a:ext cx="1520825" cy="10255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600" b="1" dirty="0"/>
              <a:t>SE VENDE</a:t>
            </a:r>
          </a:p>
        </p:txBody>
      </p:sp>
      <p:sp>
        <p:nvSpPr>
          <p:cNvPr id="28" name="Rectangle 27"/>
          <p:cNvSpPr/>
          <p:nvPr/>
        </p:nvSpPr>
        <p:spPr>
          <a:xfrm>
            <a:off x="6657975" y="4995863"/>
            <a:ext cx="1311275" cy="42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tx1"/>
                </a:solidFill>
              </a:rPr>
              <a:t>Coopsicles</a:t>
            </a:r>
            <a:r>
              <a:rPr lang="en-US" sz="1400" b="1" dirty="0">
                <a:solidFill>
                  <a:schemeClr val="tx1"/>
                </a:solidFill>
              </a:rPr>
              <a:t>, LLC</a:t>
            </a:r>
          </a:p>
        </p:txBody>
      </p:sp>
      <p:sp>
        <p:nvSpPr>
          <p:cNvPr id="76811" name="TextBox 28"/>
          <p:cNvSpPr txBox="1">
            <a:spLocks noChangeArrowheads="1"/>
          </p:cNvSpPr>
          <p:nvPr/>
        </p:nvSpPr>
        <p:spPr bwMode="auto">
          <a:xfrm>
            <a:off x="225425" y="4938713"/>
            <a:ext cx="22431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altLang="en-US" sz="1200" b="1"/>
              <a:t>Escriba sus iniciales </a:t>
            </a:r>
          </a:p>
          <a:p>
            <a:pPr eaLnBrk="1" hangingPunct="1"/>
            <a:r>
              <a:rPr lang="es-ES" altLang="en-US" sz="1200" b="1"/>
              <a:t>para aprobar:</a:t>
            </a:r>
            <a:endParaRPr lang="en-US" altLang="en-US" sz="1200" b="1"/>
          </a:p>
          <a:p>
            <a:pPr eaLnBrk="1" hangingPunct="1"/>
            <a:r>
              <a:rPr lang="en-US" altLang="en-US" sz="1200"/>
              <a:t>Socia 1: _________</a:t>
            </a:r>
          </a:p>
          <a:p>
            <a:pPr eaLnBrk="1" hangingPunct="1"/>
            <a:r>
              <a:rPr lang="en-US" altLang="en-US" sz="1200"/>
              <a:t>Socia 2: ________</a:t>
            </a:r>
          </a:p>
          <a:p>
            <a:pPr eaLnBrk="1" hangingPunct="1"/>
            <a:r>
              <a:rPr lang="en-US" altLang="en-US" sz="1200"/>
              <a:t>Socia 3:  _________</a:t>
            </a:r>
          </a:p>
          <a:p>
            <a:pPr eaLnBrk="1" hangingPunct="1"/>
            <a:r>
              <a:rPr lang="en-US" altLang="en-US" sz="1200"/>
              <a:t>Socia 4: _____</a:t>
            </a:r>
          </a:p>
          <a:p>
            <a:pPr eaLnBrk="1" hangingPunct="1"/>
            <a:r>
              <a:rPr lang="en-US" altLang="en-US" sz="1200"/>
              <a:t>Socia 5: _____</a:t>
            </a:r>
          </a:p>
          <a:p>
            <a:pPr eaLnBrk="1" hangingPunct="1"/>
            <a:r>
              <a:rPr lang="en-US" altLang="en-US" sz="1200"/>
              <a:t>Socia 6: _____</a:t>
            </a:r>
          </a:p>
          <a:p>
            <a:pPr eaLnBrk="1" hangingPunct="1"/>
            <a:r>
              <a:rPr lang="en-US" altLang="en-US" sz="1200"/>
              <a:t>Socia 7: _____</a:t>
            </a:r>
          </a:p>
          <a:p>
            <a:pPr eaLnBrk="1" hangingPunct="1"/>
            <a:endParaRPr lang="en-US" altLang="en-US" sz="12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215900" y="212725"/>
            <a:ext cx="8696325" cy="688975"/>
          </a:xfrm>
        </p:spPr>
        <p:txBody>
          <a:bodyPr/>
          <a:lstStyle/>
          <a:p>
            <a:pPr>
              <a:defRPr/>
            </a:pPr>
            <a:r>
              <a:rPr lang="en-US" sz="2800" dirty="0"/>
              <a:t>Certain decisions that require unanimous consent</a:t>
            </a:r>
          </a:p>
        </p:txBody>
      </p:sp>
      <p:sp>
        <p:nvSpPr>
          <p:cNvPr id="7885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77E1D4C-FB67-4BDA-B880-6F3113B7C11B}" type="slidenum">
              <a:rPr lang="en-US" altLang="en-US" sz="1200">
                <a:solidFill>
                  <a:srgbClr val="898989"/>
                </a:solidFill>
              </a:rPr>
              <a:pPr/>
              <a:t>33</a:t>
            </a:fld>
            <a:endParaRPr lang="en-US" altLang="en-US" sz="1200">
              <a:solidFill>
                <a:srgbClr val="898989"/>
              </a:solidFill>
            </a:endParaRPr>
          </a:p>
        </p:txBody>
      </p:sp>
      <p:sp>
        <p:nvSpPr>
          <p:cNvPr id="78851" name="Rectangle 15"/>
          <p:cNvSpPr>
            <a:spLocks noChangeArrowheads="1"/>
          </p:cNvSpPr>
          <p:nvPr/>
        </p:nvSpPr>
        <p:spPr bwMode="auto">
          <a:xfrm>
            <a:off x="2132013" y="1206500"/>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2000" b="1"/>
              <a:t>Certain decisions </a:t>
            </a:r>
            <a:r>
              <a:rPr lang="en-US" altLang="en-US" sz="2000"/>
              <a:t>about the Cooperative can only be taken by </a:t>
            </a:r>
            <a:r>
              <a:rPr lang="en-US" altLang="en-US" sz="2000" b="1"/>
              <a:t>100% of the Partners. These include: </a:t>
            </a:r>
          </a:p>
        </p:txBody>
      </p:sp>
      <p:pic>
        <p:nvPicPr>
          <p:cNvPr id="78852"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1914525"/>
            <a:ext cx="52705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4675" y="901700"/>
            <a:ext cx="144145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Box 21"/>
          <p:cNvSpPr txBox="1">
            <a:spLocks noChangeArrowheads="1"/>
          </p:cNvSpPr>
          <p:nvPr/>
        </p:nvSpPr>
        <p:spPr bwMode="auto">
          <a:xfrm>
            <a:off x="257175" y="2695575"/>
            <a:ext cx="832326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3200" indent="-18288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	</a:t>
            </a:r>
            <a:r>
              <a:rPr lang="en-US" altLang="en-US" sz="1800" b="1"/>
              <a:t>Additional Partners: </a:t>
            </a:r>
            <a:r>
              <a:rPr lang="en-US" altLang="en-US" sz="1800"/>
              <a:t>Inviting a new person </a:t>
            </a:r>
          </a:p>
          <a:p>
            <a:r>
              <a:rPr lang="en-US" altLang="en-US" sz="1800"/>
              <a:t> 	to become a new Partner in the Cooperative. </a:t>
            </a:r>
          </a:p>
          <a:p>
            <a:endParaRPr lang="es-ES" altLang="en-US" sz="1800"/>
          </a:p>
          <a:p>
            <a:endParaRPr lang="es-ES" altLang="en-US" sz="1800"/>
          </a:p>
          <a:p>
            <a:endParaRPr lang="es-ES_tradnl" altLang="en-US" sz="1800"/>
          </a:p>
          <a:p>
            <a:r>
              <a:rPr lang="en-US" altLang="en-US" sz="1800"/>
              <a:t>Expenses or loans of </a:t>
            </a:r>
          </a:p>
          <a:p>
            <a:r>
              <a:rPr lang="en-US" altLang="en-US" sz="1800" b="1"/>
              <a:t>more than $5,000</a:t>
            </a:r>
            <a:r>
              <a:rPr lang="es-ES_tradnl" altLang="en-US" sz="1800" b="1"/>
              <a:t>. </a:t>
            </a:r>
          </a:p>
          <a:p>
            <a:endParaRPr lang="es-ES_tradnl" altLang="en-US" sz="1800" b="1"/>
          </a:p>
          <a:p>
            <a:endParaRPr lang="es-ES_tradnl" altLang="en-US" sz="1800" b="1"/>
          </a:p>
          <a:p>
            <a:endParaRPr lang="es-ES_tradnl" altLang="en-US" sz="1800" b="1"/>
          </a:p>
          <a:p>
            <a:r>
              <a:rPr lang="es-ES_tradnl" altLang="en-US" sz="1800"/>
              <a:t>	  </a:t>
            </a:r>
            <a:r>
              <a:rPr lang="en-US" altLang="en-US" sz="1800"/>
              <a:t>Approving the </a:t>
            </a:r>
            <a:r>
              <a:rPr lang="en-US" altLang="en-US" sz="1800" b="1"/>
              <a:t>Company’s 			                 merger, sale, or dissolution.</a:t>
            </a:r>
            <a:endParaRPr lang="en-US" altLang="en-US" sz="1800"/>
          </a:p>
          <a:p>
            <a:endParaRPr lang="en-US" altLang="en-US" sz="1800"/>
          </a:p>
        </p:txBody>
      </p:sp>
      <p:graphicFrame>
        <p:nvGraphicFramePr>
          <p:cNvPr id="78855" name="Object 1"/>
          <p:cNvGraphicFramePr>
            <a:graphicFrameLocks noChangeAspect="1"/>
          </p:cNvGraphicFramePr>
          <p:nvPr/>
        </p:nvGraphicFramePr>
        <p:xfrm>
          <a:off x="3548063" y="3852863"/>
          <a:ext cx="2317750" cy="1036637"/>
        </p:xfrm>
        <a:graphic>
          <a:graphicData uri="http://schemas.openxmlformats.org/presentationml/2006/ole">
            <mc:AlternateContent xmlns:mc="http://schemas.openxmlformats.org/markup-compatibility/2006">
              <mc:Choice xmlns:v="urn:schemas-microsoft-com:vml" Requires="v">
                <p:oleObj spid="_x0000_s78860" name="Bitmap Image" r:id="rId6" imgW="0" imgH="0" progId="Paint.Picture">
                  <p:embed/>
                </p:oleObj>
              </mc:Choice>
              <mc:Fallback>
                <p:oleObj name="Bitmap Image" r:id="rId6" imgW="0" imgH="0"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8063" y="3852863"/>
                        <a:ext cx="23177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856" name="Object 23"/>
          <p:cNvGraphicFramePr>
            <a:graphicFrameLocks noChangeAspect="1"/>
          </p:cNvGraphicFramePr>
          <p:nvPr/>
        </p:nvGraphicFramePr>
        <p:xfrm>
          <a:off x="6245225" y="4500563"/>
          <a:ext cx="1933575" cy="2133600"/>
        </p:xfrm>
        <a:graphic>
          <a:graphicData uri="http://schemas.openxmlformats.org/presentationml/2006/ole">
            <mc:AlternateContent xmlns:mc="http://schemas.openxmlformats.org/markup-compatibility/2006">
              <mc:Choice xmlns:v="urn:schemas-microsoft-com:vml" Requires="v">
                <p:oleObj spid="_x0000_s78861" name="Bitmap Image" r:id="rId8" imgW="0" imgH="0" progId="Paint.Picture">
                  <p:embed/>
                </p:oleObj>
              </mc:Choice>
              <mc:Fallback>
                <p:oleObj name="Bitmap Image" r:id="rId8" imgW="0" imgH="0" progId="Paint.Picture">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5225" y="4500563"/>
                        <a:ext cx="19335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a:xfrm>
            <a:off x="6488113" y="4518025"/>
            <a:ext cx="1520825" cy="10255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600" b="1" dirty="0"/>
              <a:t>SE VENDE</a:t>
            </a:r>
          </a:p>
        </p:txBody>
      </p:sp>
      <p:sp>
        <p:nvSpPr>
          <p:cNvPr id="36" name="Rectangle 35"/>
          <p:cNvSpPr/>
          <p:nvPr/>
        </p:nvSpPr>
        <p:spPr>
          <a:xfrm>
            <a:off x="6592888" y="4994275"/>
            <a:ext cx="1311275" cy="423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tx1"/>
                </a:solidFill>
              </a:rPr>
              <a:t>Coopsicles</a:t>
            </a:r>
            <a:r>
              <a:rPr lang="en-US" sz="1400" b="1" dirty="0">
                <a:solidFill>
                  <a:schemeClr val="tx1"/>
                </a:solidFill>
              </a:rPr>
              <a:t>, LLC</a:t>
            </a:r>
          </a:p>
        </p:txBody>
      </p:sp>
      <p:sp>
        <p:nvSpPr>
          <p:cNvPr id="78859" name="TextBox 36"/>
          <p:cNvSpPr txBox="1">
            <a:spLocks noChangeArrowheads="1"/>
          </p:cNvSpPr>
          <p:nvPr/>
        </p:nvSpPr>
        <p:spPr bwMode="auto">
          <a:xfrm>
            <a:off x="225425" y="4938713"/>
            <a:ext cx="22431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7" name="Object 30"/>
          <p:cNvGraphicFramePr>
            <a:graphicFrameLocks noChangeAspect="1"/>
          </p:cNvGraphicFramePr>
          <p:nvPr/>
        </p:nvGraphicFramePr>
        <p:xfrm>
          <a:off x="4651375" y="2192338"/>
          <a:ext cx="2200275" cy="1797050"/>
        </p:xfrm>
        <a:graphic>
          <a:graphicData uri="http://schemas.openxmlformats.org/presentationml/2006/ole">
            <mc:AlternateContent xmlns:mc="http://schemas.openxmlformats.org/markup-compatibility/2006">
              <mc:Choice xmlns:v="urn:schemas-microsoft-com:vml" Requires="v">
                <p:oleObj spid="_x0000_s80914" name="Bitmap Image" r:id="rId4" imgW="0" imgH="0" progId="Paint.Picture">
                  <p:embed/>
                </p:oleObj>
              </mc:Choice>
              <mc:Fallback>
                <p:oleObj name="Bitmap Image" r:id="rId4" imgW="0" imgH="0" progId="Paint.Picture">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75" y="2192338"/>
                        <a:ext cx="22002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8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2BA3BE3-A5DC-4AB6-9BEA-5CB8DA95F2AA}" type="slidenum">
              <a:rPr lang="en-US" altLang="en-US" sz="1200">
                <a:solidFill>
                  <a:srgbClr val="898989"/>
                </a:solidFill>
              </a:rPr>
              <a:pPr/>
              <a:t>34</a:t>
            </a:fld>
            <a:endParaRPr lang="en-US" altLang="en-US" sz="1200">
              <a:solidFill>
                <a:srgbClr val="898989"/>
              </a:solidFill>
            </a:endParaRPr>
          </a:p>
        </p:txBody>
      </p:sp>
      <p:pic>
        <p:nvPicPr>
          <p:cNvPr id="8089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67313" y="4270375"/>
            <a:ext cx="2489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900" name="Group 23"/>
          <p:cNvGrpSpPr>
            <a:grpSpLocks/>
          </p:cNvGrpSpPr>
          <p:nvPr/>
        </p:nvGrpSpPr>
        <p:grpSpPr bwMode="auto">
          <a:xfrm>
            <a:off x="6588125" y="303213"/>
            <a:ext cx="2327275" cy="1889125"/>
            <a:chOff x="-102268" y="5644469"/>
            <a:chExt cx="2326800" cy="1888445"/>
          </a:xfrm>
        </p:grpSpPr>
        <p:pic>
          <p:nvPicPr>
            <p:cNvPr id="80906"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72837" y="5644469"/>
              <a:ext cx="951695" cy="15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2509" y="5695731"/>
              <a:ext cx="699284" cy="153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053" y="5717462"/>
              <a:ext cx="607346" cy="149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02268" y="6399847"/>
              <a:ext cx="2085549" cy="298343"/>
            </a:xfrm>
            <a:prstGeom prst="ellipse">
              <a:avLst/>
            </a:prstGeom>
            <a:solidFill>
              <a:srgbClr val="663300"/>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cxnSp>
          <p:nvCxnSpPr>
            <p:cNvPr id="8" name="Straight Connector 7"/>
            <p:cNvCxnSpPr/>
            <p:nvPr/>
          </p:nvCxnSpPr>
          <p:spPr>
            <a:xfrm>
              <a:off x="1802343" y="6601386"/>
              <a:ext cx="55552" cy="858529"/>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64275" y="6633125"/>
              <a:ext cx="44441" cy="710944"/>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4674" y="6653756"/>
              <a:ext cx="11111" cy="879158"/>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8357" y="6574409"/>
              <a:ext cx="26982" cy="769660"/>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grpSp>
      <p:sp>
        <p:nvSpPr>
          <p:cNvPr id="80901" name="TextBox 27"/>
          <p:cNvSpPr txBox="1">
            <a:spLocks noChangeArrowheads="1"/>
          </p:cNvSpPr>
          <p:nvPr/>
        </p:nvSpPr>
        <p:spPr bwMode="auto">
          <a:xfrm>
            <a:off x="171450" y="771525"/>
            <a:ext cx="64166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s-ES" altLang="en-US" b="1"/>
              <a:t>1ª preferencia: </a:t>
            </a:r>
          </a:p>
          <a:p>
            <a:pPr>
              <a:buFont typeface="Arial" panose="020B0604020202020204" pitchFamily="34" charset="0"/>
              <a:buNone/>
            </a:pPr>
            <a:r>
              <a:rPr lang="es-ES" altLang="en-US" sz="1700"/>
              <a:t>La decisión debe ser tomada en una </a:t>
            </a:r>
            <a:r>
              <a:rPr lang="es-ES" altLang="en-US" sz="1700" b="1"/>
              <a:t>junta</a:t>
            </a:r>
            <a:r>
              <a:rPr lang="es-ES" altLang="en-US" sz="1700"/>
              <a:t> en persona. Esto permite que todas puedan ver y escuchar las reacciones de todas. </a:t>
            </a:r>
            <a:endParaRPr lang="en-US" altLang="en-US" sz="1800"/>
          </a:p>
        </p:txBody>
      </p:sp>
      <p:sp>
        <p:nvSpPr>
          <p:cNvPr id="80902" name="TextBox 28"/>
          <p:cNvSpPr txBox="1">
            <a:spLocks noChangeArrowheads="1"/>
          </p:cNvSpPr>
          <p:nvPr/>
        </p:nvSpPr>
        <p:spPr bwMode="auto">
          <a:xfrm>
            <a:off x="227013" y="2525713"/>
            <a:ext cx="453231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s-ES" altLang="en-US" b="1"/>
              <a:t>2ª preferencia:</a:t>
            </a:r>
            <a:r>
              <a:rPr lang="es-ES" altLang="en-US"/>
              <a:t> </a:t>
            </a:r>
          </a:p>
          <a:p>
            <a:r>
              <a:rPr lang="es-ES" altLang="en-US" sz="1700"/>
              <a:t>Si la decisión debe ser tomada más pronto y no es posible organizar una reunión, las Socias considerarán la propuesta por teléfono. </a:t>
            </a:r>
            <a:endParaRPr lang="en-US" altLang="en-US" sz="1700"/>
          </a:p>
        </p:txBody>
      </p:sp>
      <p:sp>
        <p:nvSpPr>
          <p:cNvPr id="80903" name="TextBox 29"/>
          <p:cNvSpPr txBox="1">
            <a:spLocks noChangeArrowheads="1"/>
          </p:cNvSpPr>
          <p:nvPr/>
        </p:nvSpPr>
        <p:spPr bwMode="auto">
          <a:xfrm>
            <a:off x="171450" y="4111625"/>
            <a:ext cx="5156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b="1"/>
              <a:t>			  3ª preferencia:       </a:t>
            </a:r>
            <a:r>
              <a:rPr lang="es-ES" altLang="en-US"/>
              <a:t> </a:t>
            </a:r>
          </a:p>
          <a:p>
            <a:r>
              <a:rPr lang="es-ES" altLang="en-US" sz="1700"/>
              <a:t>Y si no es viable discutir el tema por teléfono, las Socias pueden utilizar el correo electrónico, WhatsApp, u otra plataforma que permite la discusión escrita. </a:t>
            </a:r>
          </a:p>
          <a:p>
            <a:endParaRPr lang="es-ES" altLang="en-US" sz="500"/>
          </a:p>
          <a:p>
            <a:endParaRPr lang="es-ES" altLang="en-US" sz="1400"/>
          </a:p>
          <a:p>
            <a:r>
              <a:rPr lang="es-ES" altLang="en-US" sz="2000" b="1"/>
              <a:t>¡De cualquier manera, mantenga una récord!</a:t>
            </a:r>
          </a:p>
          <a:p>
            <a:r>
              <a:rPr lang="es-ES" altLang="en-US" sz="1700"/>
              <a:t>Cuando se toma una decisión fuera de una reunión, aun es importante mantener un registro escrito de la decisión en los archivos de registro de la Cooperativa.</a:t>
            </a:r>
            <a:endParaRPr lang="en-US" altLang="en-US" sz="1700"/>
          </a:p>
        </p:txBody>
      </p:sp>
      <p:sp>
        <p:nvSpPr>
          <p:cNvPr id="32" name="TextBox 31"/>
          <p:cNvSpPr txBox="1"/>
          <p:nvPr/>
        </p:nvSpPr>
        <p:spPr>
          <a:xfrm>
            <a:off x="7713663" y="4633913"/>
            <a:ext cx="2241550"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80905" name="Title 1"/>
          <p:cNvSpPr>
            <a:spLocks noGrp="1"/>
          </p:cNvSpPr>
          <p:nvPr>
            <p:ph type="title"/>
          </p:nvPr>
        </p:nvSpPr>
        <p:spPr>
          <a:xfrm>
            <a:off x="171450" y="139700"/>
            <a:ext cx="7886700" cy="711200"/>
          </a:xfrm>
        </p:spPr>
        <p:txBody>
          <a:bodyPr/>
          <a:lstStyle/>
          <a:p>
            <a:pPr>
              <a:lnSpc>
                <a:spcPct val="100000"/>
              </a:lnSpc>
            </a:pPr>
            <a:r>
              <a:rPr lang="es-ES" altLang="en-US" smtClean="0"/>
              <a:t>Cuando toman una decisión: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CDAA24B-00F9-4EDC-8BAF-611EC2518582}" type="slidenum">
              <a:rPr lang="en-US" altLang="en-US" sz="1200">
                <a:solidFill>
                  <a:srgbClr val="898989"/>
                </a:solidFill>
              </a:rPr>
              <a:pPr/>
              <a:t>35</a:t>
            </a:fld>
            <a:endParaRPr lang="en-US" altLang="en-US" sz="1200">
              <a:solidFill>
                <a:srgbClr val="898989"/>
              </a:solidFill>
            </a:endParaRPr>
          </a:p>
        </p:txBody>
      </p:sp>
      <p:graphicFrame>
        <p:nvGraphicFramePr>
          <p:cNvPr id="82946" name="Object 30"/>
          <p:cNvGraphicFramePr>
            <a:graphicFrameLocks noChangeAspect="1"/>
          </p:cNvGraphicFramePr>
          <p:nvPr/>
        </p:nvGraphicFramePr>
        <p:xfrm>
          <a:off x="4651375" y="2192338"/>
          <a:ext cx="2200275" cy="1797050"/>
        </p:xfrm>
        <a:graphic>
          <a:graphicData uri="http://schemas.openxmlformats.org/presentationml/2006/ole">
            <mc:AlternateContent xmlns:mc="http://schemas.openxmlformats.org/markup-compatibility/2006">
              <mc:Choice xmlns:v="urn:schemas-microsoft-com:vml" Requires="v">
                <p:oleObj spid="_x0000_s82963" name="Bitmap Image" r:id="rId4" imgW="0" imgH="0" progId="Paint.Picture">
                  <p:embed/>
                </p:oleObj>
              </mc:Choice>
              <mc:Fallback>
                <p:oleObj name="Bitmap Image" r:id="rId4" imgW="0" imgH="0" progId="Paint.Picture">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75" y="2192338"/>
                        <a:ext cx="22002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47" name="Slide Number Placeholder 1"/>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54621239-855C-488A-B9EA-0B1CFAFEB00E}" type="slidenum">
              <a:rPr lang="en-US" altLang="en-US" sz="1200">
                <a:solidFill>
                  <a:srgbClr val="898989"/>
                </a:solidFill>
              </a:rPr>
              <a:pPr algn="r" eaLnBrk="1" hangingPunct="1"/>
              <a:t>35</a:t>
            </a:fld>
            <a:endParaRPr lang="en-US" altLang="en-US" sz="1200">
              <a:solidFill>
                <a:srgbClr val="898989"/>
              </a:solidFill>
            </a:endParaRPr>
          </a:p>
        </p:txBody>
      </p:sp>
      <p:pic>
        <p:nvPicPr>
          <p:cNvPr id="82948"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67313" y="4270375"/>
            <a:ext cx="2489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49" name="Group 23"/>
          <p:cNvGrpSpPr>
            <a:grpSpLocks/>
          </p:cNvGrpSpPr>
          <p:nvPr/>
        </p:nvGrpSpPr>
        <p:grpSpPr bwMode="auto">
          <a:xfrm>
            <a:off x="6588125" y="303213"/>
            <a:ext cx="2327275" cy="1889125"/>
            <a:chOff x="-102268" y="5644469"/>
            <a:chExt cx="2326800" cy="1888445"/>
          </a:xfrm>
        </p:grpSpPr>
        <p:pic>
          <p:nvPicPr>
            <p:cNvPr id="82955"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72837" y="5644469"/>
              <a:ext cx="951695" cy="15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2509" y="5695731"/>
              <a:ext cx="699284" cy="153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053" y="5717462"/>
              <a:ext cx="607346" cy="149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102268" y="6399847"/>
              <a:ext cx="2085549" cy="298343"/>
            </a:xfrm>
            <a:prstGeom prst="ellipse">
              <a:avLst/>
            </a:prstGeom>
            <a:solidFill>
              <a:srgbClr val="663300"/>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cxnSp>
          <p:nvCxnSpPr>
            <p:cNvPr id="12" name="Straight Connector 11"/>
            <p:cNvCxnSpPr/>
            <p:nvPr/>
          </p:nvCxnSpPr>
          <p:spPr>
            <a:xfrm>
              <a:off x="1802343" y="6601386"/>
              <a:ext cx="55552" cy="858529"/>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64275" y="6633125"/>
              <a:ext cx="44441" cy="710944"/>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4674" y="6653756"/>
              <a:ext cx="11111" cy="879158"/>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8357" y="6574409"/>
              <a:ext cx="26982" cy="769660"/>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grpSp>
      <p:sp>
        <p:nvSpPr>
          <p:cNvPr id="82950" name="TextBox 27"/>
          <p:cNvSpPr txBox="1">
            <a:spLocks noChangeArrowheads="1"/>
          </p:cNvSpPr>
          <p:nvPr/>
        </p:nvSpPr>
        <p:spPr bwMode="auto">
          <a:xfrm>
            <a:off x="171450" y="771525"/>
            <a:ext cx="6416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s-ES" altLang="en-US" b="1"/>
              <a:t>1st preference: </a:t>
            </a:r>
          </a:p>
          <a:p>
            <a:r>
              <a:rPr lang="en-US" altLang="en-US" sz="1700"/>
              <a:t>The decision should be made in a </a:t>
            </a:r>
            <a:r>
              <a:rPr lang="en-US" altLang="en-US" sz="1700" b="1"/>
              <a:t>meeting </a:t>
            </a:r>
            <a:r>
              <a:rPr lang="en-US" altLang="en-US" sz="1700"/>
              <a:t>in person. This allows for everyone to see and hear each other’s reactions. </a:t>
            </a:r>
          </a:p>
        </p:txBody>
      </p:sp>
      <p:sp>
        <p:nvSpPr>
          <p:cNvPr id="82951" name="TextBox 28"/>
          <p:cNvSpPr txBox="1">
            <a:spLocks noChangeArrowheads="1"/>
          </p:cNvSpPr>
          <p:nvPr/>
        </p:nvSpPr>
        <p:spPr bwMode="auto">
          <a:xfrm>
            <a:off x="227013" y="2525713"/>
            <a:ext cx="453231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s-ES" altLang="en-US" b="1"/>
              <a:t>2nd preference:</a:t>
            </a:r>
            <a:r>
              <a:rPr lang="es-ES" altLang="en-US"/>
              <a:t> </a:t>
            </a:r>
          </a:p>
          <a:p>
            <a:r>
              <a:rPr lang="en-US" altLang="en-US" sz="1700"/>
              <a:t>If the decision must be made sooner and it is not possible to organize a meeting, the Partners will consider the proposal by telephone. </a:t>
            </a:r>
          </a:p>
        </p:txBody>
      </p:sp>
      <p:sp>
        <p:nvSpPr>
          <p:cNvPr id="82952" name="TextBox 29"/>
          <p:cNvSpPr txBox="1">
            <a:spLocks noChangeArrowheads="1"/>
          </p:cNvSpPr>
          <p:nvPr/>
        </p:nvSpPr>
        <p:spPr bwMode="auto">
          <a:xfrm>
            <a:off x="171450" y="4111625"/>
            <a:ext cx="51562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b="1"/>
              <a:t>			  3rd preference:       </a:t>
            </a:r>
            <a:r>
              <a:rPr lang="es-ES" altLang="en-US"/>
              <a:t> </a:t>
            </a:r>
          </a:p>
          <a:p>
            <a:r>
              <a:rPr lang="en-US" altLang="en-US" sz="1700"/>
              <a:t>And if it is not viable to discuss the topic by telephone, the Partners can use e-mail, WhatsApp, or another platform that allows for written communication.</a:t>
            </a:r>
          </a:p>
          <a:p>
            <a:r>
              <a:rPr lang="en-US" altLang="en-US" sz="1700"/>
              <a:t> </a:t>
            </a:r>
            <a:endParaRPr lang="en-US" altLang="en-US" sz="2000"/>
          </a:p>
          <a:p>
            <a:r>
              <a:rPr lang="en-US" altLang="en-US" sz="2000" b="1"/>
              <a:t>Either way, keep records!</a:t>
            </a:r>
          </a:p>
          <a:p>
            <a:r>
              <a:rPr lang="en-US" altLang="en-US" sz="1700"/>
              <a:t>When a decision is made outside of a meeting, it is still important to maintain written records of the decision in the Cooperative’s record archive. </a:t>
            </a:r>
          </a:p>
        </p:txBody>
      </p:sp>
      <p:sp>
        <p:nvSpPr>
          <p:cNvPr id="82953" name="TextBox 18"/>
          <p:cNvSpPr txBox="1">
            <a:spLocks noChangeArrowheads="1"/>
          </p:cNvSpPr>
          <p:nvPr/>
        </p:nvSpPr>
        <p:spPr bwMode="auto">
          <a:xfrm>
            <a:off x="7713663" y="4633913"/>
            <a:ext cx="22415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81930" name="Title 1"/>
          <p:cNvSpPr>
            <a:spLocks noGrp="1"/>
          </p:cNvSpPr>
          <p:nvPr>
            <p:ph type="title"/>
          </p:nvPr>
        </p:nvSpPr>
        <p:spPr>
          <a:xfrm>
            <a:off x="171450" y="139700"/>
            <a:ext cx="7886700" cy="711200"/>
          </a:xfrm>
        </p:spPr>
        <p:txBody>
          <a:bodyPr/>
          <a:lstStyle/>
          <a:p>
            <a:pPr>
              <a:lnSpc>
                <a:spcPct val="100000"/>
              </a:lnSpc>
              <a:defRPr/>
            </a:pPr>
            <a:r>
              <a:rPr lang="es-ES" altLang="en-US" smtClean="0"/>
              <a:t>When you make a decision:</a:t>
            </a:r>
          </a:p>
        </p:txBody>
      </p:sp>
      <p:sp>
        <p:nvSpPr>
          <p:cNvPr id="2" name="Rectangle 1"/>
          <p:cNvSpPr/>
          <p:nvPr/>
        </p:nvSpPr>
        <p:spPr>
          <a:xfrm>
            <a:off x="5749290" y="2343150"/>
            <a:ext cx="697230" cy="48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a:t>
            </a:r>
            <a:r>
              <a:rPr lang="en-US" sz="1000" dirty="0" smtClean="0">
                <a:solidFill>
                  <a:schemeClr val="tx1"/>
                </a:solidFill>
              </a:rPr>
              <a:t>artners, I have a proposal.</a:t>
            </a:r>
            <a:endParaRPr lang="en-US" sz="1000" dirty="0">
              <a:solidFill>
                <a:schemeClr val="tx1"/>
              </a:solidFill>
            </a:endParaRPr>
          </a:p>
        </p:txBody>
      </p:sp>
      <p:sp>
        <p:nvSpPr>
          <p:cNvPr id="3" name="Rectangle 2"/>
          <p:cNvSpPr/>
          <p:nvPr/>
        </p:nvSpPr>
        <p:spPr>
          <a:xfrm>
            <a:off x="5367338" y="4858703"/>
            <a:ext cx="2153602" cy="896937"/>
          </a:xfrm>
          <a:prstGeom prst="rect">
            <a:avLst/>
          </a:prstGeom>
          <a:solidFill>
            <a:srgbClr val="D9E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latin typeface="Arial" panose="020B0604020202020204" pitchFamily="34" charset="0"/>
                <a:cs typeface="Arial" panose="020B0604020202020204" pitchFamily="34" charset="0"/>
              </a:rPr>
              <a:t>There is a sale on strawberries. I propose that we buy triple quantity and work 2-3 hours extra tomorrow to make more popsicles. What do you think? </a:t>
            </a:r>
            <a:endParaRPr lang="en-US" sz="11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C468632-CBFA-4B85-8F3D-FD2FB337FF37}" type="slidenum">
              <a:rPr lang="en-US" altLang="en-US" sz="1200">
                <a:solidFill>
                  <a:srgbClr val="898989"/>
                </a:solidFill>
              </a:rPr>
              <a:pPr/>
              <a:t>36</a:t>
            </a:fld>
            <a:endParaRPr lang="en-US" altLang="en-US" sz="1200">
              <a:solidFill>
                <a:srgbClr val="898989"/>
              </a:solidFill>
            </a:endParaRPr>
          </a:p>
        </p:txBody>
      </p:sp>
      <p:graphicFrame>
        <p:nvGraphicFramePr>
          <p:cNvPr id="84994" name="Object 2"/>
          <p:cNvGraphicFramePr>
            <a:graphicFrameLocks noChangeAspect="1"/>
          </p:cNvGraphicFramePr>
          <p:nvPr/>
        </p:nvGraphicFramePr>
        <p:xfrm>
          <a:off x="2551113" y="1454150"/>
          <a:ext cx="5410200" cy="4981575"/>
        </p:xfrm>
        <a:graphic>
          <a:graphicData uri="http://schemas.openxmlformats.org/presentationml/2006/ole">
            <mc:AlternateContent xmlns:mc="http://schemas.openxmlformats.org/markup-compatibility/2006">
              <mc:Choice xmlns:v="urn:schemas-microsoft-com:vml" Requires="v">
                <p:oleObj spid="_x0000_s85010" name="Bitmap Image" r:id="rId4" imgW="0" imgH="0" progId="Paint.Picture">
                  <p:embed/>
                </p:oleObj>
              </mc:Choice>
              <mc:Fallback>
                <p:oleObj name="Bitmap Image" r:id="rId4" imgW="0" imgH="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1454150"/>
                        <a:ext cx="54102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urved Down Arrow 6"/>
          <p:cNvSpPr/>
          <p:nvPr/>
        </p:nvSpPr>
        <p:spPr>
          <a:xfrm>
            <a:off x="2806700" y="114300"/>
            <a:ext cx="4983163" cy="137953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schemeClr val="tx1"/>
              </a:solidFill>
            </a:endParaRPr>
          </a:p>
        </p:txBody>
      </p:sp>
      <p:sp>
        <p:nvSpPr>
          <p:cNvPr id="8" name="Curved Down Arrow 7"/>
          <p:cNvSpPr/>
          <p:nvPr/>
        </p:nvSpPr>
        <p:spPr>
          <a:xfrm flipH="1" flipV="1">
            <a:off x="2549525" y="5157788"/>
            <a:ext cx="5176838" cy="1604962"/>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schemeClr val="tx1"/>
              </a:solidFill>
            </a:endParaRPr>
          </a:p>
        </p:txBody>
      </p:sp>
      <p:sp>
        <p:nvSpPr>
          <p:cNvPr id="9" name="TextBox 8"/>
          <p:cNvSpPr txBox="1"/>
          <p:nvPr/>
        </p:nvSpPr>
        <p:spPr>
          <a:xfrm>
            <a:off x="7704138" y="4621213"/>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84998" name="TextBox 9"/>
          <p:cNvSpPr txBox="1">
            <a:spLocks noChangeArrowheads="1"/>
          </p:cNvSpPr>
          <p:nvPr/>
        </p:nvSpPr>
        <p:spPr bwMode="auto">
          <a:xfrm>
            <a:off x="211138" y="1744663"/>
            <a:ext cx="23368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En general, todas las propuestas y asuntos estarán discutidos haciendo que las Socias hablan uno por uno, sigiente en un círculo. De esta manera, cada Socia tendrá la oportunidad de hablar y de influir en las decisiones. La facilitadora dará la vuelta varias veces para que las Socias no se sienten que deben decir todo lo que se les ocurren la primera vuelta.</a:t>
            </a:r>
          </a:p>
          <a:p>
            <a:endParaRPr lang="en-US" altLang="en-US" sz="1800"/>
          </a:p>
        </p:txBody>
      </p:sp>
      <p:sp>
        <p:nvSpPr>
          <p:cNvPr id="11" name="Freeform 10"/>
          <p:cNvSpPr/>
          <p:nvPr/>
        </p:nvSpPr>
        <p:spPr>
          <a:xfrm rot="5400000">
            <a:off x="7259638" y="1774825"/>
            <a:ext cx="874712" cy="1951038"/>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000" name="TextBox 11"/>
          <p:cNvSpPr txBox="1">
            <a:spLocks noChangeArrowheads="1"/>
          </p:cNvSpPr>
          <p:nvPr/>
        </p:nvSpPr>
        <p:spPr bwMode="auto">
          <a:xfrm>
            <a:off x="6926263" y="2627313"/>
            <a:ext cx="195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a:t>Me pregunto si…</a:t>
            </a:r>
          </a:p>
        </p:txBody>
      </p:sp>
      <p:sp>
        <p:nvSpPr>
          <p:cNvPr id="13" name="Freeform 12"/>
          <p:cNvSpPr/>
          <p:nvPr/>
        </p:nvSpPr>
        <p:spPr>
          <a:xfrm rot="3127281">
            <a:off x="6731000" y="3360738"/>
            <a:ext cx="1208087" cy="1290638"/>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6926263" y="3563938"/>
            <a:ext cx="1376362" cy="646112"/>
          </a:xfrm>
          <a:prstGeom prst="rect">
            <a:avLst/>
          </a:prstGeom>
          <a:noFill/>
        </p:spPr>
        <p:txBody>
          <a:bodyPr>
            <a:spAutoFit/>
          </a:bodyPr>
          <a:lstStyle/>
          <a:p>
            <a:pPr>
              <a:defRPr/>
            </a:pPr>
            <a:r>
              <a:rPr lang="es-ES_tradnl" dirty="0">
                <a:latin typeface="+mn-lt"/>
              </a:rPr>
              <a:t>Paso </a:t>
            </a:r>
          </a:p>
          <a:p>
            <a:pPr>
              <a:defRPr/>
            </a:pPr>
            <a:r>
              <a:rPr lang="es-ES_tradnl" dirty="0">
                <a:latin typeface="+mn-lt"/>
              </a:rPr>
              <a:t>esta vez.</a:t>
            </a:r>
            <a:endParaRPr lang="en-US" dirty="0">
              <a:latin typeface="+mj-lt"/>
            </a:endParaRPr>
          </a:p>
        </p:txBody>
      </p:sp>
      <p:sp>
        <p:nvSpPr>
          <p:cNvPr id="15" name="Freeform 14"/>
          <p:cNvSpPr/>
          <p:nvPr/>
        </p:nvSpPr>
        <p:spPr>
          <a:xfrm rot="5400000">
            <a:off x="5800725" y="4306888"/>
            <a:ext cx="581025" cy="2127250"/>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004" name="TextBox 15"/>
          <p:cNvSpPr txBox="1">
            <a:spLocks noChangeArrowheads="1"/>
          </p:cNvSpPr>
          <p:nvPr/>
        </p:nvSpPr>
        <p:spPr bwMode="auto">
          <a:xfrm>
            <a:off x="5230813" y="5187950"/>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a:t>Yo preferiría que…</a:t>
            </a:r>
          </a:p>
        </p:txBody>
      </p:sp>
      <p:sp>
        <p:nvSpPr>
          <p:cNvPr id="17" name="Freeform 16"/>
          <p:cNvSpPr/>
          <p:nvPr/>
        </p:nvSpPr>
        <p:spPr>
          <a:xfrm rot="21071523">
            <a:off x="2624138" y="2163763"/>
            <a:ext cx="1336675" cy="1395412"/>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006" name="TextBox 17"/>
          <p:cNvSpPr txBox="1">
            <a:spLocks noChangeArrowheads="1"/>
          </p:cNvSpPr>
          <p:nvPr/>
        </p:nvSpPr>
        <p:spPr bwMode="auto">
          <a:xfrm>
            <a:off x="2757488" y="2366963"/>
            <a:ext cx="1390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a:t>Me </a:t>
            </a:r>
          </a:p>
          <a:p>
            <a:r>
              <a:rPr lang="es-ES_tradnl" altLang="en-US" sz="1800"/>
              <a:t>gusta esta propuesta…</a:t>
            </a:r>
          </a:p>
        </p:txBody>
      </p:sp>
      <p:sp>
        <p:nvSpPr>
          <p:cNvPr id="21" name="Freeform 20"/>
          <p:cNvSpPr/>
          <p:nvPr/>
        </p:nvSpPr>
        <p:spPr>
          <a:xfrm>
            <a:off x="3286125" y="533400"/>
            <a:ext cx="3759200" cy="1925638"/>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p:nvPr/>
        </p:nvSpPr>
        <p:spPr>
          <a:xfrm>
            <a:off x="3441700" y="790575"/>
            <a:ext cx="3627438" cy="1200150"/>
          </a:xfrm>
          <a:prstGeom prst="rect">
            <a:avLst/>
          </a:prstGeom>
          <a:noFill/>
        </p:spPr>
        <p:txBody>
          <a:bodyPr>
            <a:spAutoFit/>
          </a:bodyPr>
          <a:lstStyle/>
          <a:p>
            <a:pPr algn="ctr">
              <a:defRPr/>
            </a:pPr>
            <a:r>
              <a:rPr lang="es-ES" b="1" dirty="0">
                <a:latin typeface="+mn-lt"/>
              </a:rPr>
              <a:t>Facilitadora:</a:t>
            </a:r>
          </a:p>
          <a:p>
            <a:pPr>
              <a:defRPr/>
            </a:pPr>
            <a:r>
              <a:rPr lang="es-ES" dirty="0">
                <a:latin typeface="+mn-lt"/>
              </a:rPr>
              <a:t>Amiga, gracias por proponer este. Ahora, escuchamos las reacciones de todas, una por una.</a:t>
            </a:r>
            <a:endParaRPr lang="es-ES_tradnl" dirty="0">
              <a:latin typeface="+mn-lt"/>
            </a:endParaRPr>
          </a:p>
        </p:txBody>
      </p:sp>
      <p:sp>
        <p:nvSpPr>
          <p:cNvPr id="19" name="Title 1"/>
          <p:cNvSpPr>
            <a:spLocks noGrp="1"/>
          </p:cNvSpPr>
          <p:nvPr>
            <p:ph type="title"/>
          </p:nvPr>
        </p:nvSpPr>
        <p:spPr>
          <a:xfrm>
            <a:off x="215900" y="273050"/>
            <a:ext cx="2178050" cy="1325563"/>
          </a:xfrm>
        </p:spPr>
        <p:txBody>
          <a:bodyPr/>
          <a:lstStyle/>
          <a:p>
            <a:pPr>
              <a:lnSpc>
                <a:spcPct val="100000"/>
              </a:lnSpc>
              <a:defRPr/>
            </a:pPr>
            <a:r>
              <a:rPr lang="es-ES" altLang="en-US" dirty="0"/>
              <a:t>El proceso de las juntas:</a:t>
            </a:r>
            <a:endParaRPr lang="en-US" dirty="0">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5CFFE5D-E5FE-44D2-B329-EB753D0447FE}" type="slidenum">
              <a:rPr lang="en-US" altLang="en-US" sz="1200">
                <a:solidFill>
                  <a:srgbClr val="898989"/>
                </a:solidFill>
              </a:rPr>
              <a:pPr/>
              <a:t>37</a:t>
            </a:fld>
            <a:endParaRPr lang="en-US" altLang="en-US" sz="1200">
              <a:solidFill>
                <a:srgbClr val="898989"/>
              </a:solidFill>
            </a:endParaRPr>
          </a:p>
        </p:txBody>
      </p:sp>
      <p:sp>
        <p:nvSpPr>
          <p:cNvPr id="87042" name="Slide Number Placeholder 1"/>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34BB09AD-5776-43FC-9323-69CD06DD8BAF}" type="slidenum">
              <a:rPr lang="en-US" altLang="en-US" sz="1200">
                <a:solidFill>
                  <a:srgbClr val="898989"/>
                </a:solidFill>
              </a:rPr>
              <a:pPr algn="r" eaLnBrk="1" hangingPunct="1"/>
              <a:t>37</a:t>
            </a:fld>
            <a:endParaRPr lang="en-US" altLang="en-US" sz="1200">
              <a:solidFill>
                <a:srgbClr val="898989"/>
              </a:solidFill>
            </a:endParaRPr>
          </a:p>
        </p:txBody>
      </p:sp>
      <p:graphicFrame>
        <p:nvGraphicFramePr>
          <p:cNvPr id="87043" name="Object 2"/>
          <p:cNvGraphicFramePr>
            <a:graphicFrameLocks noChangeAspect="1"/>
          </p:cNvGraphicFramePr>
          <p:nvPr/>
        </p:nvGraphicFramePr>
        <p:xfrm>
          <a:off x="2551113" y="1454150"/>
          <a:ext cx="5410200" cy="4981575"/>
        </p:xfrm>
        <a:graphic>
          <a:graphicData uri="http://schemas.openxmlformats.org/presentationml/2006/ole">
            <mc:AlternateContent xmlns:mc="http://schemas.openxmlformats.org/markup-compatibility/2006">
              <mc:Choice xmlns:v="urn:schemas-microsoft-com:vml" Requires="v">
                <p:oleObj spid="_x0000_s87059" name="Bitmap Image" r:id="rId4" imgW="0" imgH="0" progId="Paint.Picture">
                  <p:embed/>
                </p:oleObj>
              </mc:Choice>
              <mc:Fallback>
                <p:oleObj name="Bitmap Image" r:id="rId4" imgW="0" imgH="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1454150"/>
                        <a:ext cx="54102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urved Down Arrow 5"/>
          <p:cNvSpPr/>
          <p:nvPr/>
        </p:nvSpPr>
        <p:spPr>
          <a:xfrm>
            <a:off x="2806700" y="114300"/>
            <a:ext cx="4983163" cy="137953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chemeClr val="tx1"/>
              </a:solidFill>
            </a:endParaRPr>
          </a:p>
        </p:txBody>
      </p:sp>
      <p:sp>
        <p:nvSpPr>
          <p:cNvPr id="7" name="Curved Down Arrow 6"/>
          <p:cNvSpPr/>
          <p:nvPr/>
        </p:nvSpPr>
        <p:spPr>
          <a:xfrm flipH="1" flipV="1">
            <a:off x="2549525" y="5157788"/>
            <a:ext cx="5176838" cy="1604962"/>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chemeClr val="tx1"/>
              </a:solidFill>
            </a:endParaRPr>
          </a:p>
        </p:txBody>
      </p:sp>
      <p:sp>
        <p:nvSpPr>
          <p:cNvPr id="87046" name="TextBox 7"/>
          <p:cNvSpPr txBox="1">
            <a:spLocks noChangeArrowheads="1"/>
          </p:cNvSpPr>
          <p:nvPr/>
        </p:nvSpPr>
        <p:spPr bwMode="auto">
          <a:xfrm>
            <a:off x="7704138" y="4621213"/>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87047" name="TextBox 9"/>
          <p:cNvSpPr txBox="1">
            <a:spLocks noChangeArrowheads="1"/>
          </p:cNvSpPr>
          <p:nvPr/>
        </p:nvSpPr>
        <p:spPr bwMode="auto">
          <a:xfrm>
            <a:off x="211138" y="1744663"/>
            <a:ext cx="2336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In general, the Partners will discuss proposals and matters by taking turns in a circle, speaking one by one. This way, every Partner will have the opportunity to speak and influence the decisions. The facilitator will go around a circle multiple times so that the Partners do not feel the need to say everything they are thinking of during the first turn. </a:t>
            </a:r>
          </a:p>
        </p:txBody>
      </p:sp>
      <p:sp>
        <p:nvSpPr>
          <p:cNvPr id="10" name="Freeform 9"/>
          <p:cNvSpPr/>
          <p:nvPr/>
        </p:nvSpPr>
        <p:spPr>
          <a:xfrm rot="5400000">
            <a:off x="7259638" y="1774825"/>
            <a:ext cx="874712" cy="1951038"/>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49" name="TextBox 11"/>
          <p:cNvSpPr txBox="1">
            <a:spLocks noChangeArrowheads="1"/>
          </p:cNvSpPr>
          <p:nvPr/>
        </p:nvSpPr>
        <p:spPr bwMode="auto">
          <a:xfrm>
            <a:off x="7021513" y="2582863"/>
            <a:ext cx="195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a:t>I wonder if…</a:t>
            </a:r>
          </a:p>
        </p:txBody>
      </p:sp>
      <p:sp>
        <p:nvSpPr>
          <p:cNvPr id="12" name="Freeform 11"/>
          <p:cNvSpPr/>
          <p:nvPr/>
        </p:nvSpPr>
        <p:spPr>
          <a:xfrm rot="3127281">
            <a:off x="6731000" y="3360738"/>
            <a:ext cx="1208087" cy="1290638"/>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7021513" y="3548063"/>
            <a:ext cx="863600" cy="923925"/>
          </a:xfrm>
          <a:prstGeom prst="rect">
            <a:avLst/>
          </a:prstGeom>
          <a:noFill/>
        </p:spPr>
        <p:txBody>
          <a:bodyPr>
            <a:spAutoFit/>
          </a:bodyPr>
          <a:lstStyle/>
          <a:p>
            <a:pPr>
              <a:defRPr/>
            </a:pPr>
            <a:r>
              <a:rPr lang="es-ES_tradnl" dirty="0">
                <a:latin typeface="+mn-lt"/>
              </a:rPr>
              <a:t>I </a:t>
            </a:r>
            <a:r>
              <a:rPr lang="es-ES_tradnl" dirty="0" err="1">
                <a:latin typeface="+mn-lt"/>
              </a:rPr>
              <a:t>pass</a:t>
            </a:r>
            <a:r>
              <a:rPr lang="es-ES_tradnl" dirty="0">
                <a:latin typeface="+mn-lt"/>
              </a:rPr>
              <a:t> </a:t>
            </a:r>
            <a:r>
              <a:rPr lang="es-ES_tradnl" dirty="0" err="1">
                <a:latin typeface="+mn-lt"/>
              </a:rPr>
              <a:t>this</a:t>
            </a:r>
            <a:r>
              <a:rPr lang="es-ES_tradnl" dirty="0">
                <a:latin typeface="+mn-lt"/>
              </a:rPr>
              <a:t> time.</a:t>
            </a:r>
            <a:endParaRPr lang="en-US" dirty="0">
              <a:latin typeface="+mj-lt"/>
            </a:endParaRPr>
          </a:p>
        </p:txBody>
      </p:sp>
      <p:sp>
        <p:nvSpPr>
          <p:cNvPr id="14" name="Freeform 13"/>
          <p:cNvSpPr/>
          <p:nvPr/>
        </p:nvSpPr>
        <p:spPr>
          <a:xfrm rot="5400000">
            <a:off x="5800725" y="4306888"/>
            <a:ext cx="581025" cy="2127250"/>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53" name="TextBox 15"/>
          <p:cNvSpPr txBox="1">
            <a:spLocks noChangeArrowheads="1"/>
          </p:cNvSpPr>
          <p:nvPr/>
        </p:nvSpPr>
        <p:spPr bwMode="auto">
          <a:xfrm>
            <a:off x="5345113" y="5187950"/>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a:t>I would prefer</a:t>
            </a:r>
            <a:r>
              <a:rPr lang="is-IS" altLang="en-US" sz="1800"/>
              <a:t>…</a:t>
            </a:r>
            <a:endParaRPr lang="es-ES_tradnl" altLang="en-US" sz="1800"/>
          </a:p>
        </p:txBody>
      </p:sp>
      <p:sp>
        <p:nvSpPr>
          <p:cNvPr id="16" name="Freeform 15"/>
          <p:cNvSpPr/>
          <p:nvPr/>
        </p:nvSpPr>
        <p:spPr>
          <a:xfrm rot="21071523">
            <a:off x="2624138" y="2163763"/>
            <a:ext cx="1336675" cy="1395412"/>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55" name="TextBox 17"/>
          <p:cNvSpPr txBox="1">
            <a:spLocks noChangeArrowheads="1"/>
          </p:cNvSpPr>
          <p:nvPr/>
        </p:nvSpPr>
        <p:spPr bwMode="auto">
          <a:xfrm>
            <a:off x="2713038" y="2489200"/>
            <a:ext cx="1390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a:t>I like this proposal…</a:t>
            </a:r>
          </a:p>
        </p:txBody>
      </p:sp>
      <p:sp>
        <p:nvSpPr>
          <p:cNvPr id="18" name="Freeform 17"/>
          <p:cNvSpPr/>
          <p:nvPr/>
        </p:nvSpPr>
        <p:spPr>
          <a:xfrm>
            <a:off x="3286125" y="533400"/>
            <a:ext cx="3759200" cy="1925638"/>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57" name="TextBox 18"/>
          <p:cNvSpPr txBox="1">
            <a:spLocks noChangeArrowheads="1"/>
          </p:cNvSpPr>
          <p:nvPr/>
        </p:nvSpPr>
        <p:spPr bwMode="auto">
          <a:xfrm>
            <a:off x="3441700" y="790575"/>
            <a:ext cx="3627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Facilitator:</a:t>
            </a:r>
          </a:p>
          <a:p>
            <a:r>
              <a:rPr lang="en-US" altLang="en-US" sz="1800"/>
              <a:t>Simone, thank you for proposing this. Now, lets hear everyone’s reactions, one-by-one. </a:t>
            </a:r>
          </a:p>
        </p:txBody>
      </p:sp>
      <p:sp>
        <p:nvSpPr>
          <p:cNvPr id="20" name="Title 1"/>
          <p:cNvSpPr>
            <a:spLocks noGrp="1"/>
          </p:cNvSpPr>
          <p:nvPr>
            <p:ph type="title"/>
          </p:nvPr>
        </p:nvSpPr>
        <p:spPr>
          <a:xfrm>
            <a:off x="215900" y="273050"/>
            <a:ext cx="2325688" cy="1325563"/>
          </a:xfrm>
        </p:spPr>
        <p:txBody>
          <a:bodyPr/>
          <a:lstStyle/>
          <a:p>
            <a:pPr>
              <a:lnSpc>
                <a:spcPct val="100000"/>
              </a:lnSpc>
              <a:defRPr/>
            </a:pPr>
            <a:r>
              <a:rPr lang="es-ES" altLang="en-US" dirty="0" smtClean="0">
                <a:cs typeface="+mj-cs"/>
              </a:rPr>
              <a:t>Meeting </a:t>
            </a:r>
            <a:r>
              <a:rPr lang="es-ES" altLang="en-US" dirty="0" err="1" smtClean="0">
                <a:cs typeface="+mj-cs"/>
              </a:rPr>
              <a:t>procedures</a:t>
            </a:r>
            <a:r>
              <a:rPr lang="es-ES" altLang="en-US" dirty="0" smtClean="0">
                <a:cs typeface="+mj-cs"/>
              </a:rPr>
              <a:t>:</a:t>
            </a:r>
            <a:endParaRPr lang="en-US" dirty="0">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61913"/>
            <a:ext cx="7886700" cy="974725"/>
          </a:xfrm>
        </p:spPr>
        <p:txBody>
          <a:bodyPr/>
          <a:lstStyle/>
          <a:p>
            <a:pPr>
              <a:defRPr/>
            </a:pPr>
            <a:r>
              <a:rPr lang="es-ES" sz="2800" dirty="0" smtClean="0">
                <a:cs typeface="+mj-cs"/>
              </a:rPr>
              <a:t>El proceso de discutir propuestas:</a:t>
            </a:r>
            <a:endParaRPr lang="en-US" sz="2800" dirty="0">
              <a:cs typeface="+mj-cs"/>
            </a:endParaRPr>
          </a:p>
        </p:txBody>
      </p:sp>
      <p:sp>
        <p:nvSpPr>
          <p:cNvPr id="89090" name="Slide Number Placeholder 2"/>
          <p:cNvSpPr>
            <a:spLocks noGrp="1"/>
          </p:cNvSpPr>
          <p:nvPr>
            <p:ph type="sldNum" sz="quarter" idx="12"/>
          </p:nvPr>
        </p:nvSpPr>
        <p:spPr bwMode="auto">
          <a:xfrm>
            <a:off x="6886575" y="64341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1BAF376-CB44-4D69-8ACF-8B201F635F87}" type="slidenum">
              <a:rPr lang="en-US" altLang="en-US" sz="1200">
                <a:solidFill>
                  <a:srgbClr val="898989"/>
                </a:solidFill>
              </a:rPr>
              <a:pPr/>
              <a:t>38</a:t>
            </a:fld>
            <a:endParaRPr lang="en-US" altLang="en-US" sz="1200">
              <a:solidFill>
                <a:srgbClr val="898989"/>
              </a:solidFill>
            </a:endParaRPr>
          </a:p>
        </p:txBody>
      </p:sp>
      <p:pic>
        <p:nvPicPr>
          <p:cNvPr id="890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2808288"/>
            <a:ext cx="1319213"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2935288"/>
            <a:ext cx="1279525"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flipH="1">
            <a:off x="633413" y="3719513"/>
            <a:ext cx="206375" cy="126206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733550" y="2820988"/>
            <a:ext cx="163513" cy="95408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124075" y="3632200"/>
            <a:ext cx="207963" cy="126206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1830388" y="2630488"/>
            <a:ext cx="223837" cy="187325"/>
          </a:xfrm>
          <a:custGeom>
            <a:avLst/>
            <a:gdLst>
              <a:gd name="connsiteX0" fmla="*/ 90598 w 224282"/>
              <a:gd name="connsiteY0" fmla="*/ 187279 h 187279"/>
              <a:gd name="connsiteX1" fmla="*/ 3512 w 224282"/>
              <a:gd name="connsiteY1" fmla="*/ 154622 h 187279"/>
              <a:gd name="connsiteX2" fmla="*/ 79712 w 224282"/>
              <a:gd name="connsiteY2" fmla="*/ 165508 h 187279"/>
              <a:gd name="connsiteX3" fmla="*/ 90598 w 224282"/>
              <a:gd name="connsiteY3" fmla="*/ 121965 h 187279"/>
              <a:gd name="connsiteX4" fmla="*/ 36170 w 224282"/>
              <a:gd name="connsiteY4" fmla="*/ 67536 h 187279"/>
              <a:gd name="connsiteX5" fmla="*/ 25284 w 224282"/>
              <a:gd name="connsiteY5" fmla="*/ 23993 h 187279"/>
              <a:gd name="connsiteX6" fmla="*/ 79712 w 224282"/>
              <a:gd name="connsiteY6" fmla="*/ 132851 h 187279"/>
              <a:gd name="connsiteX7" fmla="*/ 101484 w 224282"/>
              <a:gd name="connsiteY7" fmla="*/ 89308 h 187279"/>
              <a:gd name="connsiteX8" fmla="*/ 166798 w 224282"/>
              <a:gd name="connsiteY8" fmla="*/ 2222 h 187279"/>
              <a:gd name="connsiteX9" fmla="*/ 145027 w 224282"/>
              <a:gd name="connsiteY9" fmla="*/ 56651 h 187279"/>
              <a:gd name="connsiteX10" fmla="*/ 112370 w 224282"/>
              <a:gd name="connsiteY10" fmla="*/ 78422 h 187279"/>
              <a:gd name="connsiteX11" fmla="*/ 90598 w 224282"/>
              <a:gd name="connsiteY11" fmla="*/ 132851 h 187279"/>
              <a:gd name="connsiteX12" fmla="*/ 134141 w 224282"/>
              <a:gd name="connsiteY12" fmla="*/ 143736 h 187279"/>
              <a:gd name="connsiteX13" fmla="*/ 199455 w 224282"/>
              <a:gd name="connsiteY13" fmla="*/ 89308 h 187279"/>
              <a:gd name="connsiteX14" fmla="*/ 221227 w 224282"/>
              <a:gd name="connsiteY14" fmla="*/ 56651 h 187279"/>
              <a:gd name="connsiteX15" fmla="*/ 177684 w 224282"/>
              <a:gd name="connsiteY15" fmla="*/ 78422 h 187279"/>
              <a:gd name="connsiteX16" fmla="*/ 123255 w 224282"/>
              <a:gd name="connsiteY16" fmla="*/ 132851 h 187279"/>
              <a:gd name="connsiteX17" fmla="*/ 90598 w 224282"/>
              <a:gd name="connsiteY17" fmla="*/ 165508 h 187279"/>
              <a:gd name="connsiteX18" fmla="*/ 36170 w 224282"/>
              <a:gd name="connsiteY18" fmla="*/ 165508 h 1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4282" h="187279">
                <a:moveTo>
                  <a:pt x="90598" y="187279"/>
                </a:moveTo>
                <a:cubicBezTo>
                  <a:pt x="61569" y="176393"/>
                  <a:pt x="17377" y="182351"/>
                  <a:pt x="3512" y="154622"/>
                </a:cubicBezTo>
                <a:cubicBezTo>
                  <a:pt x="-7963" y="131673"/>
                  <a:pt x="55688" y="174517"/>
                  <a:pt x="79712" y="165508"/>
                </a:cubicBezTo>
                <a:cubicBezTo>
                  <a:pt x="93720" y="160255"/>
                  <a:pt x="86969" y="136479"/>
                  <a:pt x="90598" y="121965"/>
                </a:cubicBezTo>
                <a:cubicBezTo>
                  <a:pt x="54739" y="98058"/>
                  <a:pt x="57515" y="105957"/>
                  <a:pt x="36170" y="67536"/>
                </a:cubicBezTo>
                <a:cubicBezTo>
                  <a:pt x="-10388" y="-16267"/>
                  <a:pt x="-9775" y="-11064"/>
                  <a:pt x="25284" y="23993"/>
                </a:cubicBezTo>
                <a:cubicBezTo>
                  <a:pt x="29760" y="35183"/>
                  <a:pt x="64237" y="129756"/>
                  <a:pt x="79712" y="132851"/>
                </a:cubicBezTo>
                <a:cubicBezTo>
                  <a:pt x="95624" y="136034"/>
                  <a:pt x="93603" y="103493"/>
                  <a:pt x="101484" y="89308"/>
                </a:cubicBezTo>
                <a:cubicBezTo>
                  <a:pt x="135300" y="28440"/>
                  <a:pt x="124100" y="44920"/>
                  <a:pt x="166798" y="2222"/>
                </a:cubicBezTo>
                <a:cubicBezTo>
                  <a:pt x="159541" y="20365"/>
                  <a:pt x="156385" y="40750"/>
                  <a:pt x="145027" y="56651"/>
                </a:cubicBezTo>
                <a:cubicBezTo>
                  <a:pt x="137423" y="67297"/>
                  <a:pt x="119974" y="67776"/>
                  <a:pt x="112370" y="78422"/>
                </a:cubicBezTo>
                <a:cubicBezTo>
                  <a:pt x="101012" y="94323"/>
                  <a:pt x="97855" y="114708"/>
                  <a:pt x="90598" y="132851"/>
                </a:cubicBezTo>
                <a:cubicBezTo>
                  <a:pt x="105112" y="136479"/>
                  <a:pt x="119330" y="145852"/>
                  <a:pt x="134141" y="143736"/>
                </a:cubicBezTo>
                <a:cubicBezTo>
                  <a:pt x="150342" y="141422"/>
                  <a:pt x="191984" y="98273"/>
                  <a:pt x="199455" y="89308"/>
                </a:cubicBezTo>
                <a:cubicBezTo>
                  <a:pt x="207831" y="79257"/>
                  <a:pt x="232929" y="62502"/>
                  <a:pt x="221227" y="56651"/>
                </a:cubicBezTo>
                <a:lnTo>
                  <a:pt x="177684" y="78422"/>
                </a:lnTo>
                <a:lnTo>
                  <a:pt x="123255" y="132851"/>
                </a:lnTo>
                <a:cubicBezTo>
                  <a:pt x="112369" y="143737"/>
                  <a:pt x="105993" y="165508"/>
                  <a:pt x="90598" y="165508"/>
                </a:cubicBezTo>
                <a:lnTo>
                  <a:pt x="36170" y="165508"/>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flipH="1">
            <a:off x="3230563" y="2671763"/>
            <a:ext cx="206375" cy="9144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3348038" y="2540000"/>
            <a:ext cx="223837" cy="187325"/>
          </a:xfrm>
          <a:custGeom>
            <a:avLst/>
            <a:gdLst>
              <a:gd name="connsiteX0" fmla="*/ 90598 w 224282"/>
              <a:gd name="connsiteY0" fmla="*/ 187279 h 187279"/>
              <a:gd name="connsiteX1" fmla="*/ 3512 w 224282"/>
              <a:gd name="connsiteY1" fmla="*/ 154622 h 187279"/>
              <a:gd name="connsiteX2" fmla="*/ 79712 w 224282"/>
              <a:gd name="connsiteY2" fmla="*/ 165508 h 187279"/>
              <a:gd name="connsiteX3" fmla="*/ 90598 w 224282"/>
              <a:gd name="connsiteY3" fmla="*/ 121965 h 187279"/>
              <a:gd name="connsiteX4" fmla="*/ 36170 w 224282"/>
              <a:gd name="connsiteY4" fmla="*/ 67536 h 187279"/>
              <a:gd name="connsiteX5" fmla="*/ 25284 w 224282"/>
              <a:gd name="connsiteY5" fmla="*/ 23993 h 187279"/>
              <a:gd name="connsiteX6" fmla="*/ 79712 w 224282"/>
              <a:gd name="connsiteY6" fmla="*/ 132851 h 187279"/>
              <a:gd name="connsiteX7" fmla="*/ 101484 w 224282"/>
              <a:gd name="connsiteY7" fmla="*/ 89308 h 187279"/>
              <a:gd name="connsiteX8" fmla="*/ 166798 w 224282"/>
              <a:gd name="connsiteY8" fmla="*/ 2222 h 187279"/>
              <a:gd name="connsiteX9" fmla="*/ 145027 w 224282"/>
              <a:gd name="connsiteY9" fmla="*/ 56651 h 187279"/>
              <a:gd name="connsiteX10" fmla="*/ 112370 w 224282"/>
              <a:gd name="connsiteY10" fmla="*/ 78422 h 187279"/>
              <a:gd name="connsiteX11" fmla="*/ 90598 w 224282"/>
              <a:gd name="connsiteY11" fmla="*/ 132851 h 187279"/>
              <a:gd name="connsiteX12" fmla="*/ 134141 w 224282"/>
              <a:gd name="connsiteY12" fmla="*/ 143736 h 187279"/>
              <a:gd name="connsiteX13" fmla="*/ 199455 w 224282"/>
              <a:gd name="connsiteY13" fmla="*/ 89308 h 187279"/>
              <a:gd name="connsiteX14" fmla="*/ 221227 w 224282"/>
              <a:gd name="connsiteY14" fmla="*/ 56651 h 187279"/>
              <a:gd name="connsiteX15" fmla="*/ 177684 w 224282"/>
              <a:gd name="connsiteY15" fmla="*/ 78422 h 187279"/>
              <a:gd name="connsiteX16" fmla="*/ 123255 w 224282"/>
              <a:gd name="connsiteY16" fmla="*/ 132851 h 187279"/>
              <a:gd name="connsiteX17" fmla="*/ 90598 w 224282"/>
              <a:gd name="connsiteY17" fmla="*/ 165508 h 187279"/>
              <a:gd name="connsiteX18" fmla="*/ 36170 w 224282"/>
              <a:gd name="connsiteY18" fmla="*/ 165508 h 1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4282" h="187279">
                <a:moveTo>
                  <a:pt x="90598" y="187279"/>
                </a:moveTo>
                <a:cubicBezTo>
                  <a:pt x="61569" y="176393"/>
                  <a:pt x="17377" y="182351"/>
                  <a:pt x="3512" y="154622"/>
                </a:cubicBezTo>
                <a:cubicBezTo>
                  <a:pt x="-7963" y="131673"/>
                  <a:pt x="55688" y="174517"/>
                  <a:pt x="79712" y="165508"/>
                </a:cubicBezTo>
                <a:cubicBezTo>
                  <a:pt x="93720" y="160255"/>
                  <a:pt x="86969" y="136479"/>
                  <a:pt x="90598" y="121965"/>
                </a:cubicBezTo>
                <a:cubicBezTo>
                  <a:pt x="54739" y="98058"/>
                  <a:pt x="57515" y="105957"/>
                  <a:pt x="36170" y="67536"/>
                </a:cubicBezTo>
                <a:cubicBezTo>
                  <a:pt x="-10388" y="-16267"/>
                  <a:pt x="-9775" y="-11064"/>
                  <a:pt x="25284" y="23993"/>
                </a:cubicBezTo>
                <a:cubicBezTo>
                  <a:pt x="29760" y="35183"/>
                  <a:pt x="64237" y="129756"/>
                  <a:pt x="79712" y="132851"/>
                </a:cubicBezTo>
                <a:cubicBezTo>
                  <a:pt x="95624" y="136034"/>
                  <a:pt x="93603" y="103493"/>
                  <a:pt x="101484" y="89308"/>
                </a:cubicBezTo>
                <a:cubicBezTo>
                  <a:pt x="135300" y="28440"/>
                  <a:pt x="124100" y="44920"/>
                  <a:pt x="166798" y="2222"/>
                </a:cubicBezTo>
                <a:cubicBezTo>
                  <a:pt x="159541" y="20365"/>
                  <a:pt x="156385" y="40750"/>
                  <a:pt x="145027" y="56651"/>
                </a:cubicBezTo>
                <a:cubicBezTo>
                  <a:pt x="137423" y="67297"/>
                  <a:pt x="119974" y="67776"/>
                  <a:pt x="112370" y="78422"/>
                </a:cubicBezTo>
                <a:cubicBezTo>
                  <a:pt x="101012" y="94323"/>
                  <a:pt x="97855" y="114708"/>
                  <a:pt x="90598" y="132851"/>
                </a:cubicBezTo>
                <a:cubicBezTo>
                  <a:pt x="105112" y="136479"/>
                  <a:pt x="119330" y="145852"/>
                  <a:pt x="134141" y="143736"/>
                </a:cubicBezTo>
                <a:cubicBezTo>
                  <a:pt x="150342" y="141422"/>
                  <a:pt x="191984" y="98273"/>
                  <a:pt x="199455" y="89308"/>
                </a:cubicBezTo>
                <a:cubicBezTo>
                  <a:pt x="207831" y="79257"/>
                  <a:pt x="232929" y="62502"/>
                  <a:pt x="221227" y="56651"/>
                </a:cubicBezTo>
                <a:lnTo>
                  <a:pt x="177684" y="78422"/>
                </a:lnTo>
                <a:lnTo>
                  <a:pt x="123255" y="132851"/>
                </a:lnTo>
                <a:cubicBezTo>
                  <a:pt x="112369" y="143737"/>
                  <a:pt x="105993" y="165508"/>
                  <a:pt x="90598" y="165508"/>
                </a:cubicBezTo>
                <a:lnTo>
                  <a:pt x="36170" y="165508"/>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9099" name="Group 16"/>
          <p:cNvGrpSpPr>
            <a:grpSpLocks/>
          </p:cNvGrpSpPr>
          <p:nvPr/>
        </p:nvGrpSpPr>
        <p:grpSpPr bwMode="auto">
          <a:xfrm>
            <a:off x="4768850" y="2713038"/>
            <a:ext cx="1411288" cy="3962400"/>
            <a:chOff x="4283075" y="2527300"/>
            <a:chExt cx="1411288" cy="3962400"/>
          </a:xfrm>
        </p:grpSpPr>
        <p:pic>
          <p:nvPicPr>
            <p:cNvPr id="8910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4188" y="2527300"/>
              <a:ext cx="14001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4283075" y="3505200"/>
              <a:ext cx="206375" cy="126206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67350" y="3359150"/>
              <a:ext cx="227013" cy="39211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178425" y="3119437"/>
              <a:ext cx="515938" cy="63182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9100" name="TextBox 15"/>
          <p:cNvSpPr txBox="1">
            <a:spLocks noChangeArrowheads="1"/>
          </p:cNvSpPr>
          <p:nvPr/>
        </p:nvSpPr>
        <p:spPr bwMode="auto">
          <a:xfrm>
            <a:off x="276225" y="722313"/>
            <a:ext cx="84677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800"/>
              <a:t>A menos que este Acuerdo u otro documento le permita a las Socias tomar un voto por otros medios (por ejemplo, para invitar a una Socia adicional o para cambiar este Acuerdo), las Socias deberán utilizar el procedimiento descrito</a:t>
            </a:r>
            <a:r>
              <a:rPr lang="es-ES" altLang="en-US" sz="1800"/>
              <a:t> en la siguiente</a:t>
            </a:r>
            <a:r>
              <a:rPr lang="es-MX" altLang="en-US" sz="1800"/>
              <a:t> pagina para pedir, presentar, considerar, y aprobar las propuestas. </a:t>
            </a:r>
            <a:r>
              <a:rPr lang="es-ES" altLang="en-US" sz="1800"/>
              <a:t>El objetivo es tener un proceso inclusivo y para escuchar la voz de todas.</a:t>
            </a:r>
            <a:endParaRPr lang="en-US" altLang="en-US" sz="1800"/>
          </a:p>
        </p:txBody>
      </p:sp>
      <p:sp>
        <p:nvSpPr>
          <p:cNvPr id="89101" name="Rectangle 17"/>
          <p:cNvSpPr>
            <a:spLocks noChangeArrowheads="1"/>
          </p:cNvSpPr>
          <p:nvPr/>
        </p:nvSpPr>
        <p:spPr bwMode="auto">
          <a:xfrm>
            <a:off x="6418263" y="2300288"/>
            <a:ext cx="27130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700"/>
              <a:t>Yo tenía una buena idea, pero nadie me escuchó.</a:t>
            </a:r>
          </a:p>
        </p:txBody>
      </p:sp>
      <p:sp>
        <p:nvSpPr>
          <p:cNvPr id="19" name="Freeform 18"/>
          <p:cNvSpPr/>
          <p:nvPr/>
        </p:nvSpPr>
        <p:spPr>
          <a:xfrm>
            <a:off x="6232525" y="1949450"/>
            <a:ext cx="2740025" cy="1433513"/>
          </a:xfrm>
          <a:custGeom>
            <a:avLst/>
            <a:gdLst>
              <a:gd name="connsiteX0" fmla="*/ 316992 w 3425952"/>
              <a:gd name="connsiteY0" fmla="*/ 463296 h 1975104"/>
              <a:gd name="connsiteX1" fmla="*/ 341376 w 3425952"/>
              <a:gd name="connsiteY1" fmla="*/ 329184 h 1975104"/>
              <a:gd name="connsiteX2" fmla="*/ 365760 w 3425952"/>
              <a:gd name="connsiteY2" fmla="*/ 158496 h 1975104"/>
              <a:gd name="connsiteX3" fmla="*/ 390144 w 3425952"/>
              <a:gd name="connsiteY3" fmla="*/ 109728 h 1975104"/>
              <a:gd name="connsiteX4" fmla="*/ 426720 w 3425952"/>
              <a:gd name="connsiteY4" fmla="*/ 97536 h 1975104"/>
              <a:gd name="connsiteX5" fmla="*/ 585216 w 3425952"/>
              <a:gd name="connsiteY5" fmla="*/ 146304 h 1975104"/>
              <a:gd name="connsiteX6" fmla="*/ 646176 w 3425952"/>
              <a:gd name="connsiteY6" fmla="*/ 170688 h 1975104"/>
              <a:gd name="connsiteX7" fmla="*/ 731520 w 3425952"/>
              <a:gd name="connsiteY7" fmla="*/ 231648 h 1975104"/>
              <a:gd name="connsiteX8" fmla="*/ 743712 w 3425952"/>
              <a:gd name="connsiteY8" fmla="*/ 268224 h 1975104"/>
              <a:gd name="connsiteX9" fmla="*/ 804672 w 3425952"/>
              <a:gd name="connsiteY9" fmla="*/ 304800 h 1975104"/>
              <a:gd name="connsiteX10" fmla="*/ 841248 w 3425952"/>
              <a:gd name="connsiteY10" fmla="*/ 329184 h 1975104"/>
              <a:gd name="connsiteX11" fmla="*/ 902208 w 3425952"/>
              <a:gd name="connsiteY11" fmla="*/ 219456 h 1975104"/>
              <a:gd name="connsiteX12" fmla="*/ 950976 w 3425952"/>
              <a:gd name="connsiteY12" fmla="*/ 158496 h 1975104"/>
              <a:gd name="connsiteX13" fmla="*/ 987552 w 3425952"/>
              <a:gd name="connsiteY13" fmla="*/ 97536 h 1975104"/>
              <a:gd name="connsiteX14" fmla="*/ 1011936 w 3425952"/>
              <a:gd name="connsiteY14" fmla="*/ 48768 h 1975104"/>
              <a:gd name="connsiteX15" fmla="*/ 1048512 w 3425952"/>
              <a:gd name="connsiteY15" fmla="*/ 36576 h 1975104"/>
              <a:gd name="connsiteX16" fmla="*/ 1133856 w 3425952"/>
              <a:gd name="connsiteY16" fmla="*/ 0 h 1975104"/>
              <a:gd name="connsiteX17" fmla="*/ 1304544 w 3425952"/>
              <a:gd name="connsiteY17" fmla="*/ 24384 h 1975104"/>
              <a:gd name="connsiteX18" fmla="*/ 1450848 w 3425952"/>
              <a:gd name="connsiteY18" fmla="*/ 109728 h 1975104"/>
              <a:gd name="connsiteX19" fmla="*/ 1572768 w 3425952"/>
              <a:gd name="connsiteY19" fmla="*/ 219456 h 1975104"/>
              <a:gd name="connsiteX20" fmla="*/ 1633728 w 3425952"/>
              <a:gd name="connsiteY20" fmla="*/ 280416 h 1975104"/>
              <a:gd name="connsiteX21" fmla="*/ 1731264 w 3425952"/>
              <a:gd name="connsiteY21" fmla="*/ 365760 h 1975104"/>
              <a:gd name="connsiteX22" fmla="*/ 1755648 w 3425952"/>
              <a:gd name="connsiteY22" fmla="*/ 414528 h 1975104"/>
              <a:gd name="connsiteX23" fmla="*/ 1816608 w 3425952"/>
              <a:gd name="connsiteY23" fmla="*/ 353568 h 1975104"/>
              <a:gd name="connsiteX24" fmla="*/ 1853184 w 3425952"/>
              <a:gd name="connsiteY24" fmla="*/ 316992 h 1975104"/>
              <a:gd name="connsiteX25" fmla="*/ 1889760 w 3425952"/>
              <a:gd name="connsiteY25" fmla="*/ 256032 h 1975104"/>
              <a:gd name="connsiteX26" fmla="*/ 2011680 w 3425952"/>
              <a:gd name="connsiteY26" fmla="*/ 170688 h 1975104"/>
              <a:gd name="connsiteX27" fmla="*/ 2243328 w 3425952"/>
              <a:gd name="connsiteY27" fmla="*/ 195072 h 1975104"/>
              <a:gd name="connsiteX28" fmla="*/ 2279904 w 3425952"/>
              <a:gd name="connsiteY28" fmla="*/ 207264 h 1975104"/>
              <a:gd name="connsiteX29" fmla="*/ 2340864 w 3425952"/>
              <a:gd name="connsiteY29" fmla="*/ 256032 h 1975104"/>
              <a:gd name="connsiteX30" fmla="*/ 2377440 w 3425952"/>
              <a:gd name="connsiteY30" fmla="*/ 292608 h 1975104"/>
              <a:gd name="connsiteX31" fmla="*/ 2487168 w 3425952"/>
              <a:gd name="connsiteY31" fmla="*/ 365760 h 1975104"/>
              <a:gd name="connsiteX32" fmla="*/ 2511552 w 3425952"/>
              <a:gd name="connsiteY32" fmla="*/ 402336 h 1975104"/>
              <a:gd name="connsiteX33" fmla="*/ 2535936 w 3425952"/>
              <a:gd name="connsiteY33" fmla="*/ 365760 h 1975104"/>
              <a:gd name="connsiteX34" fmla="*/ 2548128 w 3425952"/>
              <a:gd name="connsiteY34" fmla="*/ 329184 h 1975104"/>
              <a:gd name="connsiteX35" fmla="*/ 2584704 w 3425952"/>
              <a:gd name="connsiteY35" fmla="*/ 316992 h 1975104"/>
              <a:gd name="connsiteX36" fmla="*/ 2682240 w 3425952"/>
              <a:gd name="connsiteY36" fmla="*/ 231648 h 1975104"/>
              <a:gd name="connsiteX37" fmla="*/ 2816352 w 3425952"/>
              <a:gd name="connsiteY37" fmla="*/ 243840 h 1975104"/>
              <a:gd name="connsiteX38" fmla="*/ 2889504 w 3425952"/>
              <a:gd name="connsiteY38" fmla="*/ 292608 h 1975104"/>
              <a:gd name="connsiteX39" fmla="*/ 2950464 w 3425952"/>
              <a:gd name="connsiteY39" fmla="*/ 316992 h 1975104"/>
              <a:gd name="connsiteX40" fmla="*/ 3084576 w 3425952"/>
              <a:gd name="connsiteY40" fmla="*/ 463296 h 1975104"/>
              <a:gd name="connsiteX41" fmla="*/ 3133344 w 3425952"/>
              <a:gd name="connsiteY41" fmla="*/ 512064 h 1975104"/>
              <a:gd name="connsiteX42" fmla="*/ 3169920 w 3425952"/>
              <a:gd name="connsiteY42" fmla="*/ 573024 h 1975104"/>
              <a:gd name="connsiteX43" fmla="*/ 3182112 w 3425952"/>
              <a:gd name="connsiteY43" fmla="*/ 609600 h 1975104"/>
              <a:gd name="connsiteX44" fmla="*/ 3206496 w 3425952"/>
              <a:gd name="connsiteY44" fmla="*/ 646176 h 1975104"/>
              <a:gd name="connsiteX45" fmla="*/ 3218688 w 3425952"/>
              <a:gd name="connsiteY45" fmla="*/ 682752 h 1975104"/>
              <a:gd name="connsiteX46" fmla="*/ 3340608 w 3425952"/>
              <a:gd name="connsiteY46" fmla="*/ 755904 h 1975104"/>
              <a:gd name="connsiteX47" fmla="*/ 3389376 w 3425952"/>
              <a:gd name="connsiteY47" fmla="*/ 853440 h 1975104"/>
              <a:gd name="connsiteX48" fmla="*/ 3425952 w 3425952"/>
              <a:gd name="connsiteY48" fmla="*/ 938784 h 1975104"/>
              <a:gd name="connsiteX49" fmla="*/ 3401568 w 3425952"/>
              <a:gd name="connsiteY49" fmla="*/ 1060704 h 1975104"/>
              <a:gd name="connsiteX50" fmla="*/ 3340608 w 3425952"/>
              <a:gd name="connsiteY50" fmla="*/ 1133856 h 1975104"/>
              <a:gd name="connsiteX51" fmla="*/ 3304032 w 3425952"/>
              <a:gd name="connsiteY51" fmla="*/ 1170432 h 1975104"/>
              <a:gd name="connsiteX52" fmla="*/ 3218688 w 3425952"/>
              <a:gd name="connsiteY52" fmla="*/ 1207008 h 1975104"/>
              <a:gd name="connsiteX53" fmla="*/ 3182112 w 3425952"/>
              <a:gd name="connsiteY53" fmla="*/ 1231392 h 1975104"/>
              <a:gd name="connsiteX54" fmla="*/ 3084576 w 3425952"/>
              <a:gd name="connsiteY54" fmla="*/ 1255776 h 1975104"/>
              <a:gd name="connsiteX55" fmla="*/ 3048000 w 3425952"/>
              <a:gd name="connsiteY55" fmla="*/ 1267968 h 1975104"/>
              <a:gd name="connsiteX56" fmla="*/ 2889504 w 3425952"/>
              <a:gd name="connsiteY56" fmla="*/ 1304544 h 1975104"/>
              <a:gd name="connsiteX57" fmla="*/ 2938272 w 3425952"/>
              <a:gd name="connsiteY57" fmla="*/ 1341120 h 1975104"/>
              <a:gd name="connsiteX58" fmla="*/ 2950464 w 3425952"/>
              <a:gd name="connsiteY58" fmla="*/ 1414272 h 1975104"/>
              <a:gd name="connsiteX59" fmla="*/ 2852928 w 3425952"/>
              <a:gd name="connsiteY59" fmla="*/ 1755648 h 1975104"/>
              <a:gd name="connsiteX60" fmla="*/ 2804160 w 3425952"/>
              <a:gd name="connsiteY60" fmla="*/ 1767840 h 1975104"/>
              <a:gd name="connsiteX61" fmla="*/ 2718816 w 3425952"/>
              <a:gd name="connsiteY61" fmla="*/ 1816608 h 1975104"/>
              <a:gd name="connsiteX62" fmla="*/ 2353056 w 3425952"/>
              <a:gd name="connsiteY62" fmla="*/ 1792224 h 1975104"/>
              <a:gd name="connsiteX63" fmla="*/ 2279904 w 3425952"/>
              <a:gd name="connsiteY63" fmla="*/ 1731264 h 1975104"/>
              <a:gd name="connsiteX64" fmla="*/ 2231136 w 3425952"/>
              <a:gd name="connsiteY64" fmla="*/ 1743456 h 1975104"/>
              <a:gd name="connsiteX65" fmla="*/ 2048256 w 3425952"/>
              <a:gd name="connsiteY65" fmla="*/ 1901952 h 1975104"/>
              <a:gd name="connsiteX66" fmla="*/ 2011680 w 3425952"/>
              <a:gd name="connsiteY66" fmla="*/ 1938528 h 1975104"/>
              <a:gd name="connsiteX67" fmla="*/ 1926336 w 3425952"/>
              <a:gd name="connsiteY67" fmla="*/ 1975104 h 1975104"/>
              <a:gd name="connsiteX68" fmla="*/ 1719072 w 3425952"/>
              <a:gd name="connsiteY68" fmla="*/ 1938528 h 1975104"/>
              <a:gd name="connsiteX69" fmla="*/ 1621536 w 3425952"/>
              <a:gd name="connsiteY69" fmla="*/ 1901952 h 1975104"/>
              <a:gd name="connsiteX70" fmla="*/ 1597152 w 3425952"/>
              <a:gd name="connsiteY70" fmla="*/ 1865376 h 1975104"/>
              <a:gd name="connsiteX71" fmla="*/ 1548384 w 3425952"/>
              <a:gd name="connsiteY71" fmla="*/ 1743456 h 1975104"/>
              <a:gd name="connsiteX72" fmla="*/ 1511808 w 3425952"/>
              <a:gd name="connsiteY72" fmla="*/ 1645920 h 1975104"/>
              <a:gd name="connsiteX73" fmla="*/ 1487424 w 3425952"/>
              <a:gd name="connsiteY73" fmla="*/ 1560576 h 1975104"/>
              <a:gd name="connsiteX74" fmla="*/ 1414272 w 3425952"/>
              <a:gd name="connsiteY74" fmla="*/ 1572768 h 1975104"/>
              <a:gd name="connsiteX75" fmla="*/ 1255776 w 3425952"/>
              <a:gd name="connsiteY75" fmla="*/ 1645920 h 1975104"/>
              <a:gd name="connsiteX76" fmla="*/ 853440 w 3425952"/>
              <a:gd name="connsiteY76" fmla="*/ 1633728 h 1975104"/>
              <a:gd name="connsiteX77" fmla="*/ 804672 w 3425952"/>
              <a:gd name="connsiteY77" fmla="*/ 1597152 h 1975104"/>
              <a:gd name="connsiteX78" fmla="*/ 780288 w 3425952"/>
              <a:gd name="connsiteY78" fmla="*/ 1524000 h 1975104"/>
              <a:gd name="connsiteX79" fmla="*/ 755904 w 3425952"/>
              <a:gd name="connsiteY79" fmla="*/ 1487424 h 1975104"/>
              <a:gd name="connsiteX80" fmla="*/ 560832 w 3425952"/>
              <a:gd name="connsiteY80" fmla="*/ 1536192 h 1975104"/>
              <a:gd name="connsiteX81" fmla="*/ 365760 w 3425952"/>
              <a:gd name="connsiteY81" fmla="*/ 1524000 h 1975104"/>
              <a:gd name="connsiteX82" fmla="*/ 292608 w 3425952"/>
              <a:gd name="connsiteY82" fmla="*/ 1511808 h 1975104"/>
              <a:gd name="connsiteX83" fmla="*/ 316992 w 3425952"/>
              <a:gd name="connsiteY83" fmla="*/ 1341120 h 1975104"/>
              <a:gd name="connsiteX84" fmla="*/ 207264 w 3425952"/>
              <a:gd name="connsiteY84" fmla="*/ 1304544 h 1975104"/>
              <a:gd name="connsiteX85" fmla="*/ 109728 w 3425952"/>
              <a:gd name="connsiteY85" fmla="*/ 1231392 h 1975104"/>
              <a:gd name="connsiteX86" fmla="*/ 24384 w 3425952"/>
              <a:gd name="connsiteY86" fmla="*/ 1170432 h 1975104"/>
              <a:gd name="connsiteX87" fmla="*/ 36576 w 3425952"/>
              <a:gd name="connsiteY87" fmla="*/ 1060704 h 1975104"/>
              <a:gd name="connsiteX88" fmla="*/ 48768 w 3425952"/>
              <a:gd name="connsiteY88" fmla="*/ 1024128 h 1975104"/>
              <a:gd name="connsiteX89" fmla="*/ 109728 w 3425952"/>
              <a:gd name="connsiteY89" fmla="*/ 865632 h 1975104"/>
              <a:gd name="connsiteX90" fmla="*/ 60960 w 3425952"/>
              <a:gd name="connsiteY90" fmla="*/ 816864 h 1975104"/>
              <a:gd name="connsiteX91" fmla="*/ 0 w 3425952"/>
              <a:gd name="connsiteY91" fmla="*/ 755904 h 1975104"/>
              <a:gd name="connsiteX92" fmla="*/ 48768 w 3425952"/>
              <a:gd name="connsiteY92" fmla="*/ 670560 h 1975104"/>
              <a:gd name="connsiteX93" fmla="*/ 121920 w 3425952"/>
              <a:gd name="connsiteY93" fmla="*/ 646176 h 1975104"/>
              <a:gd name="connsiteX94" fmla="*/ 158496 w 3425952"/>
              <a:gd name="connsiteY94" fmla="*/ 633984 h 1975104"/>
              <a:gd name="connsiteX95" fmla="*/ 231648 w 3425952"/>
              <a:gd name="connsiteY95" fmla="*/ 597408 h 1975104"/>
              <a:gd name="connsiteX96" fmla="*/ 268224 w 3425952"/>
              <a:gd name="connsiteY96" fmla="*/ 573024 h 1975104"/>
              <a:gd name="connsiteX97" fmla="*/ 316992 w 3425952"/>
              <a:gd name="connsiteY97" fmla="*/ 487680 h 1975104"/>
              <a:gd name="connsiteX98" fmla="*/ 316992 w 3425952"/>
              <a:gd name="connsiteY98" fmla="*/ 463296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425952" h="1975104">
                <a:moveTo>
                  <a:pt x="316992" y="463296"/>
                </a:moveTo>
                <a:cubicBezTo>
                  <a:pt x="321056" y="436880"/>
                  <a:pt x="335237" y="374204"/>
                  <a:pt x="341376" y="329184"/>
                </a:cubicBezTo>
                <a:cubicBezTo>
                  <a:pt x="352237" y="249538"/>
                  <a:pt x="340087" y="218399"/>
                  <a:pt x="365760" y="158496"/>
                </a:cubicBezTo>
                <a:cubicBezTo>
                  <a:pt x="372919" y="141791"/>
                  <a:pt x="377293" y="122579"/>
                  <a:pt x="390144" y="109728"/>
                </a:cubicBezTo>
                <a:cubicBezTo>
                  <a:pt x="399231" y="100641"/>
                  <a:pt x="414528" y="101600"/>
                  <a:pt x="426720" y="97536"/>
                </a:cubicBezTo>
                <a:cubicBezTo>
                  <a:pt x="596596" y="135286"/>
                  <a:pt x="482365" y="100593"/>
                  <a:pt x="585216" y="146304"/>
                </a:cubicBezTo>
                <a:cubicBezTo>
                  <a:pt x="605215" y="155192"/>
                  <a:pt x="627272" y="159661"/>
                  <a:pt x="646176" y="170688"/>
                </a:cubicBezTo>
                <a:cubicBezTo>
                  <a:pt x="676374" y="188303"/>
                  <a:pt x="703072" y="211328"/>
                  <a:pt x="731520" y="231648"/>
                </a:cubicBezTo>
                <a:cubicBezTo>
                  <a:pt x="735584" y="243840"/>
                  <a:pt x="734625" y="259137"/>
                  <a:pt x="743712" y="268224"/>
                </a:cubicBezTo>
                <a:cubicBezTo>
                  <a:pt x="760468" y="284980"/>
                  <a:pt x="784577" y="292241"/>
                  <a:pt x="804672" y="304800"/>
                </a:cubicBezTo>
                <a:cubicBezTo>
                  <a:pt x="817098" y="312566"/>
                  <a:pt x="829056" y="321056"/>
                  <a:pt x="841248" y="329184"/>
                </a:cubicBezTo>
                <a:cubicBezTo>
                  <a:pt x="924020" y="246412"/>
                  <a:pt x="830601" y="350736"/>
                  <a:pt x="902208" y="219456"/>
                </a:cubicBezTo>
                <a:cubicBezTo>
                  <a:pt x="914669" y="196611"/>
                  <a:pt x="936053" y="179814"/>
                  <a:pt x="950976" y="158496"/>
                </a:cubicBezTo>
                <a:cubicBezTo>
                  <a:pt x="964565" y="139083"/>
                  <a:pt x="976044" y="118251"/>
                  <a:pt x="987552" y="97536"/>
                </a:cubicBezTo>
                <a:cubicBezTo>
                  <a:pt x="996378" y="81648"/>
                  <a:pt x="999085" y="61619"/>
                  <a:pt x="1011936" y="48768"/>
                </a:cubicBezTo>
                <a:cubicBezTo>
                  <a:pt x="1021023" y="39681"/>
                  <a:pt x="1036580" y="41349"/>
                  <a:pt x="1048512" y="36576"/>
                </a:cubicBezTo>
                <a:cubicBezTo>
                  <a:pt x="1077249" y="25081"/>
                  <a:pt x="1105408" y="12192"/>
                  <a:pt x="1133856" y="0"/>
                </a:cubicBezTo>
                <a:cubicBezTo>
                  <a:pt x="1140391" y="594"/>
                  <a:pt x="1265573" y="1651"/>
                  <a:pt x="1304544" y="24384"/>
                </a:cubicBezTo>
                <a:cubicBezTo>
                  <a:pt x="1465105" y="118045"/>
                  <a:pt x="1360834" y="79723"/>
                  <a:pt x="1450848" y="109728"/>
                </a:cubicBezTo>
                <a:cubicBezTo>
                  <a:pt x="1576872" y="235752"/>
                  <a:pt x="1406278" y="68101"/>
                  <a:pt x="1572768" y="219456"/>
                </a:cubicBezTo>
                <a:cubicBezTo>
                  <a:pt x="1594032" y="238786"/>
                  <a:pt x="1612612" y="260924"/>
                  <a:pt x="1633728" y="280416"/>
                </a:cubicBezTo>
                <a:cubicBezTo>
                  <a:pt x="1665472" y="309718"/>
                  <a:pt x="1698752" y="337312"/>
                  <a:pt x="1731264" y="365760"/>
                </a:cubicBezTo>
                <a:cubicBezTo>
                  <a:pt x="1739392" y="382016"/>
                  <a:pt x="1738406" y="408781"/>
                  <a:pt x="1755648" y="414528"/>
                </a:cubicBezTo>
                <a:cubicBezTo>
                  <a:pt x="1809276" y="432404"/>
                  <a:pt x="1803360" y="373440"/>
                  <a:pt x="1816608" y="353568"/>
                </a:cubicBezTo>
                <a:cubicBezTo>
                  <a:pt x="1826172" y="339222"/>
                  <a:pt x="1842839" y="330786"/>
                  <a:pt x="1853184" y="316992"/>
                </a:cubicBezTo>
                <a:cubicBezTo>
                  <a:pt x="1867402" y="298034"/>
                  <a:pt x="1874017" y="273743"/>
                  <a:pt x="1889760" y="256032"/>
                </a:cubicBezTo>
                <a:cubicBezTo>
                  <a:pt x="1920032" y="221976"/>
                  <a:pt x="1973202" y="193775"/>
                  <a:pt x="2011680" y="170688"/>
                </a:cubicBezTo>
                <a:cubicBezTo>
                  <a:pt x="2088896" y="178816"/>
                  <a:pt x="2166397" y="184581"/>
                  <a:pt x="2243328" y="195072"/>
                </a:cubicBezTo>
                <a:cubicBezTo>
                  <a:pt x="2256062" y="196808"/>
                  <a:pt x="2269869" y="199236"/>
                  <a:pt x="2279904" y="207264"/>
                </a:cubicBezTo>
                <a:cubicBezTo>
                  <a:pt x="2358686" y="270289"/>
                  <a:pt x="2248929" y="225387"/>
                  <a:pt x="2340864" y="256032"/>
                </a:cubicBezTo>
                <a:cubicBezTo>
                  <a:pt x="2353056" y="268224"/>
                  <a:pt x="2363646" y="282263"/>
                  <a:pt x="2377440" y="292608"/>
                </a:cubicBezTo>
                <a:cubicBezTo>
                  <a:pt x="2423874" y="327433"/>
                  <a:pt x="2446840" y="325432"/>
                  <a:pt x="2487168" y="365760"/>
                </a:cubicBezTo>
                <a:cubicBezTo>
                  <a:pt x="2497529" y="376121"/>
                  <a:pt x="2503424" y="390144"/>
                  <a:pt x="2511552" y="402336"/>
                </a:cubicBezTo>
                <a:cubicBezTo>
                  <a:pt x="2519680" y="390144"/>
                  <a:pt x="2529383" y="378866"/>
                  <a:pt x="2535936" y="365760"/>
                </a:cubicBezTo>
                <a:cubicBezTo>
                  <a:pt x="2541683" y="354265"/>
                  <a:pt x="2539041" y="338271"/>
                  <a:pt x="2548128" y="329184"/>
                </a:cubicBezTo>
                <a:cubicBezTo>
                  <a:pt x="2557215" y="320097"/>
                  <a:pt x="2572512" y="321056"/>
                  <a:pt x="2584704" y="316992"/>
                </a:cubicBezTo>
                <a:cubicBezTo>
                  <a:pt x="2593776" y="307920"/>
                  <a:pt x="2662867" y="234231"/>
                  <a:pt x="2682240" y="231648"/>
                </a:cubicBezTo>
                <a:cubicBezTo>
                  <a:pt x="2726735" y="225715"/>
                  <a:pt x="2771648" y="239776"/>
                  <a:pt x="2816352" y="243840"/>
                </a:cubicBezTo>
                <a:cubicBezTo>
                  <a:pt x="2913045" y="276071"/>
                  <a:pt x="2785131" y="227375"/>
                  <a:pt x="2889504" y="292608"/>
                </a:cubicBezTo>
                <a:cubicBezTo>
                  <a:pt x="2908063" y="304207"/>
                  <a:pt x="2930144" y="308864"/>
                  <a:pt x="2950464" y="316992"/>
                </a:cubicBezTo>
                <a:cubicBezTo>
                  <a:pt x="3033500" y="416635"/>
                  <a:pt x="2988980" y="367700"/>
                  <a:pt x="3084576" y="463296"/>
                </a:cubicBezTo>
                <a:cubicBezTo>
                  <a:pt x="3100832" y="479552"/>
                  <a:pt x="3121516" y="492351"/>
                  <a:pt x="3133344" y="512064"/>
                </a:cubicBezTo>
                <a:cubicBezTo>
                  <a:pt x="3145536" y="532384"/>
                  <a:pt x="3159322" y="551829"/>
                  <a:pt x="3169920" y="573024"/>
                </a:cubicBezTo>
                <a:cubicBezTo>
                  <a:pt x="3175667" y="584519"/>
                  <a:pt x="3176365" y="598105"/>
                  <a:pt x="3182112" y="609600"/>
                </a:cubicBezTo>
                <a:cubicBezTo>
                  <a:pt x="3188665" y="622706"/>
                  <a:pt x="3199943" y="633070"/>
                  <a:pt x="3206496" y="646176"/>
                </a:cubicBezTo>
                <a:cubicBezTo>
                  <a:pt x="3212243" y="657671"/>
                  <a:pt x="3208741" y="674614"/>
                  <a:pt x="3218688" y="682752"/>
                </a:cubicBezTo>
                <a:cubicBezTo>
                  <a:pt x="3255369" y="712764"/>
                  <a:pt x="3340608" y="755904"/>
                  <a:pt x="3340608" y="755904"/>
                </a:cubicBezTo>
                <a:cubicBezTo>
                  <a:pt x="3420095" y="888382"/>
                  <a:pt x="3350005" y="761574"/>
                  <a:pt x="3389376" y="853440"/>
                </a:cubicBezTo>
                <a:cubicBezTo>
                  <a:pt x="3434573" y="958900"/>
                  <a:pt x="3397360" y="853007"/>
                  <a:pt x="3425952" y="938784"/>
                </a:cubicBezTo>
                <a:cubicBezTo>
                  <a:pt x="3417824" y="979424"/>
                  <a:pt x="3418180" y="1022734"/>
                  <a:pt x="3401568" y="1060704"/>
                </a:cubicBezTo>
                <a:cubicBezTo>
                  <a:pt x="3388846" y="1089784"/>
                  <a:pt x="3361695" y="1110133"/>
                  <a:pt x="3340608" y="1133856"/>
                </a:cubicBezTo>
                <a:cubicBezTo>
                  <a:pt x="3329153" y="1146743"/>
                  <a:pt x="3318817" y="1161561"/>
                  <a:pt x="3304032" y="1170432"/>
                </a:cubicBezTo>
                <a:cubicBezTo>
                  <a:pt x="3277492" y="1186356"/>
                  <a:pt x="3246371" y="1193167"/>
                  <a:pt x="3218688" y="1207008"/>
                </a:cubicBezTo>
                <a:cubicBezTo>
                  <a:pt x="3205582" y="1213561"/>
                  <a:pt x="3195883" y="1226384"/>
                  <a:pt x="3182112" y="1231392"/>
                </a:cubicBezTo>
                <a:cubicBezTo>
                  <a:pt x="3150617" y="1242845"/>
                  <a:pt x="3116908" y="1246958"/>
                  <a:pt x="3084576" y="1255776"/>
                </a:cubicBezTo>
                <a:cubicBezTo>
                  <a:pt x="3072177" y="1259157"/>
                  <a:pt x="3060399" y="1264587"/>
                  <a:pt x="3048000" y="1267968"/>
                </a:cubicBezTo>
                <a:cubicBezTo>
                  <a:pt x="2967123" y="1290025"/>
                  <a:pt x="2960594" y="1290326"/>
                  <a:pt x="2889504" y="1304544"/>
                </a:cubicBezTo>
                <a:cubicBezTo>
                  <a:pt x="2905760" y="1316736"/>
                  <a:pt x="2928404" y="1323357"/>
                  <a:pt x="2938272" y="1341120"/>
                </a:cubicBezTo>
                <a:cubicBezTo>
                  <a:pt x="2950277" y="1362729"/>
                  <a:pt x="2952165" y="1389610"/>
                  <a:pt x="2950464" y="1414272"/>
                </a:cubicBezTo>
                <a:cubicBezTo>
                  <a:pt x="2940162" y="1563654"/>
                  <a:pt x="2971400" y="1676667"/>
                  <a:pt x="2852928" y="1755648"/>
                </a:cubicBezTo>
                <a:cubicBezTo>
                  <a:pt x="2838986" y="1764943"/>
                  <a:pt x="2820416" y="1763776"/>
                  <a:pt x="2804160" y="1767840"/>
                </a:cubicBezTo>
                <a:cubicBezTo>
                  <a:pt x="2775712" y="1784096"/>
                  <a:pt x="2751418" y="1813348"/>
                  <a:pt x="2718816" y="1816608"/>
                </a:cubicBezTo>
                <a:cubicBezTo>
                  <a:pt x="2592320" y="1829258"/>
                  <a:pt x="2474926" y="1809634"/>
                  <a:pt x="2353056" y="1792224"/>
                </a:cubicBezTo>
                <a:cubicBezTo>
                  <a:pt x="2342737" y="1781905"/>
                  <a:pt x="2299707" y="1734093"/>
                  <a:pt x="2279904" y="1731264"/>
                </a:cubicBezTo>
                <a:cubicBezTo>
                  <a:pt x="2263316" y="1728894"/>
                  <a:pt x="2247392" y="1739392"/>
                  <a:pt x="2231136" y="1743456"/>
                </a:cubicBezTo>
                <a:cubicBezTo>
                  <a:pt x="2039686" y="1934906"/>
                  <a:pt x="2223625" y="1761656"/>
                  <a:pt x="2048256" y="1901952"/>
                </a:cubicBezTo>
                <a:cubicBezTo>
                  <a:pt x="2034792" y="1912723"/>
                  <a:pt x="2026465" y="1929657"/>
                  <a:pt x="2011680" y="1938528"/>
                </a:cubicBezTo>
                <a:cubicBezTo>
                  <a:pt x="1985140" y="1954452"/>
                  <a:pt x="1954784" y="1962912"/>
                  <a:pt x="1926336" y="1975104"/>
                </a:cubicBezTo>
                <a:cubicBezTo>
                  <a:pt x="1819160" y="1961707"/>
                  <a:pt x="1829293" y="1966083"/>
                  <a:pt x="1719072" y="1938528"/>
                </a:cubicBezTo>
                <a:cubicBezTo>
                  <a:pt x="1693588" y="1932157"/>
                  <a:pt x="1640182" y="1909410"/>
                  <a:pt x="1621536" y="1901952"/>
                </a:cubicBezTo>
                <a:cubicBezTo>
                  <a:pt x="1613408" y="1889760"/>
                  <a:pt x="1603705" y="1878482"/>
                  <a:pt x="1597152" y="1865376"/>
                </a:cubicBezTo>
                <a:cubicBezTo>
                  <a:pt x="1549866" y="1770804"/>
                  <a:pt x="1572708" y="1808321"/>
                  <a:pt x="1548384" y="1743456"/>
                </a:cubicBezTo>
                <a:cubicBezTo>
                  <a:pt x="1532924" y="1702230"/>
                  <a:pt x="1522877" y="1684663"/>
                  <a:pt x="1511808" y="1645920"/>
                </a:cubicBezTo>
                <a:cubicBezTo>
                  <a:pt x="1481190" y="1538757"/>
                  <a:pt x="1516656" y="1648273"/>
                  <a:pt x="1487424" y="1560576"/>
                </a:cubicBezTo>
                <a:cubicBezTo>
                  <a:pt x="1463040" y="1564640"/>
                  <a:pt x="1437224" y="1563587"/>
                  <a:pt x="1414272" y="1572768"/>
                </a:cubicBezTo>
                <a:cubicBezTo>
                  <a:pt x="1160914" y="1674111"/>
                  <a:pt x="1396790" y="1610667"/>
                  <a:pt x="1255776" y="1645920"/>
                </a:cubicBezTo>
                <a:cubicBezTo>
                  <a:pt x="1121664" y="1641856"/>
                  <a:pt x="986836" y="1648149"/>
                  <a:pt x="853440" y="1633728"/>
                </a:cubicBezTo>
                <a:cubicBezTo>
                  <a:pt x="833238" y="1631544"/>
                  <a:pt x="815944" y="1614059"/>
                  <a:pt x="804672" y="1597152"/>
                </a:cubicBezTo>
                <a:cubicBezTo>
                  <a:pt x="790415" y="1575766"/>
                  <a:pt x="794545" y="1545386"/>
                  <a:pt x="780288" y="1524000"/>
                </a:cubicBezTo>
                <a:lnTo>
                  <a:pt x="755904" y="1487424"/>
                </a:lnTo>
                <a:cubicBezTo>
                  <a:pt x="682661" y="1516721"/>
                  <a:pt x="654392" y="1532727"/>
                  <a:pt x="560832" y="1536192"/>
                </a:cubicBezTo>
                <a:cubicBezTo>
                  <a:pt x="495726" y="1538603"/>
                  <a:pt x="430784" y="1528064"/>
                  <a:pt x="365760" y="1524000"/>
                </a:cubicBezTo>
                <a:lnTo>
                  <a:pt x="292608" y="1511808"/>
                </a:lnTo>
                <a:cubicBezTo>
                  <a:pt x="272822" y="1464322"/>
                  <a:pt x="300093" y="1391816"/>
                  <a:pt x="316992" y="1341120"/>
                </a:cubicBezTo>
                <a:cubicBezTo>
                  <a:pt x="280416" y="1328928"/>
                  <a:pt x="237370" y="1328629"/>
                  <a:pt x="207264" y="1304544"/>
                </a:cubicBezTo>
                <a:cubicBezTo>
                  <a:pt x="77413" y="1200664"/>
                  <a:pt x="200305" y="1296090"/>
                  <a:pt x="109728" y="1231392"/>
                </a:cubicBezTo>
                <a:cubicBezTo>
                  <a:pt x="3870" y="1155779"/>
                  <a:pt x="110582" y="1227898"/>
                  <a:pt x="24384" y="1170432"/>
                </a:cubicBezTo>
                <a:cubicBezTo>
                  <a:pt x="28448" y="1133856"/>
                  <a:pt x="30526" y="1097004"/>
                  <a:pt x="36576" y="1060704"/>
                </a:cubicBezTo>
                <a:cubicBezTo>
                  <a:pt x="38689" y="1048027"/>
                  <a:pt x="44155" y="1036123"/>
                  <a:pt x="48768" y="1024128"/>
                </a:cubicBezTo>
                <a:cubicBezTo>
                  <a:pt x="115694" y="850120"/>
                  <a:pt x="79764" y="955523"/>
                  <a:pt x="109728" y="865632"/>
                </a:cubicBezTo>
                <a:cubicBezTo>
                  <a:pt x="93472" y="849376"/>
                  <a:pt x="79352" y="830658"/>
                  <a:pt x="60960" y="816864"/>
                </a:cubicBezTo>
                <a:cubicBezTo>
                  <a:pt x="-5999" y="766645"/>
                  <a:pt x="22674" y="823926"/>
                  <a:pt x="0" y="755904"/>
                </a:cubicBezTo>
                <a:cubicBezTo>
                  <a:pt x="3733" y="748438"/>
                  <a:pt x="36235" y="678393"/>
                  <a:pt x="48768" y="670560"/>
                </a:cubicBezTo>
                <a:cubicBezTo>
                  <a:pt x="70564" y="656937"/>
                  <a:pt x="97536" y="654304"/>
                  <a:pt x="121920" y="646176"/>
                </a:cubicBezTo>
                <a:cubicBezTo>
                  <a:pt x="134112" y="642112"/>
                  <a:pt x="147803" y="641113"/>
                  <a:pt x="158496" y="633984"/>
                </a:cubicBezTo>
                <a:cubicBezTo>
                  <a:pt x="263318" y="564103"/>
                  <a:pt x="130694" y="647885"/>
                  <a:pt x="231648" y="597408"/>
                </a:cubicBezTo>
                <a:cubicBezTo>
                  <a:pt x="244754" y="590855"/>
                  <a:pt x="256032" y="581152"/>
                  <a:pt x="268224" y="573024"/>
                </a:cubicBezTo>
                <a:cubicBezTo>
                  <a:pt x="288474" y="532525"/>
                  <a:pt x="291143" y="522146"/>
                  <a:pt x="316992" y="487680"/>
                </a:cubicBezTo>
                <a:cubicBezTo>
                  <a:pt x="320440" y="483082"/>
                  <a:pt x="312928" y="489712"/>
                  <a:pt x="316992" y="46329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20"/>
          <p:cNvSpPr/>
          <p:nvPr/>
        </p:nvSpPr>
        <p:spPr>
          <a:xfrm>
            <a:off x="5865813" y="2671763"/>
            <a:ext cx="269875" cy="207962"/>
          </a:xfrm>
          <a:custGeom>
            <a:avLst/>
            <a:gdLst>
              <a:gd name="connsiteX0" fmla="*/ 196061 w 269227"/>
              <a:gd name="connsiteY0" fmla="*/ 730 h 207994"/>
              <a:gd name="connsiteX1" fmla="*/ 86333 w 269227"/>
              <a:gd name="connsiteY1" fmla="*/ 12922 h 207994"/>
              <a:gd name="connsiteX2" fmla="*/ 61949 w 269227"/>
              <a:gd name="connsiteY2" fmla="*/ 49498 h 207994"/>
              <a:gd name="connsiteX3" fmla="*/ 13181 w 269227"/>
              <a:gd name="connsiteY3" fmla="*/ 86074 h 207994"/>
              <a:gd name="connsiteX4" fmla="*/ 989 w 269227"/>
              <a:gd name="connsiteY4" fmla="*/ 134842 h 207994"/>
              <a:gd name="connsiteX5" fmla="*/ 37565 w 269227"/>
              <a:gd name="connsiteY5" fmla="*/ 171418 h 207994"/>
              <a:gd name="connsiteX6" fmla="*/ 49757 w 269227"/>
              <a:gd name="connsiteY6" fmla="*/ 207994 h 207994"/>
              <a:gd name="connsiteX7" fmla="*/ 147293 w 269227"/>
              <a:gd name="connsiteY7" fmla="*/ 195802 h 207994"/>
              <a:gd name="connsiteX8" fmla="*/ 183869 w 269227"/>
              <a:gd name="connsiteY8" fmla="*/ 183610 h 207994"/>
              <a:gd name="connsiteX9" fmla="*/ 244829 w 269227"/>
              <a:gd name="connsiteY9" fmla="*/ 171418 h 207994"/>
              <a:gd name="connsiteX10" fmla="*/ 269213 w 269227"/>
              <a:gd name="connsiteY10" fmla="*/ 134842 h 207994"/>
              <a:gd name="connsiteX11" fmla="*/ 244829 w 269227"/>
              <a:gd name="connsiteY11" fmla="*/ 25114 h 207994"/>
              <a:gd name="connsiteX12" fmla="*/ 196061 w 269227"/>
              <a:gd name="connsiteY12" fmla="*/ 730 h 2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27" h="207994">
                <a:moveTo>
                  <a:pt x="196061" y="730"/>
                </a:moveTo>
                <a:cubicBezTo>
                  <a:pt x="169645" y="-1302"/>
                  <a:pt x="120918" y="345"/>
                  <a:pt x="86333" y="12922"/>
                </a:cubicBezTo>
                <a:cubicBezTo>
                  <a:pt x="72562" y="17930"/>
                  <a:pt x="72310" y="39137"/>
                  <a:pt x="61949" y="49498"/>
                </a:cubicBezTo>
                <a:cubicBezTo>
                  <a:pt x="47581" y="63866"/>
                  <a:pt x="29437" y="73882"/>
                  <a:pt x="13181" y="86074"/>
                </a:cubicBezTo>
                <a:cubicBezTo>
                  <a:pt x="9117" y="102330"/>
                  <a:pt x="-3614" y="118730"/>
                  <a:pt x="989" y="134842"/>
                </a:cubicBezTo>
                <a:cubicBezTo>
                  <a:pt x="5726" y="151421"/>
                  <a:pt x="28001" y="157072"/>
                  <a:pt x="37565" y="171418"/>
                </a:cubicBezTo>
                <a:cubicBezTo>
                  <a:pt x="44694" y="182111"/>
                  <a:pt x="45693" y="195802"/>
                  <a:pt x="49757" y="207994"/>
                </a:cubicBezTo>
                <a:cubicBezTo>
                  <a:pt x="82269" y="203930"/>
                  <a:pt x="115056" y="201663"/>
                  <a:pt x="147293" y="195802"/>
                </a:cubicBezTo>
                <a:cubicBezTo>
                  <a:pt x="159937" y="193503"/>
                  <a:pt x="171401" y="186727"/>
                  <a:pt x="183869" y="183610"/>
                </a:cubicBezTo>
                <a:cubicBezTo>
                  <a:pt x="203973" y="178584"/>
                  <a:pt x="224509" y="175482"/>
                  <a:pt x="244829" y="171418"/>
                </a:cubicBezTo>
                <a:cubicBezTo>
                  <a:pt x="252957" y="159226"/>
                  <a:pt x="267396" y="149382"/>
                  <a:pt x="269213" y="134842"/>
                </a:cubicBezTo>
                <a:cubicBezTo>
                  <a:pt x="269856" y="129695"/>
                  <a:pt x="249011" y="35569"/>
                  <a:pt x="244829" y="25114"/>
                </a:cubicBezTo>
                <a:cubicBezTo>
                  <a:pt x="242694" y="19778"/>
                  <a:pt x="222477" y="2762"/>
                  <a:pt x="196061" y="7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104" name="TextBox 21"/>
          <p:cNvSpPr txBox="1">
            <a:spLocks noChangeArrowheads="1"/>
          </p:cNvSpPr>
          <p:nvPr/>
        </p:nvSpPr>
        <p:spPr bwMode="auto">
          <a:xfrm>
            <a:off x="4175125" y="2189163"/>
            <a:ext cx="1960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Para evitar esto:</a:t>
            </a:r>
          </a:p>
        </p:txBody>
      </p:sp>
      <p:sp>
        <p:nvSpPr>
          <p:cNvPr id="89105" name="TextBox 22"/>
          <p:cNvSpPr txBox="1">
            <a:spLocks noChangeArrowheads="1"/>
          </p:cNvSpPr>
          <p:nvPr/>
        </p:nvSpPr>
        <p:spPr bwMode="auto">
          <a:xfrm>
            <a:off x="7443788" y="4351338"/>
            <a:ext cx="1528762"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altLang="en-US" sz="1200" b="1"/>
              <a:t>Escriba sus iniciales </a:t>
            </a:r>
          </a:p>
          <a:p>
            <a:pPr eaLnBrk="1" hangingPunct="1"/>
            <a:r>
              <a:rPr lang="es-ES" altLang="en-US" sz="1200" b="1"/>
              <a:t>para aprobar esta y la siguiente página:</a:t>
            </a:r>
            <a:endParaRPr lang="en-US" altLang="en-US" sz="1200" b="1"/>
          </a:p>
          <a:p>
            <a:pPr eaLnBrk="1" hangingPunct="1"/>
            <a:r>
              <a:rPr lang="en-US" altLang="en-US" sz="1200"/>
              <a:t>Socia 1: _________</a:t>
            </a:r>
          </a:p>
          <a:p>
            <a:pPr eaLnBrk="1" hangingPunct="1"/>
            <a:r>
              <a:rPr lang="en-US" altLang="en-US" sz="1200"/>
              <a:t>Socia 2: ________</a:t>
            </a:r>
          </a:p>
          <a:p>
            <a:pPr eaLnBrk="1" hangingPunct="1"/>
            <a:r>
              <a:rPr lang="en-US" altLang="en-US" sz="1200"/>
              <a:t>Socia 3:  _________</a:t>
            </a:r>
          </a:p>
          <a:p>
            <a:pPr eaLnBrk="1" hangingPunct="1"/>
            <a:r>
              <a:rPr lang="en-US" altLang="en-US" sz="1200"/>
              <a:t>Socia 4: _____</a:t>
            </a:r>
          </a:p>
          <a:p>
            <a:pPr eaLnBrk="1" hangingPunct="1"/>
            <a:r>
              <a:rPr lang="en-US" altLang="en-US" sz="1200"/>
              <a:t>Socia 5: _____</a:t>
            </a:r>
          </a:p>
          <a:p>
            <a:pPr eaLnBrk="1" hangingPunct="1"/>
            <a:r>
              <a:rPr lang="en-US" altLang="en-US" sz="1200"/>
              <a:t>Socia 6: _____</a:t>
            </a:r>
          </a:p>
          <a:p>
            <a:pPr eaLnBrk="1" hangingPunct="1"/>
            <a:r>
              <a:rPr lang="en-US" altLang="en-US" sz="1200"/>
              <a:t>Socia 7: _____</a:t>
            </a:r>
          </a:p>
          <a:p>
            <a:pPr eaLnBrk="1" hangingPunct="1"/>
            <a:endParaRPr lang="en-US" altLang="en-US" sz="12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49B0F97-21EE-4235-892C-50EF6BF01AC0}" type="slidenum">
              <a:rPr lang="en-US" altLang="en-US" sz="1200">
                <a:solidFill>
                  <a:srgbClr val="898989"/>
                </a:solidFill>
              </a:rPr>
              <a:pPr/>
              <a:t>39</a:t>
            </a:fld>
            <a:endParaRPr lang="en-US" altLang="en-US" sz="1200">
              <a:solidFill>
                <a:srgbClr val="898989"/>
              </a:solidFill>
            </a:endParaRPr>
          </a:p>
        </p:txBody>
      </p:sp>
      <p:sp>
        <p:nvSpPr>
          <p:cNvPr id="4" name="Title 1"/>
          <p:cNvSpPr>
            <a:spLocks noGrp="1"/>
          </p:cNvSpPr>
          <p:nvPr>
            <p:ph type="title"/>
          </p:nvPr>
        </p:nvSpPr>
        <p:spPr>
          <a:xfrm>
            <a:off x="261938" y="61913"/>
            <a:ext cx="7886700" cy="974725"/>
          </a:xfrm>
        </p:spPr>
        <p:txBody>
          <a:bodyPr/>
          <a:lstStyle/>
          <a:p>
            <a:pPr>
              <a:defRPr/>
            </a:pPr>
            <a:r>
              <a:rPr lang="es-ES" sz="2800" dirty="0" smtClean="0">
                <a:cs typeface="+mj-cs"/>
              </a:rPr>
              <a:t>The </a:t>
            </a:r>
            <a:r>
              <a:rPr lang="es-ES" sz="2800" dirty="0" err="1" smtClean="0">
                <a:cs typeface="+mj-cs"/>
              </a:rPr>
              <a:t>process</a:t>
            </a:r>
            <a:r>
              <a:rPr lang="es-ES" sz="2800" dirty="0" smtClean="0">
                <a:cs typeface="+mj-cs"/>
              </a:rPr>
              <a:t> </a:t>
            </a:r>
            <a:r>
              <a:rPr lang="es-ES" sz="2800" dirty="0" err="1" smtClean="0">
                <a:cs typeface="+mj-cs"/>
              </a:rPr>
              <a:t>for</a:t>
            </a:r>
            <a:r>
              <a:rPr lang="es-ES" sz="2800" dirty="0" smtClean="0">
                <a:cs typeface="+mj-cs"/>
              </a:rPr>
              <a:t> </a:t>
            </a:r>
            <a:r>
              <a:rPr lang="es-ES" sz="2800" dirty="0" err="1" smtClean="0">
                <a:cs typeface="+mj-cs"/>
              </a:rPr>
              <a:t>discussing</a:t>
            </a:r>
            <a:r>
              <a:rPr lang="es-ES" sz="2800" dirty="0" smtClean="0">
                <a:cs typeface="+mj-cs"/>
              </a:rPr>
              <a:t> </a:t>
            </a:r>
            <a:r>
              <a:rPr lang="es-ES" sz="2800" dirty="0" err="1" smtClean="0">
                <a:cs typeface="+mj-cs"/>
              </a:rPr>
              <a:t>proposals</a:t>
            </a:r>
            <a:r>
              <a:rPr lang="es-ES" sz="2800" dirty="0" smtClean="0">
                <a:cs typeface="+mj-cs"/>
              </a:rPr>
              <a:t>:</a:t>
            </a:r>
            <a:endParaRPr lang="en-US" sz="2800" dirty="0">
              <a:cs typeface="+mj-cs"/>
            </a:endParaRPr>
          </a:p>
        </p:txBody>
      </p:sp>
      <p:sp>
        <p:nvSpPr>
          <p:cNvPr id="91139" name="Slide Number Placeholder 2"/>
          <p:cNvSpPr txBox="1">
            <a:spLocks/>
          </p:cNvSpPr>
          <p:nvPr/>
        </p:nvSpPr>
        <p:spPr bwMode="auto">
          <a:xfrm>
            <a:off x="6886575" y="6434138"/>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CC2D52B4-99A1-42AB-A2A7-C66CBBA29AC3}" type="slidenum">
              <a:rPr lang="en-US" altLang="en-US" sz="1200">
                <a:solidFill>
                  <a:srgbClr val="898989"/>
                </a:solidFill>
              </a:rPr>
              <a:pPr algn="r" eaLnBrk="1" hangingPunct="1"/>
              <a:t>39</a:t>
            </a:fld>
            <a:endParaRPr lang="en-US" altLang="en-US" sz="1200">
              <a:solidFill>
                <a:srgbClr val="898989"/>
              </a:solidFill>
            </a:endParaRPr>
          </a:p>
        </p:txBody>
      </p:sp>
      <p:pic>
        <p:nvPicPr>
          <p:cNvPr id="911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2808288"/>
            <a:ext cx="1319213"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2935288"/>
            <a:ext cx="1279525"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H="1">
            <a:off x="633413" y="3719513"/>
            <a:ext cx="206375" cy="126206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733550" y="2820988"/>
            <a:ext cx="163513" cy="95408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124075" y="3632200"/>
            <a:ext cx="207963" cy="126206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1830388" y="2630488"/>
            <a:ext cx="223837" cy="187325"/>
          </a:xfrm>
          <a:custGeom>
            <a:avLst/>
            <a:gdLst>
              <a:gd name="connsiteX0" fmla="*/ 90598 w 224282"/>
              <a:gd name="connsiteY0" fmla="*/ 187279 h 187279"/>
              <a:gd name="connsiteX1" fmla="*/ 3512 w 224282"/>
              <a:gd name="connsiteY1" fmla="*/ 154622 h 187279"/>
              <a:gd name="connsiteX2" fmla="*/ 79712 w 224282"/>
              <a:gd name="connsiteY2" fmla="*/ 165508 h 187279"/>
              <a:gd name="connsiteX3" fmla="*/ 90598 w 224282"/>
              <a:gd name="connsiteY3" fmla="*/ 121965 h 187279"/>
              <a:gd name="connsiteX4" fmla="*/ 36170 w 224282"/>
              <a:gd name="connsiteY4" fmla="*/ 67536 h 187279"/>
              <a:gd name="connsiteX5" fmla="*/ 25284 w 224282"/>
              <a:gd name="connsiteY5" fmla="*/ 23993 h 187279"/>
              <a:gd name="connsiteX6" fmla="*/ 79712 w 224282"/>
              <a:gd name="connsiteY6" fmla="*/ 132851 h 187279"/>
              <a:gd name="connsiteX7" fmla="*/ 101484 w 224282"/>
              <a:gd name="connsiteY7" fmla="*/ 89308 h 187279"/>
              <a:gd name="connsiteX8" fmla="*/ 166798 w 224282"/>
              <a:gd name="connsiteY8" fmla="*/ 2222 h 187279"/>
              <a:gd name="connsiteX9" fmla="*/ 145027 w 224282"/>
              <a:gd name="connsiteY9" fmla="*/ 56651 h 187279"/>
              <a:gd name="connsiteX10" fmla="*/ 112370 w 224282"/>
              <a:gd name="connsiteY10" fmla="*/ 78422 h 187279"/>
              <a:gd name="connsiteX11" fmla="*/ 90598 w 224282"/>
              <a:gd name="connsiteY11" fmla="*/ 132851 h 187279"/>
              <a:gd name="connsiteX12" fmla="*/ 134141 w 224282"/>
              <a:gd name="connsiteY12" fmla="*/ 143736 h 187279"/>
              <a:gd name="connsiteX13" fmla="*/ 199455 w 224282"/>
              <a:gd name="connsiteY13" fmla="*/ 89308 h 187279"/>
              <a:gd name="connsiteX14" fmla="*/ 221227 w 224282"/>
              <a:gd name="connsiteY14" fmla="*/ 56651 h 187279"/>
              <a:gd name="connsiteX15" fmla="*/ 177684 w 224282"/>
              <a:gd name="connsiteY15" fmla="*/ 78422 h 187279"/>
              <a:gd name="connsiteX16" fmla="*/ 123255 w 224282"/>
              <a:gd name="connsiteY16" fmla="*/ 132851 h 187279"/>
              <a:gd name="connsiteX17" fmla="*/ 90598 w 224282"/>
              <a:gd name="connsiteY17" fmla="*/ 165508 h 187279"/>
              <a:gd name="connsiteX18" fmla="*/ 36170 w 224282"/>
              <a:gd name="connsiteY18" fmla="*/ 165508 h 1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4282" h="187279">
                <a:moveTo>
                  <a:pt x="90598" y="187279"/>
                </a:moveTo>
                <a:cubicBezTo>
                  <a:pt x="61569" y="176393"/>
                  <a:pt x="17377" y="182351"/>
                  <a:pt x="3512" y="154622"/>
                </a:cubicBezTo>
                <a:cubicBezTo>
                  <a:pt x="-7963" y="131673"/>
                  <a:pt x="55688" y="174517"/>
                  <a:pt x="79712" y="165508"/>
                </a:cubicBezTo>
                <a:cubicBezTo>
                  <a:pt x="93720" y="160255"/>
                  <a:pt x="86969" y="136479"/>
                  <a:pt x="90598" y="121965"/>
                </a:cubicBezTo>
                <a:cubicBezTo>
                  <a:pt x="54739" y="98058"/>
                  <a:pt x="57515" y="105957"/>
                  <a:pt x="36170" y="67536"/>
                </a:cubicBezTo>
                <a:cubicBezTo>
                  <a:pt x="-10388" y="-16267"/>
                  <a:pt x="-9775" y="-11064"/>
                  <a:pt x="25284" y="23993"/>
                </a:cubicBezTo>
                <a:cubicBezTo>
                  <a:pt x="29760" y="35183"/>
                  <a:pt x="64237" y="129756"/>
                  <a:pt x="79712" y="132851"/>
                </a:cubicBezTo>
                <a:cubicBezTo>
                  <a:pt x="95624" y="136034"/>
                  <a:pt x="93603" y="103493"/>
                  <a:pt x="101484" y="89308"/>
                </a:cubicBezTo>
                <a:cubicBezTo>
                  <a:pt x="135300" y="28440"/>
                  <a:pt x="124100" y="44920"/>
                  <a:pt x="166798" y="2222"/>
                </a:cubicBezTo>
                <a:cubicBezTo>
                  <a:pt x="159541" y="20365"/>
                  <a:pt x="156385" y="40750"/>
                  <a:pt x="145027" y="56651"/>
                </a:cubicBezTo>
                <a:cubicBezTo>
                  <a:pt x="137423" y="67297"/>
                  <a:pt x="119974" y="67776"/>
                  <a:pt x="112370" y="78422"/>
                </a:cubicBezTo>
                <a:cubicBezTo>
                  <a:pt x="101012" y="94323"/>
                  <a:pt x="97855" y="114708"/>
                  <a:pt x="90598" y="132851"/>
                </a:cubicBezTo>
                <a:cubicBezTo>
                  <a:pt x="105112" y="136479"/>
                  <a:pt x="119330" y="145852"/>
                  <a:pt x="134141" y="143736"/>
                </a:cubicBezTo>
                <a:cubicBezTo>
                  <a:pt x="150342" y="141422"/>
                  <a:pt x="191984" y="98273"/>
                  <a:pt x="199455" y="89308"/>
                </a:cubicBezTo>
                <a:cubicBezTo>
                  <a:pt x="207831" y="79257"/>
                  <a:pt x="232929" y="62502"/>
                  <a:pt x="221227" y="56651"/>
                </a:cubicBezTo>
                <a:lnTo>
                  <a:pt x="177684" y="78422"/>
                </a:lnTo>
                <a:lnTo>
                  <a:pt x="123255" y="132851"/>
                </a:lnTo>
                <a:cubicBezTo>
                  <a:pt x="112369" y="143737"/>
                  <a:pt x="105993" y="165508"/>
                  <a:pt x="90598" y="165508"/>
                </a:cubicBezTo>
                <a:lnTo>
                  <a:pt x="36170" y="165508"/>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flipH="1">
            <a:off x="3230563" y="2671763"/>
            <a:ext cx="206375" cy="9144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3348038" y="2540000"/>
            <a:ext cx="223837" cy="187325"/>
          </a:xfrm>
          <a:custGeom>
            <a:avLst/>
            <a:gdLst>
              <a:gd name="connsiteX0" fmla="*/ 90598 w 224282"/>
              <a:gd name="connsiteY0" fmla="*/ 187279 h 187279"/>
              <a:gd name="connsiteX1" fmla="*/ 3512 w 224282"/>
              <a:gd name="connsiteY1" fmla="*/ 154622 h 187279"/>
              <a:gd name="connsiteX2" fmla="*/ 79712 w 224282"/>
              <a:gd name="connsiteY2" fmla="*/ 165508 h 187279"/>
              <a:gd name="connsiteX3" fmla="*/ 90598 w 224282"/>
              <a:gd name="connsiteY3" fmla="*/ 121965 h 187279"/>
              <a:gd name="connsiteX4" fmla="*/ 36170 w 224282"/>
              <a:gd name="connsiteY4" fmla="*/ 67536 h 187279"/>
              <a:gd name="connsiteX5" fmla="*/ 25284 w 224282"/>
              <a:gd name="connsiteY5" fmla="*/ 23993 h 187279"/>
              <a:gd name="connsiteX6" fmla="*/ 79712 w 224282"/>
              <a:gd name="connsiteY6" fmla="*/ 132851 h 187279"/>
              <a:gd name="connsiteX7" fmla="*/ 101484 w 224282"/>
              <a:gd name="connsiteY7" fmla="*/ 89308 h 187279"/>
              <a:gd name="connsiteX8" fmla="*/ 166798 w 224282"/>
              <a:gd name="connsiteY8" fmla="*/ 2222 h 187279"/>
              <a:gd name="connsiteX9" fmla="*/ 145027 w 224282"/>
              <a:gd name="connsiteY9" fmla="*/ 56651 h 187279"/>
              <a:gd name="connsiteX10" fmla="*/ 112370 w 224282"/>
              <a:gd name="connsiteY10" fmla="*/ 78422 h 187279"/>
              <a:gd name="connsiteX11" fmla="*/ 90598 w 224282"/>
              <a:gd name="connsiteY11" fmla="*/ 132851 h 187279"/>
              <a:gd name="connsiteX12" fmla="*/ 134141 w 224282"/>
              <a:gd name="connsiteY12" fmla="*/ 143736 h 187279"/>
              <a:gd name="connsiteX13" fmla="*/ 199455 w 224282"/>
              <a:gd name="connsiteY13" fmla="*/ 89308 h 187279"/>
              <a:gd name="connsiteX14" fmla="*/ 221227 w 224282"/>
              <a:gd name="connsiteY14" fmla="*/ 56651 h 187279"/>
              <a:gd name="connsiteX15" fmla="*/ 177684 w 224282"/>
              <a:gd name="connsiteY15" fmla="*/ 78422 h 187279"/>
              <a:gd name="connsiteX16" fmla="*/ 123255 w 224282"/>
              <a:gd name="connsiteY16" fmla="*/ 132851 h 187279"/>
              <a:gd name="connsiteX17" fmla="*/ 90598 w 224282"/>
              <a:gd name="connsiteY17" fmla="*/ 165508 h 187279"/>
              <a:gd name="connsiteX18" fmla="*/ 36170 w 224282"/>
              <a:gd name="connsiteY18" fmla="*/ 165508 h 1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4282" h="187279">
                <a:moveTo>
                  <a:pt x="90598" y="187279"/>
                </a:moveTo>
                <a:cubicBezTo>
                  <a:pt x="61569" y="176393"/>
                  <a:pt x="17377" y="182351"/>
                  <a:pt x="3512" y="154622"/>
                </a:cubicBezTo>
                <a:cubicBezTo>
                  <a:pt x="-7963" y="131673"/>
                  <a:pt x="55688" y="174517"/>
                  <a:pt x="79712" y="165508"/>
                </a:cubicBezTo>
                <a:cubicBezTo>
                  <a:pt x="93720" y="160255"/>
                  <a:pt x="86969" y="136479"/>
                  <a:pt x="90598" y="121965"/>
                </a:cubicBezTo>
                <a:cubicBezTo>
                  <a:pt x="54739" y="98058"/>
                  <a:pt x="57515" y="105957"/>
                  <a:pt x="36170" y="67536"/>
                </a:cubicBezTo>
                <a:cubicBezTo>
                  <a:pt x="-10388" y="-16267"/>
                  <a:pt x="-9775" y="-11064"/>
                  <a:pt x="25284" y="23993"/>
                </a:cubicBezTo>
                <a:cubicBezTo>
                  <a:pt x="29760" y="35183"/>
                  <a:pt x="64237" y="129756"/>
                  <a:pt x="79712" y="132851"/>
                </a:cubicBezTo>
                <a:cubicBezTo>
                  <a:pt x="95624" y="136034"/>
                  <a:pt x="93603" y="103493"/>
                  <a:pt x="101484" y="89308"/>
                </a:cubicBezTo>
                <a:cubicBezTo>
                  <a:pt x="135300" y="28440"/>
                  <a:pt x="124100" y="44920"/>
                  <a:pt x="166798" y="2222"/>
                </a:cubicBezTo>
                <a:cubicBezTo>
                  <a:pt x="159541" y="20365"/>
                  <a:pt x="156385" y="40750"/>
                  <a:pt x="145027" y="56651"/>
                </a:cubicBezTo>
                <a:cubicBezTo>
                  <a:pt x="137423" y="67297"/>
                  <a:pt x="119974" y="67776"/>
                  <a:pt x="112370" y="78422"/>
                </a:cubicBezTo>
                <a:cubicBezTo>
                  <a:pt x="101012" y="94323"/>
                  <a:pt x="97855" y="114708"/>
                  <a:pt x="90598" y="132851"/>
                </a:cubicBezTo>
                <a:cubicBezTo>
                  <a:pt x="105112" y="136479"/>
                  <a:pt x="119330" y="145852"/>
                  <a:pt x="134141" y="143736"/>
                </a:cubicBezTo>
                <a:cubicBezTo>
                  <a:pt x="150342" y="141422"/>
                  <a:pt x="191984" y="98273"/>
                  <a:pt x="199455" y="89308"/>
                </a:cubicBezTo>
                <a:cubicBezTo>
                  <a:pt x="207831" y="79257"/>
                  <a:pt x="232929" y="62502"/>
                  <a:pt x="221227" y="56651"/>
                </a:cubicBezTo>
                <a:lnTo>
                  <a:pt x="177684" y="78422"/>
                </a:lnTo>
                <a:lnTo>
                  <a:pt x="123255" y="132851"/>
                </a:lnTo>
                <a:cubicBezTo>
                  <a:pt x="112369" y="143737"/>
                  <a:pt x="105993" y="165508"/>
                  <a:pt x="90598" y="165508"/>
                </a:cubicBezTo>
                <a:lnTo>
                  <a:pt x="36170" y="165508"/>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1148" name="Group 16"/>
          <p:cNvGrpSpPr>
            <a:grpSpLocks/>
          </p:cNvGrpSpPr>
          <p:nvPr/>
        </p:nvGrpSpPr>
        <p:grpSpPr bwMode="auto">
          <a:xfrm>
            <a:off x="4768850" y="2713038"/>
            <a:ext cx="1411288" cy="3962400"/>
            <a:chOff x="4283075" y="2527300"/>
            <a:chExt cx="1411288" cy="3962400"/>
          </a:xfrm>
        </p:grpSpPr>
        <p:pic>
          <p:nvPicPr>
            <p:cNvPr id="9115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4188" y="2527300"/>
              <a:ext cx="14001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flipH="1">
              <a:off x="4283075" y="3505200"/>
              <a:ext cx="206375" cy="126206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467350" y="3359150"/>
              <a:ext cx="227013" cy="39211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78425" y="3119437"/>
              <a:ext cx="515938" cy="63182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1149" name="TextBox 15"/>
          <p:cNvSpPr txBox="1">
            <a:spLocks noChangeArrowheads="1"/>
          </p:cNvSpPr>
          <p:nvPr/>
        </p:nvSpPr>
        <p:spPr bwMode="auto">
          <a:xfrm>
            <a:off x="276225" y="722313"/>
            <a:ext cx="84677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Unless this Agreement or another document allows Partners to take a vote by other means (for example, to add a new Partner or to change this Agreement), the Partners must use the procedure described in the following page to propose, present, consider, and approve proposals. The purpose is to have an inclusive process and to hear everyone’s voice. </a:t>
            </a:r>
          </a:p>
        </p:txBody>
      </p:sp>
      <p:sp>
        <p:nvSpPr>
          <p:cNvPr id="91150" name="Rectangle 17"/>
          <p:cNvSpPr>
            <a:spLocks noChangeArrowheads="1"/>
          </p:cNvSpPr>
          <p:nvPr/>
        </p:nvSpPr>
        <p:spPr bwMode="auto">
          <a:xfrm>
            <a:off x="6551613" y="2338388"/>
            <a:ext cx="2182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t>I had a great idea, but nobody listened to me.</a:t>
            </a:r>
          </a:p>
        </p:txBody>
      </p:sp>
      <p:sp>
        <p:nvSpPr>
          <p:cNvPr id="21" name="Freeform 20"/>
          <p:cNvSpPr/>
          <p:nvPr/>
        </p:nvSpPr>
        <p:spPr>
          <a:xfrm>
            <a:off x="6232525" y="1949450"/>
            <a:ext cx="2740025" cy="1433513"/>
          </a:xfrm>
          <a:custGeom>
            <a:avLst/>
            <a:gdLst>
              <a:gd name="connsiteX0" fmla="*/ 316992 w 3425952"/>
              <a:gd name="connsiteY0" fmla="*/ 463296 h 1975104"/>
              <a:gd name="connsiteX1" fmla="*/ 341376 w 3425952"/>
              <a:gd name="connsiteY1" fmla="*/ 329184 h 1975104"/>
              <a:gd name="connsiteX2" fmla="*/ 365760 w 3425952"/>
              <a:gd name="connsiteY2" fmla="*/ 158496 h 1975104"/>
              <a:gd name="connsiteX3" fmla="*/ 390144 w 3425952"/>
              <a:gd name="connsiteY3" fmla="*/ 109728 h 1975104"/>
              <a:gd name="connsiteX4" fmla="*/ 426720 w 3425952"/>
              <a:gd name="connsiteY4" fmla="*/ 97536 h 1975104"/>
              <a:gd name="connsiteX5" fmla="*/ 585216 w 3425952"/>
              <a:gd name="connsiteY5" fmla="*/ 146304 h 1975104"/>
              <a:gd name="connsiteX6" fmla="*/ 646176 w 3425952"/>
              <a:gd name="connsiteY6" fmla="*/ 170688 h 1975104"/>
              <a:gd name="connsiteX7" fmla="*/ 731520 w 3425952"/>
              <a:gd name="connsiteY7" fmla="*/ 231648 h 1975104"/>
              <a:gd name="connsiteX8" fmla="*/ 743712 w 3425952"/>
              <a:gd name="connsiteY8" fmla="*/ 268224 h 1975104"/>
              <a:gd name="connsiteX9" fmla="*/ 804672 w 3425952"/>
              <a:gd name="connsiteY9" fmla="*/ 304800 h 1975104"/>
              <a:gd name="connsiteX10" fmla="*/ 841248 w 3425952"/>
              <a:gd name="connsiteY10" fmla="*/ 329184 h 1975104"/>
              <a:gd name="connsiteX11" fmla="*/ 902208 w 3425952"/>
              <a:gd name="connsiteY11" fmla="*/ 219456 h 1975104"/>
              <a:gd name="connsiteX12" fmla="*/ 950976 w 3425952"/>
              <a:gd name="connsiteY12" fmla="*/ 158496 h 1975104"/>
              <a:gd name="connsiteX13" fmla="*/ 987552 w 3425952"/>
              <a:gd name="connsiteY13" fmla="*/ 97536 h 1975104"/>
              <a:gd name="connsiteX14" fmla="*/ 1011936 w 3425952"/>
              <a:gd name="connsiteY14" fmla="*/ 48768 h 1975104"/>
              <a:gd name="connsiteX15" fmla="*/ 1048512 w 3425952"/>
              <a:gd name="connsiteY15" fmla="*/ 36576 h 1975104"/>
              <a:gd name="connsiteX16" fmla="*/ 1133856 w 3425952"/>
              <a:gd name="connsiteY16" fmla="*/ 0 h 1975104"/>
              <a:gd name="connsiteX17" fmla="*/ 1304544 w 3425952"/>
              <a:gd name="connsiteY17" fmla="*/ 24384 h 1975104"/>
              <a:gd name="connsiteX18" fmla="*/ 1450848 w 3425952"/>
              <a:gd name="connsiteY18" fmla="*/ 109728 h 1975104"/>
              <a:gd name="connsiteX19" fmla="*/ 1572768 w 3425952"/>
              <a:gd name="connsiteY19" fmla="*/ 219456 h 1975104"/>
              <a:gd name="connsiteX20" fmla="*/ 1633728 w 3425952"/>
              <a:gd name="connsiteY20" fmla="*/ 280416 h 1975104"/>
              <a:gd name="connsiteX21" fmla="*/ 1731264 w 3425952"/>
              <a:gd name="connsiteY21" fmla="*/ 365760 h 1975104"/>
              <a:gd name="connsiteX22" fmla="*/ 1755648 w 3425952"/>
              <a:gd name="connsiteY22" fmla="*/ 414528 h 1975104"/>
              <a:gd name="connsiteX23" fmla="*/ 1816608 w 3425952"/>
              <a:gd name="connsiteY23" fmla="*/ 353568 h 1975104"/>
              <a:gd name="connsiteX24" fmla="*/ 1853184 w 3425952"/>
              <a:gd name="connsiteY24" fmla="*/ 316992 h 1975104"/>
              <a:gd name="connsiteX25" fmla="*/ 1889760 w 3425952"/>
              <a:gd name="connsiteY25" fmla="*/ 256032 h 1975104"/>
              <a:gd name="connsiteX26" fmla="*/ 2011680 w 3425952"/>
              <a:gd name="connsiteY26" fmla="*/ 170688 h 1975104"/>
              <a:gd name="connsiteX27" fmla="*/ 2243328 w 3425952"/>
              <a:gd name="connsiteY27" fmla="*/ 195072 h 1975104"/>
              <a:gd name="connsiteX28" fmla="*/ 2279904 w 3425952"/>
              <a:gd name="connsiteY28" fmla="*/ 207264 h 1975104"/>
              <a:gd name="connsiteX29" fmla="*/ 2340864 w 3425952"/>
              <a:gd name="connsiteY29" fmla="*/ 256032 h 1975104"/>
              <a:gd name="connsiteX30" fmla="*/ 2377440 w 3425952"/>
              <a:gd name="connsiteY30" fmla="*/ 292608 h 1975104"/>
              <a:gd name="connsiteX31" fmla="*/ 2487168 w 3425952"/>
              <a:gd name="connsiteY31" fmla="*/ 365760 h 1975104"/>
              <a:gd name="connsiteX32" fmla="*/ 2511552 w 3425952"/>
              <a:gd name="connsiteY32" fmla="*/ 402336 h 1975104"/>
              <a:gd name="connsiteX33" fmla="*/ 2535936 w 3425952"/>
              <a:gd name="connsiteY33" fmla="*/ 365760 h 1975104"/>
              <a:gd name="connsiteX34" fmla="*/ 2548128 w 3425952"/>
              <a:gd name="connsiteY34" fmla="*/ 329184 h 1975104"/>
              <a:gd name="connsiteX35" fmla="*/ 2584704 w 3425952"/>
              <a:gd name="connsiteY35" fmla="*/ 316992 h 1975104"/>
              <a:gd name="connsiteX36" fmla="*/ 2682240 w 3425952"/>
              <a:gd name="connsiteY36" fmla="*/ 231648 h 1975104"/>
              <a:gd name="connsiteX37" fmla="*/ 2816352 w 3425952"/>
              <a:gd name="connsiteY37" fmla="*/ 243840 h 1975104"/>
              <a:gd name="connsiteX38" fmla="*/ 2889504 w 3425952"/>
              <a:gd name="connsiteY38" fmla="*/ 292608 h 1975104"/>
              <a:gd name="connsiteX39" fmla="*/ 2950464 w 3425952"/>
              <a:gd name="connsiteY39" fmla="*/ 316992 h 1975104"/>
              <a:gd name="connsiteX40" fmla="*/ 3084576 w 3425952"/>
              <a:gd name="connsiteY40" fmla="*/ 463296 h 1975104"/>
              <a:gd name="connsiteX41" fmla="*/ 3133344 w 3425952"/>
              <a:gd name="connsiteY41" fmla="*/ 512064 h 1975104"/>
              <a:gd name="connsiteX42" fmla="*/ 3169920 w 3425952"/>
              <a:gd name="connsiteY42" fmla="*/ 573024 h 1975104"/>
              <a:gd name="connsiteX43" fmla="*/ 3182112 w 3425952"/>
              <a:gd name="connsiteY43" fmla="*/ 609600 h 1975104"/>
              <a:gd name="connsiteX44" fmla="*/ 3206496 w 3425952"/>
              <a:gd name="connsiteY44" fmla="*/ 646176 h 1975104"/>
              <a:gd name="connsiteX45" fmla="*/ 3218688 w 3425952"/>
              <a:gd name="connsiteY45" fmla="*/ 682752 h 1975104"/>
              <a:gd name="connsiteX46" fmla="*/ 3340608 w 3425952"/>
              <a:gd name="connsiteY46" fmla="*/ 755904 h 1975104"/>
              <a:gd name="connsiteX47" fmla="*/ 3389376 w 3425952"/>
              <a:gd name="connsiteY47" fmla="*/ 853440 h 1975104"/>
              <a:gd name="connsiteX48" fmla="*/ 3425952 w 3425952"/>
              <a:gd name="connsiteY48" fmla="*/ 938784 h 1975104"/>
              <a:gd name="connsiteX49" fmla="*/ 3401568 w 3425952"/>
              <a:gd name="connsiteY49" fmla="*/ 1060704 h 1975104"/>
              <a:gd name="connsiteX50" fmla="*/ 3340608 w 3425952"/>
              <a:gd name="connsiteY50" fmla="*/ 1133856 h 1975104"/>
              <a:gd name="connsiteX51" fmla="*/ 3304032 w 3425952"/>
              <a:gd name="connsiteY51" fmla="*/ 1170432 h 1975104"/>
              <a:gd name="connsiteX52" fmla="*/ 3218688 w 3425952"/>
              <a:gd name="connsiteY52" fmla="*/ 1207008 h 1975104"/>
              <a:gd name="connsiteX53" fmla="*/ 3182112 w 3425952"/>
              <a:gd name="connsiteY53" fmla="*/ 1231392 h 1975104"/>
              <a:gd name="connsiteX54" fmla="*/ 3084576 w 3425952"/>
              <a:gd name="connsiteY54" fmla="*/ 1255776 h 1975104"/>
              <a:gd name="connsiteX55" fmla="*/ 3048000 w 3425952"/>
              <a:gd name="connsiteY55" fmla="*/ 1267968 h 1975104"/>
              <a:gd name="connsiteX56" fmla="*/ 2889504 w 3425952"/>
              <a:gd name="connsiteY56" fmla="*/ 1304544 h 1975104"/>
              <a:gd name="connsiteX57" fmla="*/ 2938272 w 3425952"/>
              <a:gd name="connsiteY57" fmla="*/ 1341120 h 1975104"/>
              <a:gd name="connsiteX58" fmla="*/ 2950464 w 3425952"/>
              <a:gd name="connsiteY58" fmla="*/ 1414272 h 1975104"/>
              <a:gd name="connsiteX59" fmla="*/ 2852928 w 3425952"/>
              <a:gd name="connsiteY59" fmla="*/ 1755648 h 1975104"/>
              <a:gd name="connsiteX60" fmla="*/ 2804160 w 3425952"/>
              <a:gd name="connsiteY60" fmla="*/ 1767840 h 1975104"/>
              <a:gd name="connsiteX61" fmla="*/ 2718816 w 3425952"/>
              <a:gd name="connsiteY61" fmla="*/ 1816608 h 1975104"/>
              <a:gd name="connsiteX62" fmla="*/ 2353056 w 3425952"/>
              <a:gd name="connsiteY62" fmla="*/ 1792224 h 1975104"/>
              <a:gd name="connsiteX63" fmla="*/ 2279904 w 3425952"/>
              <a:gd name="connsiteY63" fmla="*/ 1731264 h 1975104"/>
              <a:gd name="connsiteX64" fmla="*/ 2231136 w 3425952"/>
              <a:gd name="connsiteY64" fmla="*/ 1743456 h 1975104"/>
              <a:gd name="connsiteX65" fmla="*/ 2048256 w 3425952"/>
              <a:gd name="connsiteY65" fmla="*/ 1901952 h 1975104"/>
              <a:gd name="connsiteX66" fmla="*/ 2011680 w 3425952"/>
              <a:gd name="connsiteY66" fmla="*/ 1938528 h 1975104"/>
              <a:gd name="connsiteX67" fmla="*/ 1926336 w 3425952"/>
              <a:gd name="connsiteY67" fmla="*/ 1975104 h 1975104"/>
              <a:gd name="connsiteX68" fmla="*/ 1719072 w 3425952"/>
              <a:gd name="connsiteY68" fmla="*/ 1938528 h 1975104"/>
              <a:gd name="connsiteX69" fmla="*/ 1621536 w 3425952"/>
              <a:gd name="connsiteY69" fmla="*/ 1901952 h 1975104"/>
              <a:gd name="connsiteX70" fmla="*/ 1597152 w 3425952"/>
              <a:gd name="connsiteY70" fmla="*/ 1865376 h 1975104"/>
              <a:gd name="connsiteX71" fmla="*/ 1548384 w 3425952"/>
              <a:gd name="connsiteY71" fmla="*/ 1743456 h 1975104"/>
              <a:gd name="connsiteX72" fmla="*/ 1511808 w 3425952"/>
              <a:gd name="connsiteY72" fmla="*/ 1645920 h 1975104"/>
              <a:gd name="connsiteX73" fmla="*/ 1487424 w 3425952"/>
              <a:gd name="connsiteY73" fmla="*/ 1560576 h 1975104"/>
              <a:gd name="connsiteX74" fmla="*/ 1414272 w 3425952"/>
              <a:gd name="connsiteY74" fmla="*/ 1572768 h 1975104"/>
              <a:gd name="connsiteX75" fmla="*/ 1255776 w 3425952"/>
              <a:gd name="connsiteY75" fmla="*/ 1645920 h 1975104"/>
              <a:gd name="connsiteX76" fmla="*/ 853440 w 3425952"/>
              <a:gd name="connsiteY76" fmla="*/ 1633728 h 1975104"/>
              <a:gd name="connsiteX77" fmla="*/ 804672 w 3425952"/>
              <a:gd name="connsiteY77" fmla="*/ 1597152 h 1975104"/>
              <a:gd name="connsiteX78" fmla="*/ 780288 w 3425952"/>
              <a:gd name="connsiteY78" fmla="*/ 1524000 h 1975104"/>
              <a:gd name="connsiteX79" fmla="*/ 755904 w 3425952"/>
              <a:gd name="connsiteY79" fmla="*/ 1487424 h 1975104"/>
              <a:gd name="connsiteX80" fmla="*/ 560832 w 3425952"/>
              <a:gd name="connsiteY80" fmla="*/ 1536192 h 1975104"/>
              <a:gd name="connsiteX81" fmla="*/ 365760 w 3425952"/>
              <a:gd name="connsiteY81" fmla="*/ 1524000 h 1975104"/>
              <a:gd name="connsiteX82" fmla="*/ 292608 w 3425952"/>
              <a:gd name="connsiteY82" fmla="*/ 1511808 h 1975104"/>
              <a:gd name="connsiteX83" fmla="*/ 316992 w 3425952"/>
              <a:gd name="connsiteY83" fmla="*/ 1341120 h 1975104"/>
              <a:gd name="connsiteX84" fmla="*/ 207264 w 3425952"/>
              <a:gd name="connsiteY84" fmla="*/ 1304544 h 1975104"/>
              <a:gd name="connsiteX85" fmla="*/ 109728 w 3425952"/>
              <a:gd name="connsiteY85" fmla="*/ 1231392 h 1975104"/>
              <a:gd name="connsiteX86" fmla="*/ 24384 w 3425952"/>
              <a:gd name="connsiteY86" fmla="*/ 1170432 h 1975104"/>
              <a:gd name="connsiteX87" fmla="*/ 36576 w 3425952"/>
              <a:gd name="connsiteY87" fmla="*/ 1060704 h 1975104"/>
              <a:gd name="connsiteX88" fmla="*/ 48768 w 3425952"/>
              <a:gd name="connsiteY88" fmla="*/ 1024128 h 1975104"/>
              <a:gd name="connsiteX89" fmla="*/ 109728 w 3425952"/>
              <a:gd name="connsiteY89" fmla="*/ 865632 h 1975104"/>
              <a:gd name="connsiteX90" fmla="*/ 60960 w 3425952"/>
              <a:gd name="connsiteY90" fmla="*/ 816864 h 1975104"/>
              <a:gd name="connsiteX91" fmla="*/ 0 w 3425952"/>
              <a:gd name="connsiteY91" fmla="*/ 755904 h 1975104"/>
              <a:gd name="connsiteX92" fmla="*/ 48768 w 3425952"/>
              <a:gd name="connsiteY92" fmla="*/ 670560 h 1975104"/>
              <a:gd name="connsiteX93" fmla="*/ 121920 w 3425952"/>
              <a:gd name="connsiteY93" fmla="*/ 646176 h 1975104"/>
              <a:gd name="connsiteX94" fmla="*/ 158496 w 3425952"/>
              <a:gd name="connsiteY94" fmla="*/ 633984 h 1975104"/>
              <a:gd name="connsiteX95" fmla="*/ 231648 w 3425952"/>
              <a:gd name="connsiteY95" fmla="*/ 597408 h 1975104"/>
              <a:gd name="connsiteX96" fmla="*/ 268224 w 3425952"/>
              <a:gd name="connsiteY96" fmla="*/ 573024 h 1975104"/>
              <a:gd name="connsiteX97" fmla="*/ 316992 w 3425952"/>
              <a:gd name="connsiteY97" fmla="*/ 487680 h 1975104"/>
              <a:gd name="connsiteX98" fmla="*/ 316992 w 3425952"/>
              <a:gd name="connsiteY98" fmla="*/ 463296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425952" h="1975104">
                <a:moveTo>
                  <a:pt x="316992" y="463296"/>
                </a:moveTo>
                <a:cubicBezTo>
                  <a:pt x="321056" y="436880"/>
                  <a:pt x="335237" y="374204"/>
                  <a:pt x="341376" y="329184"/>
                </a:cubicBezTo>
                <a:cubicBezTo>
                  <a:pt x="352237" y="249538"/>
                  <a:pt x="340087" y="218399"/>
                  <a:pt x="365760" y="158496"/>
                </a:cubicBezTo>
                <a:cubicBezTo>
                  <a:pt x="372919" y="141791"/>
                  <a:pt x="377293" y="122579"/>
                  <a:pt x="390144" y="109728"/>
                </a:cubicBezTo>
                <a:cubicBezTo>
                  <a:pt x="399231" y="100641"/>
                  <a:pt x="414528" y="101600"/>
                  <a:pt x="426720" y="97536"/>
                </a:cubicBezTo>
                <a:cubicBezTo>
                  <a:pt x="596596" y="135286"/>
                  <a:pt x="482365" y="100593"/>
                  <a:pt x="585216" y="146304"/>
                </a:cubicBezTo>
                <a:cubicBezTo>
                  <a:pt x="605215" y="155192"/>
                  <a:pt x="627272" y="159661"/>
                  <a:pt x="646176" y="170688"/>
                </a:cubicBezTo>
                <a:cubicBezTo>
                  <a:pt x="676374" y="188303"/>
                  <a:pt x="703072" y="211328"/>
                  <a:pt x="731520" y="231648"/>
                </a:cubicBezTo>
                <a:cubicBezTo>
                  <a:pt x="735584" y="243840"/>
                  <a:pt x="734625" y="259137"/>
                  <a:pt x="743712" y="268224"/>
                </a:cubicBezTo>
                <a:cubicBezTo>
                  <a:pt x="760468" y="284980"/>
                  <a:pt x="784577" y="292241"/>
                  <a:pt x="804672" y="304800"/>
                </a:cubicBezTo>
                <a:cubicBezTo>
                  <a:pt x="817098" y="312566"/>
                  <a:pt x="829056" y="321056"/>
                  <a:pt x="841248" y="329184"/>
                </a:cubicBezTo>
                <a:cubicBezTo>
                  <a:pt x="924020" y="246412"/>
                  <a:pt x="830601" y="350736"/>
                  <a:pt x="902208" y="219456"/>
                </a:cubicBezTo>
                <a:cubicBezTo>
                  <a:pt x="914669" y="196611"/>
                  <a:pt x="936053" y="179814"/>
                  <a:pt x="950976" y="158496"/>
                </a:cubicBezTo>
                <a:cubicBezTo>
                  <a:pt x="964565" y="139083"/>
                  <a:pt x="976044" y="118251"/>
                  <a:pt x="987552" y="97536"/>
                </a:cubicBezTo>
                <a:cubicBezTo>
                  <a:pt x="996378" y="81648"/>
                  <a:pt x="999085" y="61619"/>
                  <a:pt x="1011936" y="48768"/>
                </a:cubicBezTo>
                <a:cubicBezTo>
                  <a:pt x="1021023" y="39681"/>
                  <a:pt x="1036580" y="41349"/>
                  <a:pt x="1048512" y="36576"/>
                </a:cubicBezTo>
                <a:cubicBezTo>
                  <a:pt x="1077249" y="25081"/>
                  <a:pt x="1105408" y="12192"/>
                  <a:pt x="1133856" y="0"/>
                </a:cubicBezTo>
                <a:cubicBezTo>
                  <a:pt x="1140391" y="594"/>
                  <a:pt x="1265573" y="1651"/>
                  <a:pt x="1304544" y="24384"/>
                </a:cubicBezTo>
                <a:cubicBezTo>
                  <a:pt x="1465105" y="118045"/>
                  <a:pt x="1360834" y="79723"/>
                  <a:pt x="1450848" y="109728"/>
                </a:cubicBezTo>
                <a:cubicBezTo>
                  <a:pt x="1576872" y="235752"/>
                  <a:pt x="1406278" y="68101"/>
                  <a:pt x="1572768" y="219456"/>
                </a:cubicBezTo>
                <a:cubicBezTo>
                  <a:pt x="1594032" y="238786"/>
                  <a:pt x="1612612" y="260924"/>
                  <a:pt x="1633728" y="280416"/>
                </a:cubicBezTo>
                <a:cubicBezTo>
                  <a:pt x="1665472" y="309718"/>
                  <a:pt x="1698752" y="337312"/>
                  <a:pt x="1731264" y="365760"/>
                </a:cubicBezTo>
                <a:cubicBezTo>
                  <a:pt x="1739392" y="382016"/>
                  <a:pt x="1738406" y="408781"/>
                  <a:pt x="1755648" y="414528"/>
                </a:cubicBezTo>
                <a:cubicBezTo>
                  <a:pt x="1809276" y="432404"/>
                  <a:pt x="1803360" y="373440"/>
                  <a:pt x="1816608" y="353568"/>
                </a:cubicBezTo>
                <a:cubicBezTo>
                  <a:pt x="1826172" y="339222"/>
                  <a:pt x="1842839" y="330786"/>
                  <a:pt x="1853184" y="316992"/>
                </a:cubicBezTo>
                <a:cubicBezTo>
                  <a:pt x="1867402" y="298034"/>
                  <a:pt x="1874017" y="273743"/>
                  <a:pt x="1889760" y="256032"/>
                </a:cubicBezTo>
                <a:cubicBezTo>
                  <a:pt x="1920032" y="221976"/>
                  <a:pt x="1973202" y="193775"/>
                  <a:pt x="2011680" y="170688"/>
                </a:cubicBezTo>
                <a:cubicBezTo>
                  <a:pt x="2088896" y="178816"/>
                  <a:pt x="2166397" y="184581"/>
                  <a:pt x="2243328" y="195072"/>
                </a:cubicBezTo>
                <a:cubicBezTo>
                  <a:pt x="2256062" y="196808"/>
                  <a:pt x="2269869" y="199236"/>
                  <a:pt x="2279904" y="207264"/>
                </a:cubicBezTo>
                <a:cubicBezTo>
                  <a:pt x="2358686" y="270289"/>
                  <a:pt x="2248929" y="225387"/>
                  <a:pt x="2340864" y="256032"/>
                </a:cubicBezTo>
                <a:cubicBezTo>
                  <a:pt x="2353056" y="268224"/>
                  <a:pt x="2363646" y="282263"/>
                  <a:pt x="2377440" y="292608"/>
                </a:cubicBezTo>
                <a:cubicBezTo>
                  <a:pt x="2423874" y="327433"/>
                  <a:pt x="2446840" y="325432"/>
                  <a:pt x="2487168" y="365760"/>
                </a:cubicBezTo>
                <a:cubicBezTo>
                  <a:pt x="2497529" y="376121"/>
                  <a:pt x="2503424" y="390144"/>
                  <a:pt x="2511552" y="402336"/>
                </a:cubicBezTo>
                <a:cubicBezTo>
                  <a:pt x="2519680" y="390144"/>
                  <a:pt x="2529383" y="378866"/>
                  <a:pt x="2535936" y="365760"/>
                </a:cubicBezTo>
                <a:cubicBezTo>
                  <a:pt x="2541683" y="354265"/>
                  <a:pt x="2539041" y="338271"/>
                  <a:pt x="2548128" y="329184"/>
                </a:cubicBezTo>
                <a:cubicBezTo>
                  <a:pt x="2557215" y="320097"/>
                  <a:pt x="2572512" y="321056"/>
                  <a:pt x="2584704" y="316992"/>
                </a:cubicBezTo>
                <a:cubicBezTo>
                  <a:pt x="2593776" y="307920"/>
                  <a:pt x="2662867" y="234231"/>
                  <a:pt x="2682240" y="231648"/>
                </a:cubicBezTo>
                <a:cubicBezTo>
                  <a:pt x="2726735" y="225715"/>
                  <a:pt x="2771648" y="239776"/>
                  <a:pt x="2816352" y="243840"/>
                </a:cubicBezTo>
                <a:cubicBezTo>
                  <a:pt x="2913045" y="276071"/>
                  <a:pt x="2785131" y="227375"/>
                  <a:pt x="2889504" y="292608"/>
                </a:cubicBezTo>
                <a:cubicBezTo>
                  <a:pt x="2908063" y="304207"/>
                  <a:pt x="2930144" y="308864"/>
                  <a:pt x="2950464" y="316992"/>
                </a:cubicBezTo>
                <a:cubicBezTo>
                  <a:pt x="3033500" y="416635"/>
                  <a:pt x="2988980" y="367700"/>
                  <a:pt x="3084576" y="463296"/>
                </a:cubicBezTo>
                <a:cubicBezTo>
                  <a:pt x="3100832" y="479552"/>
                  <a:pt x="3121516" y="492351"/>
                  <a:pt x="3133344" y="512064"/>
                </a:cubicBezTo>
                <a:cubicBezTo>
                  <a:pt x="3145536" y="532384"/>
                  <a:pt x="3159322" y="551829"/>
                  <a:pt x="3169920" y="573024"/>
                </a:cubicBezTo>
                <a:cubicBezTo>
                  <a:pt x="3175667" y="584519"/>
                  <a:pt x="3176365" y="598105"/>
                  <a:pt x="3182112" y="609600"/>
                </a:cubicBezTo>
                <a:cubicBezTo>
                  <a:pt x="3188665" y="622706"/>
                  <a:pt x="3199943" y="633070"/>
                  <a:pt x="3206496" y="646176"/>
                </a:cubicBezTo>
                <a:cubicBezTo>
                  <a:pt x="3212243" y="657671"/>
                  <a:pt x="3208741" y="674614"/>
                  <a:pt x="3218688" y="682752"/>
                </a:cubicBezTo>
                <a:cubicBezTo>
                  <a:pt x="3255369" y="712764"/>
                  <a:pt x="3340608" y="755904"/>
                  <a:pt x="3340608" y="755904"/>
                </a:cubicBezTo>
                <a:cubicBezTo>
                  <a:pt x="3420095" y="888382"/>
                  <a:pt x="3350005" y="761574"/>
                  <a:pt x="3389376" y="853440"/>
                </a:cubicBezTo>
                <a:cubicBezTo>
                  <a:pt x="3434573" y="958900"/>
                  <a:pt x="3397360" y="853007"/>
                  <a:pt x="3425952" y="938784"/>
                </a:cubicBezTo>
                <a:cubicBezTo>
                  <a:pt x="3417824" y="979424"/>
                  <a:pt x="3418180" y="1022734"/>
                  <a:pt x="3401568" y="1060704"/>
                </a:cubicBezTo>
                <a:cubicBezTo>
                  <a:pt x="3388846" y="1089784"/>
                  <a:pt x="3361695" y="1110133"/>
                  <a:pt x="3340608" y="1133856"/>
                </a:cubicBezTo>
                <a:cubicBezTo>
                  <a:pt x="3329153" y="1146743"/>
                  <a:pt x="3318817" y="1161561"/>
                  <a:pt x="3304032" y="1170432"/>
                </a:cubicBezTo>
                <a:cubicBezTo>
                  <a:pt x="3277492" y="1186356"/>
                  <a:pt x="3246371" y="1193167"/>
                  <a:pt x="3218688" y="1207008"/>
                </a:cubicBezTo>
                <a:cubicBezTo>
                  <a:pt x="3205582" y="1213561"/>
                  <a:pt x="3195883" y="1226384"/>
                  <a:pt x="3182112" y="1231392"/>
                </a:cubicBezTo>
                <a:cubicBezTo>
                  <a:pt x="3150617" y="1242845"/>
                  <a:pt x="3116908" y="1246958"/>
                  <a:pt x="3084576" y="1255776"/>
                </a:cubicBezTo>
                <a:cubicBezTo>
                  <a:pt x="3072177" y="1259157"/>
                  <a:pt x="3060399" y="1264587"/>
                  <a:pt x="3048000" y="1267968"/>
                </a:cubicBezTo>
                <a:cubicBezTo>
                  <a:pt x="2967123" y="1290025"/>
                  <a:pt x="2960594" y="1290326"/>
                  <a:pt x="2889504" y="1304544"/>
                </a:cubicBezTo>
                <a:cubicBezTo>
                  <a:pt x="2905760" y="1316736"/>
                  <a:pt x="2928404" y="1323357"/>
                  <a:pt x="2938272" y="1341120"/>
                </a:cubicBezTo>
                <a:cubicBezTo>
                  <a:pt x="2950277" y="1362729"/>
                  <a:pt x="2952165" y="1389610"/>
                  <a:pt x="2950464" y="1414272"/>
                </a:cubicBezTo>
                <a:cubicBezTo>
                  <a:pt x="2940162" y="1563654"/>
                  <a:pt x="2971400" y="1676667"/>
                  <a:pt x="2852928" y="1755648"/>
                </a:cubicBezTo>
                <a:cubicBezTo>
                  <a:pt x="2838986" y="1764943"/>
                  <a:pt x="2820416" y="1763776"/>
                  <a:pt x="2804160" y="1767840"/>
                </a:cubicBezTo>
                <a:cubicBezTo>
                  <a:pt x="2775712" y="1784096"/>
                  <a:pt x="2751418" y="1813348"/>
                  <a:pt x="2718816" y="1816608"/>
                </a:cubicBezTo>
                <a:cubicBezTo>
                  <a:pt x="2592320" y="1829258"/>
                  <a:pt x="2474926" y="1809634"/>
                  <a:pt x="2353056" y="1792224"/>
                </a:cubicBezTo>
                <a:cubicBezTo>
                  <a:pt x="2342737" y="1781905"/>
                  <a:pt x="2299707" y="1734093"/>
                  <a:pt x="2279904" y="1731264"/>
                </a:cubicBezTo>
                <a:cubicBezTo>
                  <a:pt x="2263316" y="1728894"/>
                  <a:pt x="2247392" y="1739392"/>
                  <a:pt x="2231136" y="1743456"/>
                </a:cubicBezTo>
                <a:cubicBezTo>
                  <a:pt x="2039686" y="1934906"/>
                  <a:pt x="2223625" y="1761656"/>
                  <a:pt x="2048256" y="1901952"/>
                </a:cubicBezTo>
                <a:cubicBezTo>
                  <a:pt x="2034792" y="1912723"/>
                  <a:pt x="2026465" y="1929657"/>
                  <a:pt x="2011680" y="1938528"/>
                </a:cubicBezTo>
                <a:cubicBezTo>
                  <a:pt x="1985140" y="1954452"/>
                  <a:pt x="1954784" y="1962912"/>
                  <a:pt x="1926336" y="1975104"/>
                </a:cubicBezTo>
                <a:cubicBezTo>
                  <a:pt x="1819160" y="1961707"/>
                  <a:pt x="1829293" y="1966083"/>
                  <a:pt x="1719072" y="1938528"/>
                </a:cubicBezTo>
                <a:cubicBezTo>
                  <a:pt x="1693588" y="1932157"/>
                  <a:pt x="1640182" y="1909410"/>
                  <a:pt x="1621536" y="1901952"/>
                </a:cubicBezTo>
                <a:cubicBezTo>
                  <a:pt x="1613408" y="1889760"/>
                  <a:pt x="1603705" y="1878482"/>
                  <a:pt x="1597152" y="1865376"/>
                </a:cubicBezTo>
                <a:cubicBezTo>
                  <a:pt x="1549866" y="1770804"/>
                  <a:pt x="1572708" y="1808321"/>
                  <a:pt x="1548384" y="1743456"/>
                </a:cubicBezTo>
                <a:cubicBezTo>
                  <a:pt x="1532924" y="1702230"/>
                  <a:pt x="1522877" y="1684663"/>
                  <a:pt x="1511808" y="1645920"/>
                </a:cubicBezTo>
                <a:cubicBezTo>
                  <a:pt x="1481190" y="1538757"/>
                  <a:pt x="1516656" y="1648273"/>
                  <a:pt x="1487424" y="1560576"/>
                </a:cubicBezTo>
                <a:cubicBezTo>
                  <a:pt x="1463040" y="1564640"/>
                  <a:pt x="1437224" y="1563587"/>
                  <a:pt x="1414272" y="1572768"/>
                </a:cubicBezTo>
                <a:cubicBezTo>
                  <a:pt x="1160914" y="1674111"/>
                  <a:pt x="1396790" y="1610667"/>
                  <a:pt x="1255776" y="1645920"/>
                </a:cubicBezTo>
                <a:cubicBezTo>
                  <a:pt x="1121664" y="1641856"/>
                  <a:pt x="986836" y="1648149"/>
                  <a:pt x="853440" y="1633728"/>
                </a:cubicBezTo>
                <a:cubicBezTo>
                  <a:pt x="833238" y="1631544"/>
                  <a:pt x="815944" y="1614059"/>
                  <a:pt x="804672" y="1597152"/>
                </a:cubicBezTo>
                <a:cubicBezTo>
                  <a:pt x="790415" y="1575766"/>
                  <a:pt x="794545" y="1545386"/>
                  <a:pt x="780288" y="1524000"/>
                </a:cubicBezTo>
                <a:lnTo>
                  <a:pt x="755904" y="1487424"/>
                </a:lnTo>
                <a:cubicBezTo>
                  <a:pt x="682661" y="1516721"/>
                  <a:pt x="654392" y="1532727"/>
                  <a:pt x="560832" y="1536192"/>
                </a:cubicBezTo>
                <a:cubicBezTo>
                  <a:pt x="495726" y="1538603"/>
                  <a:pt x="430784" y="1528064"/>
                  <a:pt x="365760" y="1524000"/>
                </a:cubicBezTo>
                <a:lnTo>
                  <a:pt x="292608" y="1511808"/>
                </a:lnTo>
                <a:cubicBezTo>
                  <a:pt x="272822" y="1464322"/>
                  <a:pt x="300093" y="1391816"/>
                  <a:pt x="316992" y="1341120"/>
                </a:cubicBezTo>
                <a:cubicBezTo>
                  <a:pt x="280416" y="1328928"/>
                  <a:pt x="237370" y="1328629"/>
                  <a:pt x="207264" y="1304544"/>
                </a:cubicBezTo>
                <a:cubicBezTo>
                  <a:pt x="77413" y="1200664"/>
                  <a:pt x="200305" y="1296090"/>
                  <a:pt x="109728" y="1231392"/>
                </a:cubicBezTo>
                <a:cubicBezTo>
                  <a:pt x="3870" y="1155779"/>
                  <a:pt x="110582" y="1227898"/>
                  <a:pt x="24384" y="1170432"/>
                </a:cubicBezTo>
                <a:cubicBezTo>
                  <a:pt x="28448" y="1133856"/>
                  <a:pt x="30526" y="1097004"/>
                  <a:pt x="36576" y="1060704"/>
                </a:cubicBezTo>
                <a:cubicBezTo>
                  <a:pt x="38689" y="1048027"/>
                  <a:pt x="44155" y="1036123"/>
                  <a:pt x="48768" y="1024128"/>
                </a:cubicBezTo>
                <a:cubicBezTo>
                  <a:pt x="115694" y="850120"/>
                  <a:pt x="79764" y="955523"/>
                  <a:pt x="109728" y="865632"/>
                </a:cubicBezTo>
                <a:cubicBezTo>
                  <a:pt x="93472" y="849376"/>
                  <a:pt x="79352" y="830658"/>
                  <a:pt x="60960" y="816864"/>
                </a:cubicBezTo>
                <a:cubicBezTo>
                  <a:pt x="-5999" y="766645"/>
                  <a:pt x="22674" y="823926"/>
                  <a:pt x="0" y="755904"/>
                </a:cubicBezTo>
                <a:cubicBezTo>
                  <a:pt x="3733" y="748438"/>
                  <a:pt x="36235" y="678393"/>
                  <a:pt x="48768" y="670560"/>
                </a:cubicBezTo>
                <a:cubicBezTo>
                  <a:pt x="70564" y="656937"/>
                  <a:pt x="97536" y="654304"/>
                  <a:pt x="121920" y="646176"/>
                </a:cubicBezTo>
                <a:cubicBezTo>
                  <a:pt x="134112" y="642112"/>
                  <a:pt x="147803" y="641113"/>
                  <a:pt x="158496" y="633984"/>
                </a:cubicBezTo>
                <a:cubicBezTo>
                  <a:pt x="263318" y="564103"/>
                  <a:pt x="130694" y="647885"/>
                  <a:pt x="231648" y="597408"/>
                </a:cubicBezTo>
                <a:cubicBezTo>
                  <a:pt x="244754" y="590855"/>
                  <a:pt x="256032" y="581152"/>
                  <a:pt x="268224" y="573024"/>
                </a:cubicBezTo>
                <a:cubicBezTo>
                  <a:pt x="288474" y="532525"/>
                  <a:pt x="291143" y="522146"/>
                  <a:pt x="316992" y="487680"/>
                </a:cubicBezTo>
                <a:cubicBezTo>
                  <a:pt x="320440" y="483082"/>
                  <a:pt x="312928" y="489712"/>
                  <a:pt x="316992" y="46329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5865813" y="2671763"/>
            <a:ext cx="269875" cy="207962"/>
          </a:xfrm>
          <a:custGeom>
            <a:avLst/>
            <a:gdLst>
              <a:gd name="connsiteX0" fmla="*/ 196061 w 269227"/>
              <a:gd name="connsiteY0" fmla="*/ 730 h 207994"/>
              <a:gd name="connsiteX1" fmla="*/ 86333 w 269227"/>
              <a:gd name="connsiteY1" fmla="*/ 12922 h 207994"/>
              <a:gd name="connsiteX2" fmla="*/ 61949 w 269227"/>
              <a:gd name="connsiteY2" fmla="*/ 49498 h 207994"/>
              <a:gd name="connsiteX3" fmla="*/ 13181 w 269227"/>
              <a:gd name="connsiteY3" fmla="*/ 86074 h 207994"/>
              <a:gd name="connsiteX4" fmla="*/ 989 w 269227"/>
              <a:gd name="connsiteY4" fmla="*/ 134842 h 207994"/>
              <a:gd name="connsiteX5" fmla="*/ 37565 w 269227"/>
              <a:gd name="connsiteY5" fmla="*/ 171418 h 207994"/>
              <a:gd name="connsiteX6" fmla="*/ 49757 w 269227"/>
              <a:gd name="connsiteY6" fmla="*/ 207994 h 207994"/>
              <a:gd name="connsiteX7" fmla="*/ 147293 w 269227"/>
              <a:gd name="connsiteY7" fmla="*/ 195802 h 207994"/>
              <a:gd name="connsiteX8" fmla="*/ 183869 w 269227"/>
              <a:gd name="connsiteY8" fmla="*/ 183610 h 207994"/>
              <a:gd name="connsiteX9" fmla="*/ 244829 w 269227"/>
              <a:gd name="connsiteY9" fmla="*/ 171418 h 207994"/>
              <a:gd name="connsiteX10" fmla="*/ 269213 w 269227"/>
              <a:gd name="connsiteY10" fmla="*/ 134842 h 207994"/>
              <a:gd name="connsiteX11" fmla="*/ 244829 w 269227"/>
              <a:gd name="connsiteY11" fmla="*/ 25114 h 207994"/>
              <a:gd name="connsiteX12" fmla="*/ 196061 w 269227"/>
              <a:gd name="connsiteY12" fmla="*/ 730 h 2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27" h="207994">
                <a:moveTo>
                  <a:pt x="196061" y="730"/>
                </a:moveTo>
                <a:cubicBezTo>
                  <a:pt x="169645" y="-1302"/>
                  <a:pt x="120918" y="345"/>
                  <a:pt x="86333" y="12922"/>
                </a:cubicBezTo>
                <a:cubicBezTo>
                  <a:pt x="72562" y="17930"/>
                  <a:pt x="72310" y="39137"/>
                  <a:pt x="61949" y="49498"/>
                </a:cubicBezTo>
                <a:cubicBezTo>
                  <a:pt x="47581" y="63866"/>
                  <a:pt x="29437" y="73882"/>
                  <a:pt x="13181" y="86074"/>
                </a:cubicBezTo>
                <a:cubicBezTo>
                  <a:pt x="9117" y="102330"/>
                  <a:pt x="-3614" y="118730"/>
                  <a:pt x="989" y="134842"/>
                </a:cubicBezTo>
                <a:cubicBezTo>
                  <a:pt x="5726" y="151421"/>
                  <a:pt x="28001" y="157072"/>
                  <a:pt x="37565" y="171418"/>
                </a:cubicBezTo>
                <a:cubicBezTo>
                  <a:pt x="44694" y="182111"/>
                  <a:pt x="45693" y="195802"/>
                  <a:pt x="49757" y="207994"/>
                </a:cubicBezTo>
                <a:cubicBezTo>
                  <a:pt x="82269" y="203930"/>
                  <a:pt x="115056" y="201663"/>
                  <a:pt x="147293" y="195802"/>
                </a:cubicBezTo>
                <a:cubicBezTo>
                  <a:pt x="159937" y="193503"/>
                  <a:pt x="171401" y="186727"/>
                  <a:pt x="183869" y="183610"/>
                </a:cubicBezTo>
                <a:cubicBezTo>
                  <a:pt x="203973" y="178584"/>
                  <a:pt x="224509" y="175482"/>
                  <a:pt x="244829" y="171418"/>
                </a:cubicBezTo>
                <a:cubicBezTo>
                  <a:pt x="252957" y="159226"/>
                  <a:pt x="267396" y="149382"/>
                  <a:pt x="269213" y="134842"/>
                </a:cubicBezTo>
                <a:cubicBezTo>
                  <a:pt x="269856" y="129695"/>
                  <a:pt x="249011" y="35569"/>
                  <a:pt x="244829" y="25114"/>
                </a:cubicBezTo>
                <a:cubicBezTo>
                  <a:pt x="242694" y="19778"/>
                  <a:pt x="222477" y="2762"/>
                  <a:pt x="196061" y="7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153" name="TextBox 21"/>
          <p:cNvSpPr txBox="1">
            <a:spLocks noChangeArrowheads="1"/>
          </p:cNvSpPr>
          <p:nvPr/>
        </p:nvSpPr>
        <p:spPr bwMode="auto">
          <a:xfrm>
            <a:off x="4768850" y="2157413"/>
            <a:ext cx="1960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To avoid this: </a:t>
            </a:r>
          </a:p>
        </p:txBody>
      </p:sp>
      <p:sp>
        <p:nvSpPr>
          <p:cNvPr id="91154" name="TextBox 22"/>
          <p:cNvSpPr txBox="1">
            <a:spLocks noChangeArrowheads="1"/>
          </p:cNvSpPr>
          <p:nvPr/>
        </p:nvSpPr>
        <p:spPr bwMode="auto">
          <a:xfrm>
            <a:off x="7443788" y="4351338"/>
            <a:ext cx="15287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 name="Object 7"/>
          <p:cNvGraphicFramePr>
            <a:graphicFrameLocks noChangeAspect="1"/>
          </p:cNvGraphicFramePr>
          <p:nvPr/>
        </p:nvGraphicFramePr>
        <p:xfrm>
          <a:off x="1963738" y="914400"/>
          <a:ext cx="5294312" cy="5838825"/>
        </p:xfrm>
        <a:graphic>
          <a:graphicData uri="http://schemas.openxmlformats.org/presentationml/2006/ole">
            <mc:AlternateContent xmlns:mc="http://schemas.openxmlformats.org/markup-compatibility/2006">
              <mc:Choice xmlns:v="urn:schemas-microsoft-com:vml" Requires="v">
                <p:oleObj spid="_x0000_s21510" name="Bitmap Image" r:id="rId4" imgW="0" imgH="0" progId="Paint.Picture">
                  <p:embed/>
                </p:oleObj>
              </mc:Choice>
              <mc:Fallback>
                <p:oleObj name="Bitmap Image" r:id="rId4" imgW="0" imgH="0"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3738" y="914400"/>
                        <a:ext cx="5294312"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6" name="Title 1"/>
          <p:cNvSpPr>
            <a:spLocks noGrp="1"/>
          </p:cNvSpPr>
          <p:nvPr>
            <p:ph type="title"/>
          </p:nvPr>
        </p:nvSpPr>
        <p:spPr>
          <a:xfrm>
            <a:off x="138113" y="133350"/>
            <a:ext cx="7886700" cy="858838"/>
          </a:xfrm>
        </p:spPr>
        <p:txBody>
          <a:bodyPr/>
          <a:lstStyle/>
          <a:p>
            <a:r>
              <a:rPr lang="es-ES_tradnl" altLang="en-US" smtClean="0"/>
              <a:t>El nombre de la Compañía es: </a:t>
            </a:r>
            <a:endParaRPr lang="en-US" altLang="en-US" smtClean="0"/>
          </a:p>
        </p:txBody>
      </p:sp>
      <p:sp>
        <p:nvSpPr>
          <p:cNvPr id="2150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6296529-36A3-4913-A3A1-9263C589381F}" type="slidenum">
              <a:rPr lang="en-US" altLang="en-US" sz="1200">
                <a:solidFill>
                  <a:srgbClr val="898989"/>
                </a:solidFill>
              </a:rPr>
              <a:pPr/>
              <a:t>4</a:t>
            </a:fld>
            <a:endParaRPr lang="en-US" altLang="en-US" sz="1200">
              <a:solidFill>
                <a:srgbClr val="898989"/>
              </a:solidFill>
            </a:endParaRPr>
          </a:p>
        </p:txBody>
      </p:sp>
      <p:sp>
        <p:nvSpPr>
          <p:cNvPr id="21508" name="TextBox 4"/>
          <p:cNvSpPr txBox="1">
            <a:spLocks noChangeArrowheads="1"/>
          </p:cNvSpPr>
          <p:nvPr/>
        </p:nvSpPr>
        <p:spPr bwMode="auto">
          <a:xfrm>
            <a:off x="2327275" y="1174750"/>
            <a:ext cx="46101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4800" b="1"/>
              <a:t>Coopsicles</a:t>
            </a:r>
            <a:r>
              <a:rPr lang="es-ES_tradnl" altLang="en-US" sz="4800" b="1"/>
              <a:t>, LLC</a:t>
            </a:r>
          </a:p>
          <a:p>
            <a:pPr algn="ctr"/>
            <a:r>
              <a:rPr lang="es-ES_tradnl" altLang="en-US" sz="1800"/>
              <a:t>Para efectos de este Acuerdo, se denomina </a:t>
            </a:r>
          </a:p>
          <a:p>
            <a:pPr algn="ctr"/>
            <a:r>
              <a:rPr lang="es-ES_tradnl" altLang="en-US"/>
              <a:t>la “</a:t>
            </a:r>
            <a:r>
              <a:rPr lang="es-ES_tradnl" altLang="ja-JP" b="1"/>
              <a:t>Compañía</a:t>
            </a:r>
            <a:r>
              <a:rPr lang="es-ES_tradnl" altLang="en-US"/>
              <a:t>”</a:t>
            </a:r>
            <a:r>
              <a:rPr lang="es-ES_tradnl" altLang="ja-JP" b="1"/>
              <a:t> </a:t>
            </a:r>
          </a:p>
          <a:p>
            <a:pPr algn="ctr"/>
            <a:r>
              <a:rPr lang="es-ES_tradnl" altLang="en-US"/>
              <a:t>o la “</a:t>
            </a:r>
            <a:r>
              <a:rPr lang="es-ES_tradnl" altLang="ja-JP" b="1"/>
              <a:t>Cooperativa</a:t>
            </a:r>
            <a:r>
              <a:rPr lang="es-ES_tradnl" altLang="ja-JP"/>
              <a:t>.</a:t>
            </a:r>
            <a:r>
              <a:rPr lang="es-ES_tradnl" altLang="en-US"/>
              <a:t>”</a:t>
            </a:r>
            <a:endParaRPr lang="es-ES_tradnl" altLang="ja-JP"/>
          </a:p>
          <a:p>
            <a:endParaRPr lang="en-US" altLang="en-US" sz="1800"/>
          </a:p>
        </p:txBody>
      </p:sp>
      <p:sp>
        <p:nvSpPr>
          <p:cNvPr id="6" name="TextBox 5"/>
          <p:cNvSpPr txBox="1"/>
          <p:nvPr/>
        </p:nvSpPr>
        <p:spPr>
          <a:xfrm>
            <a:off x="7573963" y="4610100"/>
            <a:ext cx="1593850" cy="1938338"/>
          </a:xfrm>
          <a:prstGeom prst="rect">
            <a:avLst/>
          </a:prstGeom>
          <a:noFill/>
        </p:spPr>
        <p:txBody>
          <a:bodyPr>
            <a:spAutoFit/>
          </a:bodyPr>
          <a:lstStyle/>
          <a:p>
            <a:pPr>
              <a:defRPr/>
            </a:pPr>
            <a:r>
              <a:rPr lang="es-ES" sz="1200" b="1" dirty="0">
                <a:latin typeface="+mn-lt"/>
              </a:rPr>
              <a:t>Escriba sus iniciales para aprobar:</a:t>
            </a:r>
            <a:endParaRPr lang="en-US" sz="1200" b="1" dirty="0">
              <a:latin typeface="+mn-lt"/>
            </a:endParaRPr>
          </a:p>
          <a:p>
            <a:pPr>
              <a:defRPr/>
            </a:pPr>
            <a:r>
              <a:rPr lang="en-US" sz="1200" dirty="0" err="1">
                <a:latin typeface="+mn-lt"/>
              </a:rPr>
              <a:t>Socia</a:t>
            </a:r>
            <a:r>
              <a:rPr lang="en-US" sz="1200" dirty="0">
                <a:latin typeface="+mn-lt"/>
              </a:rPr>
              <a:t> 1: _______</a:t>
            </a:r>
          </a:p>
          <a:p>
            <a:pPr>
              <a:defRPr/>
            </a:pPr>
            <a:r>
              <a:rPr lang="en-US" sz="1200" dirty="0" err="1">
                <a:latin typeface="+mn-lt"/>
              </a:rPr>
              <a:t>Socia</a:t>
            </a:r>
            <a:r>
              <a:rPr lang="en-US" sz="1200" dirty="0">
                <a:latin typeface="+mn-lt"/>
              </a:rPr>
              <a:t> 2: ______</a:t>
            </a:r>
          </a:p>
          <a:p>
            <a:pPr>
              <a:defRPr/>
            </a:pPr>
            <a:r>
              <a:rPr lang="en-US" sz="1200" dirty="0" err="1">
                <a:latin typeface="+mn-lt"/>
              </a:rPr>
              <a:t>Socia</a:t>
            </a:r>
            <a:r>
              <a:rPr lang="en-US" sz="1200" dirty="0">
                <a:latin typeface="+mn-lt"/>
              </a:rPr>
              <a:t> 3:  _______</a:t>
            </a:r>
          </a:p>
          <a:p>
            <a:pPr>
              <a:defRPr/>
            </a:pPr>
            <a:r>
              <a:rPr lang="en-US" sz="1200" dirty="0" err="1">
                <a:latin typeface="+mn-lt"/>
              </a:rPr>
              <a:t>Socia</a:t>
            </a:r>
            <a:r>
              <a:rPr lang="en-US" sz="1200" dirty="0">
                <a:latin typeface="+mn-lt"/>
              </a:rPr>
              <a:t> 4: ____</a:t>
            </a:r>
          </a:p>
          <a:p>
            <a:pPr>
              <a:defRPr/>
            </a:pPr>
            <a:r>
              <a:rPr lang="en-US" sz="1200" dirty="0" err="1">
                <a:latin typeface="+mn-lt"/>
              </a:rPr>
              <a:t>Socia</a:t>
            </a:r>
            <a:r>
              <a:rPr lang="en-US" sz="1200" dirty="0">
                <a:latin typeface="+mn-lt"/>
              </a:rPr>
              <a:t> 5: ____</a:t>
            </a:r>
          </a:p>
          <a:p>
            <a:pPr>
              <a:defRPr/>
            </a:pPr>
            <a:r>
              <a:rPr lang="en-US" sz="1200" dirty="0" err="1">
                <a:latin typeface="+mn-lt"/>
              </a:rPr>
              <a:t>Socia</a:t>
            </a:r>
            <a:r>
              <a:rPr lang="en-US" sz="1200" dirty="0">
                <a:latin typeface="+mn-lt"/>
              </a:rPr>
              <a:t> 6: ____</a:t>
            </a:r>
          </a:p>
          <a:p>
            <a:pPr>
              <a:defRPr/>
            </a:pPr>
            <a:r>
              <a:rPr lang="en-US" sz="1200" dirty="0" err="1">
                <a:latin typeface="+mn-lt"/>
              </a:rPr>
              <a:t>Socia</a:t>
            </a:r>
            <a:r>
              <a:rPr lang="en-US" sz="1200" dirty="0">
                <a:latin typeface="+mn-lt"/>
              </a:rPr>
              <a:t> 7: ____</a:t>
            </a:r>
          </a:p>
          <a:p>
            <a:pPr>
              <a:defRPr/>
            </a:pPr>
            <a:endParaRPr lang="en-US" sz="1200"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0DFD4BF-DEF7-429F-BB3A-1FBA3C60B7B5}" type="slidenum">
              <a:rPr lang="en-US" altLang="en-US" sz="1200">
                <a:solidFill>
                  <a:srgbClr val="898989"/>
                </a:solidFill>
              </a:rPr>
              <a:pPr/>
              <a:t>40</a:t>
            </a:fld>
            <a:endParaRPr lang="en-US" altLang="en-US" sz="1200">
              <a:solidFill>
                <a:srgbClr val="898989"/>
              </a:solidFill>
            </a:endParaRPr>
          </a:p>
        </p:txBody>
      </p:sp>
      <p:sp>
        <p:nvSpPr>
          <p:cNvPr id="93186" name="TextBox 3"/>
          <p:cNvSpPr txBox="1">
            <a:spLocks noChangeArrowheads="1"/>
          </p:cNvSpPr>
          <p:nvPr/>
        </p:nvSpPr>
        <p:spPr bwMode="auto">
          <a:xfrm>
            <a:off x="347663" y="188913"/>
            <a:ext cx="8561387"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Tx/>
              <a:buAutoNum type="arabicPeriod"/>
            </a:pPr>
            <a:r>
              <a:rPr lang="es-ES" altLang="en-US" sz="1500" b="1"/>
              <a:t>Primero: </a:t>
            </a:r>
            <a:r>
              <a:rPr lang="es-ES" altLang="en-US" sz="1500"/>
              <a:t>La facilitadora de la junta deberá preguntarle a todos:</a:t>
            </a:r>
          </a:p>
          <a:p>
            <a:endParaRPr lang="es-ES" altLang="en-US" sz="1500"/>
          </a:p>
          <a:p>
            <a:pPr>
              <a:buFontTx/>
              <a:buAutoNum type="arabicPeriod" startAt="2"/>
            </a:pPr>
            <a:r>
              <a:rPr lang="es-MX" altLang="en-US" sz="1500" b="1"/>
              <a:t>La Propuesta Inicial: </a:t>
            </a:r>
            <a:r>
              <a:rPr lang="es-MX" altLang="en-US" sz="1500"/>
              <a:t>Después, la facilitadora </a:t>
            </a:r>
            <a:br>
              <a:rPr lang="es-MX" altLang="en-US" sz="1500"/>
            </a:br>
            <a:r>
              <a:rPr lang="es-MX" altLang="en-US" sz="1500"/>
              <a:t>le pedirá a cada Socia (la Proponente), una por una,                                                                             que anuncie su propuesta.</a:t>
            </a:r>
            <a:br>
              <a:rPr lang="es-MX" altLang="en-US" sz="1500"/>
            </a:br>
            <a:endParaRPr lang="es-MX" altLang="en-US" sz="1500"/>
          </a:p>
          <a:p>
            <a:pPr>
              <a:buFontTx/>
              <a:buAutoNum type="arabicPeriod" startAt="2"/>
            </a:pPr>
            <a:r>
              <a:rPr lang="es-MX" altLang="en-US" sz="1500" b="1"/>
              <a:t>Círculo de Aclaraciones: </a:t>
            </a:r>
            <a:r>
              <a:rPr lang="es-MX" altLang="en-US" sz="1500"/>
              <a:t>Después de que una Socia anuncie su propuesta, la facilitadora deberá seguir en un círculo y preguntarle a cada Socia si tiene alguna pregunta aclaratoria para el Proponente. Cada Socia tendrá la oportunidad de hacer una pregunta a la vez. La facilitadora deberá continuar en el círculo, incluso pasando por el círculo varias veces, hasta que las Socias hagan agotado sus preguntas.</a:t>
            </a:r>
            <a:br>
              <a:rPr lang="es-MX" altLang="en-US" sz="1500"/>
            </a:br>
            <a:endParaRPr lang="es-MX" altLang="en-US" sz="1500"/>
          </a:p>
          <a:p>
            <a:pPr>
              <a:buFontTx/>
              <a:buAutoNum type="arabicPeriod" startAt="2"/>
            </a:pPr>
            <a:r>
              <a:rPr lang="es-MX" altLang="en-US" sz="1500" b="1"/>
              <a:t>Círculo de Reacciones:</a:t>
            </a:r>
            <a:r>
              <a:rPr lang="es-MX" altLang="en-US" sz="1500"/>
              <a:t> Luego, la facilitadora deberá seguir en un círculo y </a:t>
            </a:r>
            <a:br>
              <a:rPr lang="es-MX" altLang="en-US" sz="1500"/>
            </a:br>
            <a:r>
              <a:rPr lang="es-MX" altLang="en-US" sz="1500"/>
              <a:t>pedirle a las Socias que compartan sus pensamientos y reacciones a la propuesta, </a:t>
            </a:r>
            <a:br>
              <a:rPr lang="es-MX" altLang="en-US" sz="1500"/>
            </a:br>
            <a:r>
              <a:rPr lang="es-MX" altLang="en-US" sz="1500"/>
              <a:t>de preferencia al hablar en primera o tercera persona, usando frases como </a:t>
            </a:r>
            <a:br>
              <a:rPr lang="es-MX" altLang="en-US" sz="1500"/>
            </a:br>
            <a:r>
              <a:rPr lang="es-MX" altLang="en-US" sz="1500"/>
              <a:t>"Me pregunto si ..." y "Me preocupa que .... “</a:t>
            </a:r>
            <a:br>
              <a:rPr lang="es-MX" altLang="en-US" sz="1500"/>
            </a:br>
            <a:endParaRPr lang="en-US" altLang="en-US" sz="1500"/>
          </a:p>
          <a:p>
            <a:pPr>
              <a:buFontTx/>
              <a:buAutoNum type="arabicPeriod" startAt="2"/>
            </a:pPr>
            <a:r>
              <a:rPr lang="es-MX" altLang="en-US" sz="1500" b="1"/>
              <a:t>La Propuesta Final:</a:t>
            </a:r>
            <a:r>
              <a:rPr lang="es-MX" altLang="en-US" sz="1500"/>
              <a:t> Luego, la facilitadora le preguntará al Proponente si desea modificar su propuesta dadas las preguntas y reacciones recibidas. El Proponente deberá indicar su propuesta final, preferiblemente incorporando los cometarios del grupo.</a:t>
            </a:r>
            <a:br>
              <a:rPr lang="es-MX" altLang="en-US" sz="1500"/>
            </a:br>
            <a:endParaRPr lang="en-US" altLang="en-US" sz="1500"/>
          </a:p>
          <a:p>
            <a:pPr>
              <a:buFontTx/>
              <a:buAutoNum type="arabicPeriod" startAt="2"/>
            </a:pPr>
            <a:r>
              <a:rPr lang="es-MX" altLang="en-US" sz="1500" b="1"/>
              <a:t>Círculo de Objeciónes o Aprobación:</a:t>
            </a:r>
            <a:r>
              <a:rPr lang="es-MX" altLang="en-US" sz="1500"/>
              <a:t> La facilitadora deberá seguir en un círculo y </a:t>
            </a:r>
            <a:br>
              <a:rPr lang="es-MX" altLang="en-US" sz="1500"/>
            </a:br>
            <a:r>
              <a:rPr lang="es-MX" altLang="en-US" sz="1500"/>
              <a:t>preguntarle a cada Socia si se opone a la propuesta. Una Socia estará </a:t>
            </a:r>
            <a:br>
              <a:rPr lang="es-MX" altLang="en-US" sz="1500"/>
            </a:br>
            <a:r>
              <a:rPr lang="es-MX" altLang="en-US" sz="1500"/>
              <a:t>autorizada a oponerse a una propuesta solo si ella considera que la propuesta representa</a:t>
            </a:r>
            <a:br>
              <a:rPr lang="es-MX" altLang="en-US" sz="1500"/>
            </a:br>
            <a:r>
              <a:rPr lang="es-MX" altLang="en-US" sz="1500"/>
              <a:t> un paso hacia atrás del propósito de la Cooperativa, o que la propuesta le causará</a:t>
            </a:r>
            <a:br>
              <a:rPr lang="es-MX" altLang="en-US" sz="1500"/>
            </a:br>
            <a:r>
              <a:rPr lang="es-MX" altLang="en-US" sz="1500"/>
              <a:t>prejuicio a la Cooperativa. Si ninguna Socia se opone a la propuesta, la propuesta </a:t>
            </a:r>
            <a:br>
              <a:rPr lang="es-MX" altLang="en-US" sz="1500"/>
            </a:br>
            <a:r>
              <a:rPr lang="es-MX" altLang="en-US" sz="1500"/>
              <a:t>será aprobada y llevada a cabo. </a:t>
            </a:r>
            <a:r>
              <a:rPr lang="es-MX" altLang="en-US" sz="1500" b="1"/>
              <a:t>Cualquier propuesta puede ser revisada y modificada </a:t>
            </a:r>
            <a:br>
              <a:rPr lang="es-MX" altLang="en-US" sz="1500" b="1"/>
            </a:br>
            <a:r>
              <a:rPr lang="es-MX" altLang="en-US" sz="1500" b="1"/>
              <a:t>en cualquier junta posterior si cualquier Socia propone una propuesta para modificarla.</a:t>
            </a:r>
            <a:endParaRPr lang="es-ES" altLang="en-US" sz="1500" b="1"/>
          </a:p>
          <a:p>
            <a:endParaRPr lang="en-US" altLang="en-US" sz="1800"/>
          </a:p>
        </p:txBody>
      </p:sp>
      <p:sp>
        <p:nvSpPr>
          <p:cNvPr id="5" name="Freeform 4"/>
          <p:cNvSpPr/>
          <p:nvPr/>
        </p:nvSpPr>
        <p:spPr>
          <a:xfrm rot="5815809">
            <a:off x="7050882" y="-705644"/>
            <a:ext cx="1150938" cy="2771775"/>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188" name="TextBox 5"/>
          <p:cNvSpPr txBox="1">
            <a:spLocks noChangeArrowheads="1"/>
          </p:cNvSpPr>
          <p:nvPr/>
        </p:nvSpPr>
        <p:spPr bwMode="auto">
          <a:xfrm>
            <a:off x="6573838" y="249238"/>
            <a:ext cx="24923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700" b="1"/>
              <a:t>¿Quién tiene una propuesta para discutir </a:t>
            </a:r>
            <a:br>
              <a:rPr lang="es-ES" altLang="en-US" sz="1700" b="1"/>
            </a:br>
            <a:r>
              <a:rPr lang="es-ES" altLang="en-US" sz="1700" b="1"/>
              <a:t>en la junta de hoy? </a:t>
            </a:r>
            <a:endParaRPr lang="en-US" altLang="en-US" sz="1700" b="1"/>
          </a:p>
        </p:txBody>
      </p:sp>
      <p:sp>
        <p:nvSpPr>
          <p:cNvPr id="8" name="TextBox 7"/>
          <p:cNvSpPr txBox="1"/>
          <p:nvPr/>
        </p:nvSpPr>
        <p:spPr>
          <a:xfrm>
            <a:off x="-615950" y="1390650"/>
            <a:ext cx="1746250" cy="1446213"/>
          </a:xfrm>
          <a:prstGeom prst="rect">
            <a:avLst/>
          </a:prstGeom>
          <a:noFill/>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8800" b="1">
                <a:solidFill>
                  <a:srgbClr val="7030A0"/>
                </a:solidFill>
                <a:effectLst>
                  <a:outerShdw blurRad="38100" dist="38100" dir="2700000" algn="tl">
                    <a:srgbClr val="C0C0C0"/>
                  </a:outerShdw>
                </a:effectLst>
              </a:rPr>
              <a:t>?</a:t>
            </a:r>
          </a:p>
        </p:txBody>
      </p:sp>
      <p:pic>
        <p:nvPicPr>
          <p:cNvPr id="93190" name="Picture 2" descr="http://res.publicdomainfiles.com/pdf_view/66/139205850225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82613"/>
            <a:ext cx="8905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7362825" y="2986088"/>
            <a:ext cx="1457325" cy="862012"/>
          </a:xfrm>
          <a:custGeom>
            <a:avLst/>
            <a:gdLst>
              <a:gd name="connsiteX0" fmla="*/ 316992 w 3425952"/>
              <a:gd name="connsiteY0" fmla="*/ 463296 h 1975104"/>
              <a:gd name="connsiteX1" fmla="*/ 341376 w 3425952"/>
              <a:gd name="connsiteY1" fmla="*/ 329184 h 1975104"/>
              <a:gd name="connsiteX2" fmla="*/ 365760 w 3425952"/>
              <a:gd name="connsiteY2" fmla="*/ 158496 h 1975104"/>
              <a:gd name="connsiteX3" fmla="*/ 390144 w 3425952"/>
              <a:gd name="connsiteY3" fmla="*/ 109728 h 1975104"/>
              <a:gd name="connsiteX4" fmla="*/ 426720 w 3425952"/>
              <a:gd name="connsiteY4" fmla="*/ 97536 h 1975104"/>
              <a:gd name="connsiteX5" fmla="*/ 585216 w 3425952"/>
              <a:gd name="connsiteY5" fmla="*/ 146304 h 1975104"/>
              <a:gd name="connsiteX6" fmla="*/ 646176 w 3425952"/>
              <a:gd name="connsiteY6" fmla="*/ 170688 h 1975104"/>
              <a:gd name="connsiteX7" fmla="*/ 731520 w 3425952"/>
              <a:gd name="connsiteY7" fmla="*/ 231648 h 1975104"/>
              <a:gd name="connsiteX8" fmla="*/ 743712 w 3425952"/>
              <a:gd name="connsiteY8" fmla="*/ 268224 h 1975104"/>
              <a:gd name="connsiteX9" fmla="*/ 804672 w 3425952"/>
              <a:gd name="connsiteY9" fmla="*/ 304800 h 1975104"/>
              <a:gd name="connsiteX10" fmla="*/ 841248 w 3425952"/>
              <a:gd name="connsiteY10" fmla="*/ 329184 h 1975104"/>
              <a:gd name="connsiteX11" fmla="*/ 902208 w 3425952"/>
              <a:gd name="connsiteY11" fmla="*/ 219456 h 1975104"/>
              <a:gd name="connsiteX12" fmla="*/ 950976 w 3425952"/>
              <a:gd name="connsiteY12" fmla="*/ 158496 h 1975104"/>
              <a:gd name="connsiteX13" fmla="*/ 987552 w 3425952"/>
              <a:gd name="connsiteY13" fmla="*/ 97536 h 1975104"/>
              <a:gd name="connsiteX14" fmla="*/ 1011936 w 3425952"/>
              <a:gd name="connsiteY14" fmla="*/ 48768 h 1975104"/>
              <a:gd name="connsiteX15" fmla="*/ 1048512 w 3425952"/>
              <a:gd name="connsiteY15" fmla="*/ 36576 h 1975104"/>
              <a:gd name="connsiteX16" fmla="*/ 1133856 w 3425952"/>
              <a:gd name="connsiteY16" fmla="*/ 0 h 1975104"/>
              <a:gd name="connsiteX17" fmla="*/ 1304544 w 3425952"/>
              <a:gd name="connsiteY17" fmla="*/ 24384 h 1975104"/>
              <a:gd name="connsiteX18" fmla="*/ 1450848 w 3425952"/>
              <a:gd name="connsiteY18" fmla="*/ 109728 h 1975104"/>
              <a:gd name="connsiteX19" fmla="*/ 1572768 w 3425952"/>
              <a:gd name="connsiteY19" fmla="*/ 219456 h 1975104"/>
              <a:gd name="connsiteX20" fmla="*/ 1633728 w 3425952"/>
              <a:gd name="connsiteY20" fmla="*/ 280416 h 1975104"/>
              <a:gd name="connsiteX21" fmla="*/ 1731264 w 3425952"/>
              <a:gd name="connsiteY21" fmla="*/ 365760 h 1975104"/>
              <a:gd name="connsiteX22" fmla="*/ 1755648 w 3425952"/>
              <a:gd name="connsiteY22" fmla="*/ 414528 h 1975104"/>
              <a:gd name="connsiteX23" fmla="*/ 1816608 w 3425952"/>
              <a:gd name="connsiteY23" fmla="*/ 353568 h 1975104"/>
              <a:gd name="connsiteX24" fmla="*/ 1853184 w 3425952"/>
              <a:gd name="connsiteY24" fmla="*/ 316992 h 1975104"/>
              <a:gd name="connsiteX25" fmla="*/ 1889760 w 3425952"/>
              <a:gd name="connsiteY25" fmla="*/ 256032 h 1975104"/>
              <a:gd name="connsiteX26" fmla="*/ 2011680 w 3425952"/>
              <a:gd name="connsiteY26" fmla="*/ 170688 h 1975104"/>
              <a:gd name="connsiteX27" fmla="*/ 2243328 w 3425952"/>
              <a:gd name="connsiteY27" fmla="*/ 195072 h 1975104"/>
              <a:gd name="connsiteX28" fmla="*/ 2279904 w 3425952"/>
              <a:gd name="connsiteY28" fmla="*/ 207264 h 1975104"/>
              <a:gd name="connsiteX29" fmla="*/ 2340864 w 3425952"/>
              <a:gd name="connsiteY29" fmla="*/ 256032 h 1975104"/>
              <a:gd name="connsiteX30" fmla="*/ 2377440 w 3425952"/>
              <a:gd name="connsiteY30" fmla="*/ 292608 h 1975104"/>
              <a:gd name="connsiteX31" fmla="*/ 2487168 w 3425952"/>
              <a:gd name="connsiteY31" fmla="*/ 365760 h 1975104"/>
              <a:gd name="connsiteX32" fmla="*/ 2511552 w 3425952"/>
              <a:gd name="connsiteY32" fmla="*/ 402336 h 1975104"/>
              <a:gd name="connsiteX33" fmla="*/ 2535936 w 3425952"/>
              <a:gd name="connsiteY33" fmla="*/ 365760 h 1975104"/>
              <a:gd name="connsiteX34" fmla="*/ 2548128 w 3425952"/>
              <a:gd name="connsiteY34" fmla="*/ 329184 h 1975104"/>
              <a:gd name="connsiteX35" fmla="*/ 2584704 w 3425952"/>
              <a:gd name="connsiteY35" fmla="*/ 316992 h 1975104"/>
              <a:gd name="connsiteX36" fmla="*/ 2682240 w 3425952"/>
              <a:gd name="connsiteY36" fmla="*/ 231648 h 1975104"/>
              <a:gd name="connsiteX37" fmla="*/ 2816352 w 3425952"/>
              <a:gd name="connsiteY37" fmla="*/ 243840 h 1975104"/>
              <a:gd name="connsiteX38" fmla="*/ 2889504 w 3425952"/>
              <a:gd name="connsiteY38" fmla="*/ 292608 h 1975104"/>
              <a:gd name="connsiteX39" fmla="*/ 2950464 w 3425952"/>
              <a:gd name="connsiteY39" fmla="*/ 316992 h 1975104"/>
              <a:gd name="connsiteX40" fmla="*/ 3084576 w 3425952"/>
              <a:gd name="connsiteY40" fmla="*/ 463296 h 1975104"/>
              <a:gd name="connsiteX41" fmla="*/ 3133344 w 3425952"/>
              <a:gd name="connsiteY41" fmla="*/ 512064 h 1975104"/>
              <a:gd name="connsiteX42" fmla="*/ 3169920 w 3425952"/>
              <a:gd name="connsiteY42" fmla="*/ 573024 h 1975104"/>
              <a:gd name="connsiteX43" fmla="*/ 3182112 w 3425952"/>
              <a:gd name="connsiteY43" fmla="*/ 609600 h 1975104"/>
              <a:gd name="connsiteX44" fmla="*/ 3206496 w 3425952"/>
              <a:gd name="connsiteY44" fmla="*/ 646176 h 1975104"/>
              <a:gd name="connsiteX45" fmla="*/ 3218688 w 3425952"/>
              <a:gd name="connsiteY45" fmla="*/ 682752 h 1975104"/>
              <a:gd name="connsiteX46" fmla="*/ 3340608 w 3425952"/>
              <a:gd name="connsiteY46" fmla="*/ 755904 h 1975104"/>
              <a:gd name="connsiteX47" fmla="*/ 3389376 w 3425952"/>
              <a:gd name="connsiteY47" fmla="*/ 853440 h 1975104"/>
              <a:gd name="connsiteX48" fmla="*/ 3425952 w 3425952"/>
              <a:gd name="connsiteY48" fmla="*/ 938784 h 1975104"/>
              <a:gd name="connsiteX49" fmla="*/ 3401568 w 3425952"/>
              <a:gd name="connsiteY49" fmla="*/ 1060704 h 1975104"/>
              <a:gd name="connsiteX50" fmla="*/ 3340608 w 3425952"/>
              <a:gd name="connsiteY50" fmla="*/ 1133856 h 1975104"/>
              <a:gd name="connsiteX51" fmla="*/ 3304032 w 3425952"/>
              <a:gd name="connsiteY51" fmla="*/ 1170432 h 1975104"/>
              <a:gd name="connsiteX52" fmla="*/ 3218688 w 3425952"/>
              <a:gd name="connsiteY52" fmla="*/ 1207008 h 1975104"/>
              <a:gd name="connsiteX53" fmla="*/ 3182112 w 3425952"/>
              <a:gd name="connsiteY53" fmla="*/ 1231392 h 1975104"/>
              <a:gd name="connsiteX54" fmla="*/ 3084576 w 3425952"/>
              <a:gd name="connsiteY54" fmla="*/ 1255776 h 1975104"/>
              <a:gd name="connsiteX55" fmla="*/ 3048000 w 3425952"/>
              <a:gd name="connsiteY55" fmla="*/ 1267968 h 1975104"/>
              <a:gd name="connsiteX56" fmla="*/ 2889504 w 3425952"/>
              <a:gd name="connsiteY56" fmla="*/ 1304544 h 1975104"/>
              <a:gd name="connsiteX57" fmla="*/ 2938272 w 3425952"/>
              <a:gd name="connsiteY57" fmla="*/ 1341120 h 1975104"/>
              <a:gd name="connsiteX58" fmla="*/ 2950464 w 3425952"/>
              <a:gd name="connsiteY58" fmla="*/ 1414272 h 1975104"/>
              <a:gd name="connsiteX59" fmla="*/ 2852928 w 3425952"/>
              <a:gd name="connsiteY59" fmla="*/ 1755648 h 1975104"/>
              <a:gd name="connsiteX60" fmla="*/ 2804160 w 3425952"/>
              <a:gd name="connsiteY60" fmla="*/ 1767840 h 1975104"/>
              <a:gd name="connsiteX61" fmla="*/ 2718816 w 3425952"/>
              <a:gd name="connsiteY61" fmla="*/ 1816608 h 1975104"/>
              <a:gd name="connsiteX62" fmla="*/ 2353056 w 3425952"/>
              <a:gd name="connsiteY62" fmla="*/ 1792224 h 1975104"/>
              <a:gd name="connsiteX63" fmla="*/ 2279904 w 3425952"/>
              <a:gd name="connsiteY63" fmla="*/ 1731264 h 1975104"/>
              <a:gd name="connsiteX64" fmla="*/ 2231136 w 3425952"/>
              <a:gd name="connsiteY64" fmla="*/ 1743456 h 1975104"/>
              <a:gd name="connsiteX65" fmla="*/ 2048256 w 3425952"/>
              <a:gd name="connsiteY65" fmla="*/ 1901952 h 1975104"/>
              <a:gd name="connsiteX66" fmla="*/ 2011680 w 3425952"/>
              <a:gd name="connsiteY66" fmla="*/ 1938528 h 1975104"/>
              <a:gd name="connsiteX67" fmla="*/ 1926336 w 3425952"/>
              <a:gd name="connsiteY67" fmla="*/ 1975104 h 1975104"/>
              <a:gd name="connsiteX68" fmla="*/ 1719072 w 3425952"/>
              <a:gd name="connsiteY68" fmla="*/ 1938528 h 1975104"/>
              <a:gd name="connsiteX69" fmla="*/ 1621536 w 3425952"/>
              <a:gd name="connsiteY69" fmla="*/ 1901952 h 1975104"/>
              <a:gd name="connsiteX70" fmla="*/ 1597152 w 3425952"/>
              <a:gd name="connsiteY70" fmla="*/ 1865376 h 1975104"/>
              <a:gd name="connsiteX71" fmla="*/ 1548384 w 3425952"/>
              <a:gd name="connsiteY71" fmla="*/ 1743456 h 1975104"/>
              <a:gd name="connsiteX72" fmla="*/ 1511808 w 3425952"/>
              <a:gd name="connsiteY72" fmla="*/ 1645920 h 1975104"/>
              <a:gd name="connsiteX73" fmla="*/ 1487424 w 3425952"/>
              <a:gd name="connsiteY73" fmla="*/ 1560576 h 1975104"/>
              <a:gd name="connsiteX74" fmla="*/ 1414272 w 3425952"/>
              <a:gd name="connsiteY74" fmla="*/ 1572768 h 1975104"/>
              <a:gd name="connsiteX75" fmla="*/ 1255776 w 3425952"/>
              <a:gd name="connsiteY75" fmla="*/ 1645920 h 1975104"/>
              <a:gd name="connsiteX76" fmla="*/ 853440 w 3425952"/>
              <a:gd name="connsiteY76" fmla="*/ 1633728 h 1975104"/>
              <a:gd name="connsiteX77" fmla="*/ 804672 w 3425952"/>
              <a:gd name="connsiteY77" fmla="*/ 1597152 h 1975104"/>
              <a:gd name="connsiteX78" fmla="*/ 780288 w 3425952"/>
              <a:gd name="connsiteY78" fmla="*/ 1524000 h 1975104"/>
              <a:gd name="connsiteX79" fmla="*/ 755904 w 3425952"/>
              <a:gd name="connsiteY79" fmla="*/ 1487424 h 1975104"/>
              <a:gd name="connsiteX80" fmla="*/ 560832 w 3425952"/>
              <a:gd name="connsiteY80" fmla="*/ 1536192 h 1975104"/>
              <a:gd name="connsiteX81" fmla="*/ 365760 w 3425952"/>
              <a:gd name="connsiteY81" fmla="*/ 1524000 h 1975104"/>
              <a:gd name="connsiteX82" fmla="*/ 292608 w 3425952"/>
              <a:gd name="connsiteY82" fmla="*/ 1511808 h 1975104"/>
              <a:gd name="connsiteX83" fmla="*/ 316992 w 3425952"/>
              <a:gd name="connsiteY83" fmla="*/ 1341120 h 1975104"/>
              <a:gd name="connsiteX84" fmla="*/ 207264 w 3425952"/>
              <a:gd name="connsiteY84" fmla="*/ 1304544 h 1975104"/>
              <a:gd name="connsiteX85" fmla="*/ 109728 w 3425952"/>
              <a:gd name="connsiteY85" fmla="*/ 1231392 h 1975104"/>
              <a:gd name="connsiteX86" fmla="*/ 24384 w 3425952"/>
              <a:gd name="connsiteY86" fmla="*/ 1170432 h 1975104"/>
              <a:gd name="connsiteX87" fmla="*/ 36576 w 3425952"/>
              <a:gd name="connsiteY87" fmla="*/ 1060704 h 1975104"/>
              <a:gd name="connsiteX88" fmla="*/ 48768 w 3425952"/>
              <a:gd name="connsiteY88" fmla="*/ 1024128 h 1975104"/>
              <a:gd name="connsiteX89" fmla="*/ 109728 w 3425952"/>
              <a:gd name="connsiteY89" fmla="*/ 865632 h 1975104"/>
              <a:gd name="connsiteX90" fmla="*/ 60960 w 3425952"/>
              <a:gd name="connsiteY90" fmla="*/ 816864 h 1975104"/>
              <a:gd name="connsiteX91" fmla="*/ 0 w 3425952"/>
              <a:gd name="connsiteY91" fmla="*/ 755904 h 1975104"/>
              <a:gd name="connsiteX92" fmla="*/ 48768 w 3425952"/>
              <a:gd name="connsiteY92" fmla="*/ 670560 h 1975104"/>
              <a:gd name="connsiteX93" fmla="*/ 121920 w 3425952"/>
              <a:gd name="connsiteY93" fmla="*/ 646176 h 1975104"/>
              <a:gd name="connsiteX94" fmla="*/ 158496 w 3425952"/>
              <a:gd name="connsiteY94" fmla="*/ 633984 h 1975104"/>
              <a:gd name="connsiteX95" fmla="*/ 231648 w 3425952"/>
              <a:gd name="connsiteY95" fmla="*/ 597408 h 1975104"/>
              <a:gd name="connsiteX96" fmla="*/ 268224 w 3425952"/>
              <a:gd name="connsiteY96" fmla="*/ 573024 h 1975104"/>
              <a:gd name="connsiteX97" fmla="*/ 316992 w 3425952"/>
              <a:gd name="connsiteY97" fmla="*/ 487680 h 1975104"/>
              <a:gd name="connsiteX98" fmla="*/ 316992 w 3425952"/>
              <a:gd name="connsiteY98" fmla="*/ 463296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425952" h="1975104">
                <a:moveTo>
                  <a:pt x="316992" y="463296"/>
                </a:moveTo>
                <a:cubicBezTo>
                  <a:pt x="321056" y="436880"/>
                  <a:pt x="335237" y="374204"/>
                  <a:pt x="341376" y="329184"/>
                </a:cubicBezTo>
                <a:cubicBezTo>
                  <a:pt x="352237" y="249538"/>
                  <a:pt x="340087" y="218399"/>
                  <a:pt x="365760" y="158496"/>
                </a:cubicBezTo>
                <a:cubicBezTo>
                  <a:pt x="372919" y="141791"/>
                  <a:pt x="377293" y="122579"/>
                  <a:pt x="390144" y="109728"/>
                </a:cubicBezTo>
                <a:cubicBezTo>
                  <a:pt x="399231" y="100641"/>
                  <a:pt x="414528" y="101600"/>
                  <a:pt x="426720" y="97536"/>
                </a:cubicBezTo>
                <a:cubicBezTo>
                  <a:pt x="596596" y="135286"/>
                  <a:pt x="482365" y="100593"/>
                  <a:pt x="585216" y="146304"/>
                </a:cubicBezTo>
                <a:cubicBezTo>
                  <a:pt x="605215" y="155192"/>
                  <a:pt x="627272" y="159661"/>
                  <a:pt x="646176" y="170688"/>
                </a:cubicBezTo>
                <a:cubicBezTo>
                  <a:pt x="676374" y="188303"/>
                  <a:pt x="703072" y="211328"/>
                  <a:pt x="731520" y="231648"/>
                </a:cubicBezTo>
                <a:cubicBezTo>
                  <a:pt x="735584" y="243840"/>
                  <a:pt x="734625" y="259137"/>
                  <a:pt x="743712" y="268224"/>
                </a:cubicBezTo>
                <a:cubicBezTo>
                  <a:pt x="760468" y="284980"/>
                  <a:pt x="784577" y="292241"/>
                  <a:pt x="804672" y="304800"/>
                </a:cubicBezTo>
                <a:cubicBezTo>
                  <a:pt x="817098" y="312566"/>
                  <a:pt x="829056" y="321056"/>
                  <a:pt x="841248" y="329184"/>
                </a:cubicBezTo>
                <a:cubicBezTo>
                  <a:pt x="924020" y="246412"/>
                  <a:pt x="830601" y="350736"/>
                  <a:pt x="902208" y="219456"/>
                </a:cubicBezTo>
                <a:cubicBezTo>
                  <a:pt x="914669" y="196611"/>
                  <a:pt x="936053" y="179814"/>
                  <a:pt x="950976" y="158496"/>
                </a:cubicBezTo>
                <a:cubicBezTo>
                  <a:pt x="964565" y="139083"/>
                  <a:pt x="976044" y="118251"/>
                  <a:pt x="987552" y="97536"/>
                </a:cubicBezTo>
                <a:cubicBezTo>
                  <a:pt x="996378" y="81648"/>
                  <a:pt x="999085" y="61619"/>
                  <a:pt x="1011936" y="48768"/>
                </a:cubicBezTo>
                <a:cubicBezTo>
                  <a:pt x="1021023" y="39681"/>
                  <a:pt x="1036580" y="41349"/>
                  <a:pt x="1048512" y="36576"/>
                </a:cubicBezTo>
                <a:cubicBezTo>
                  <a:pt x="1077249" y="25081"/>
                  <a:pt x="1105408" y="12192"/>
                  <a:pt x="1133856" y="0"/>
                </a:cubicBezTo>
                <a:cubicBezTo>
                  <a:pt x="1140391" y="594"/>
                  <a:pt x="1265573" y="1651"/>
                  <a:pt x="1304544" y="24384"/>
                </a:cubicBezTo>
                <a:cubicBezTo>
                  <a:pt x="1465105" y="118045"/>
                  <a:pt x="1360834" y="79723"/>
                  <a:pt x="1450848" y="109728"/>
                </a:cubicBezTo>
                <a:cubicBezTo>
                  <a:pt x="1576872" y="235752"/>
                  <a:pt x="1406278" y="68101"/>
                  <a:pt x="1572768" y="219456"/>
                </a:cubicBezTo>
                <a:cubicBezTo>
                  <a:pt x="1594032" y="238786"/>
                  <a:pt x="1612612" y="260924"/>
                  <a:pt x="1633728" y="280416"/>
                </a:cubicBezTo>
                <a:cubicBezTo>
                  <a:pt x="1665472" y="309718"/>
                  <a:pt x="1698752" y="337312"/>
                  <a:pt x="1731264" y="365760"/>
                </a:cubicBezTo>
                <a:cubicBezTo>
                  <a:pt x="1739392" y="382016"/>
                  <a:pt x="1738406" y="408781"/>
                  <a:pt x="1755648" y="414528"/>
                </a:cubicBezTo>
                <a:cubicBezTo>
                  <a:pt x="1809276" y="432404"/>
                  <a:pt x="1803360" y="373440"/>
                  <a:pt x="1816608" y="353568"/>
                </a:cubicBezTo>
                <a:cubicBezTo>
                  <a:pt x="1826172" y="339222"/>
                  <a:pt x="1842839" y="330786"/>
                  <a:pt x="1853184" y="316992"/>
                </a:cubicBezTo>
                <a:cubicBezTo>
                  <a:pt x="1867402" y="298034"/>
                  <a:pt x="1874017" y="273743"/>
                  <a:pt x="1889760" y="256032"/>
                </a:cubicBezTo>
                <a:cubicBezTo>
                  <a:pt x="1920032" y="221976"/>
                  <a:pt x="1973202" y="193775"/>
                  <a:pt x="2011680" y="170688"/>
                </a:cubicBezTo>
                <a:cubicBezTo>
                  <a:pt x="2088896" y="178816"/>
                  <a:pt x="2166397" y="184581"/>
                  <a:pt x="2243328" y="195072"/>
                </a:cubicBezTo>
                <a:cubicBezTo>
                  <a:pt x="2256062" y="196808"/>
                  <a:pt x="2269869" y="199236"/>
                  <a:pt x="2279904" y="207264"/>
                </a:cubicBezTo>
                <a:cubicBezTo>
                  <a:pt x="2358686" y="270289"/>
                  <a:pt x="2248929" y="225387"/>
                  <a:pt x="2340864" y="256032"/>
                </a:cubicBezTo>
                <a:cubicBezTo>
                  <a:pt x="2353056" y="268224"/>
                  <a:pt x="2363646" y="282263"/>
                  <a:pt x="2377440" y="292608"/>
                </a:cubicBezTo>
                <a:cubicBezTo>
                  <a:pt x="2423874" y="327433"/>
                  <a:pt x="2446840" y="325432"/>
                  <a:pt x="2487168" y="365760"/>
                </a:cubicBezTo>
                <a:cubicBezTo>
                  <a:pt x="2497529" y="376121"/>
                  <a:pt x="2503424" y="390144"/>
                  <a:pt x="2511552" y="402336"/>
                </a:cubicBezTo>
                <a:cubicBezTo>
                  <a:pt x="2519680" y="390144"/>
                  <a:pt x="2529383" y="378866"/>
                  <a:pt x="2535936" y="365760"/>
                </a:cubicBezTo>
                <a:cubicBezTo>
                  <a:pt x="2541683" y="354265"/>
                  <a:pt x="2539041" y="338271"/>
                  <a:pt x="2548128" y="329184"/>
                </a:cubicBezTo>
                <a:cubicBezTo>
                  <a:pt x="2557215" y="320097"/>
                  <a:pt x="2572512" y="321056"/>
                  <a:pt x="2584704" y="316992"/>
                </a:cubicBezTo>
                <a:cubicBezTo>
                  <a:pt x="2593776" y="307920"/>
                  <a:pt x="2662867" y="234231"/>
                  <a:pt x="2682240" y="231648"/>
                </a:cubicBezTo>
                <a:cubicBezTo>
                  <a:pt x="2726735" y="225715"/>
                  <a:pt x="2771648" y="239776"/>
                  <a:pt x="2816352" y="243840"/>
                </a:cubicBezTo>
                <a:cubicBezTo>
                  <a:pt x="2913045" y="276071"/>
                  <a:pt x="2785131" y="227375"/>
                  <a:pt x="2889504" y="292608"/>
                </a:cubicBezTo>
                <a:cubicBezTo>
                  <a:pt x="2908063" y="304207"/>
                  <a:pt x="2930144" y="308864"/>
                  <a:pt x="2950464" y="316992"/>
                </a:cubicBezTo>
                <a:cubicBezTo>
                  <a:pt x="3033500" y="416635"/>
                  <a:pt x="2988980" y="367700"/>
                  <a:pt x="3084576" y="463296"/>
                </a:cubicBezTo>
                <a:cubicBezTo>
                  <a:pt x="3100832" y="479552"/>
                  <a:pt x="3121516" y="492351"/>
                  <a:pt x="3133344" y="512064"/>
                </a:cubicBezTo>
                <a:cubicBezTo>
                  <a:pt x="3145536" y="532384"/>
                  <a:pt x="3159322" y="551829"/>
                  <a:pt x="3169920" y="573024"/>
                </a:cubicBezTo>
                <a:cubicBezTo>
                  <a:pt x="3175667" y="584519"/>
                  <a:pt x="3176365" y="598105"/>
                  <a:pt x="3182112" y="609600"/>
                </a:cubicBezTo>
                <a:cubicBezTo>
                  <a:pt x="3188665" y="622706"/>
                  <a:pt x="3199943" y="633070"/>
                  <a:pt x="3206496" y="646176"/>
                </a:cubicBezTo>
                <a:cubicBezTo>
                  <a:pt x="3212243" y="657671"/>
                  <a:pt x="3208741" y="674614"/>
                  <a:pt x="3218688" y="682752"/>
                </a:cubicBezTo>
                <a:cubicBezTo>
                  <a:pt x="3255369" y="712764"/>
                  <a:pt x="3340608" y="755904"/>
                  <a:pt x="3340608" y="755904"/>
                </a:cubicBezTo>
                <a:cubicBezTo>
                  <a:pt x="3420095" y="888382"/>
                  <a:pt x="3350005" y="761574"/>
                  <a:pt x="3389376" y="853440"/>
                </a:cubicBezTo>
                <a:cubicBezTo>
                  <a:pt x="3434573" y="958900"/>
                  <a:pt x="3397360" y="853007"/>
                  <a:pt x="3425952" y="938784"/>
                </a:cubicBezTo>
                <a:cubicBezTo>
                  <a:pt x="3417824" y="979424"/>
                  <a:pt x="3418180" y="1022734"/>
                  <a:pt x="3401568" y="1060704"/>
                </a:cubicBezTo>
                <a:cubicBezTo>
                  <a:pt x="3388846" y="1089784"/>
                  <a:pt x="3361695" y="1110133"/>
                  <a:pt x="3340608" y="1133856"/>
                </a:cubicBezTo>
                <a:cubicBezTo>
                  <a:pt x="3329153" y="1146743"/>
                  <a:pt x="3318817" y="1161561"/>
                  <a:pt x="3304032" y="1170432"/>
                </a:cubicBezTo>
                <a:cubicBezTo>
                  <a:pt x="3277492" y="1186356"/>
                  <a:pt x="3246371" y="1193167"/>
                  <a:pt x="3218688" y="1207008"/>
                </a:cubicBezTo>
                <a:cubicBezTo>
                  <a:pt x="3205582" y="1213561"/>
                  <a:pt x="3195883" y="1226384"/>
                  <a:pt x="3182112" y="1231392"/>
                </a:cubicBezTo>
                <a:cubicBezTo>
                  <a:pt x="3150617" y="1242845"/>
                  <a:pt x="3116908" y="1246958"/>
                  <a:pt x="3084576" y="1255776"/>
                </a:cubicBezTo>
                <a:cubicBezTo>
                  <a:pt x="3072177" y="1259157"/>
                  <a:pt x="3060399" y="1264587"/>
                  <a:pt x="3048000" y="1267968"/>
                </a:cubicBezTo>
                <a:cubicBezTo>
                  <a:pt x="2967123" y="1290025"/>
                  <a:pt x="2960594" y="1290326"/>
                  <a:pt x="2889504" y="1304544"/>
                </a:cubicBezTo>
                <a:cubicBezTo>
                  <a:pt x="2905760" y="1316736"/>
                  <a:pt x="2928404" y="1323357"/>
                  <a:pt x="2938272" y="1341120"/>
                </a:cubicBezTo>
                <a:cubicBezTo>
                  <a:pt x="2950277" y="1362729"/>
                  <a:pt x="2952165" y="1389610"/>
                  <a:pt x="2950464" y="1414272"/>
                </a:cubicBezTo>
                <a:cubicBezTo>
                  <a:pt x="2940162" y="1563654"/>
                  <a:pt x="2971400" y="1676667"/>
                  <a:pt x="2852928" y="1755648"/>
                </a:cubicBezTo>
                <a:cubicBezTo>
                  <a:pt x="2838986" y="1764943"/>
                  <a:pt x="2820416" y="1763776"/>
                  <a:pt x="2804160" y="1767840"/>
                </a:cubicBezTo>
                <a:cubicBezTo>
                  <a:pt x="2775712" y="1784096"/>
                  <a:pt x="2751418" y="1813348"/>
                  <a:pt x="2718816" y="1816608"/>
                </a:cubicBezTo>
                <a:cubicBezTo>
                  <a:pt x="2592320" y="1829258"/>
                  <a:pt x="2474926" y="1809634"/>
                  <a:pt x="2353056" y="1792224"/>
                </a:cubicBezTo>
                <a:cubicBezTo>
                  <a:pt x="2342737" y="1781905"/>
                  <a:pt x="2299707" y="1734093"/>
                  <a:pt x="2279904" y="1731264"/>
                </a:cubicBezTo>
                <a:cubicBezTo>
                  <a:pt x="2263316" y="1728894"/>
                  <a:pt x="2247392" y="1739392"/>
                  <a:pt x="2231136" y="1743456"/>
                </a:cubicBezTo>
                <a:cubicBezTo>
                  <a:pt x="2039686" y="1934906"/>
                  <a:pt x="2223625" y="1761656"/>
                  <a:pt x="2048256" y="1901952"/>
                </a:cubicBezTo>
                <a:cubicBezTo>
                  <a:pt x="2034792" y="1912723"/>
                  <a:pt x="2026465" y="1929657"/>
                  <a:pt x="2011680" y="1938528"/>
                </a:cubicBezTo>
                <a:cubicBezTo>
                  <a:pt x="1985140" y="1954452"/>
                  <a:pt x="1954784" y="1962912"/>
                  <a:pt x="1926336" y="1975104"/>
                </a:cubicBezTo>
                <a:cubicBezTo>
                  <a:pt x="1819160" y="1961707"/>
                  <a:pt x="1829293" y="1966083"/>
                  <a:pt x="1719072" y="1938528"/>
                </a:cubicBezTo>
                <a:cubicBezTo>
                  <a:pt x="1693588" y="1932157"/>
                  <a:pt x="1640182" y="1909410"/>
                  <a:pt x="1621536" y="1901952"/>
                </a:cubicBezTo>
                <a:cubicBezTo>
                  <a:pt x="1613408" y="1889760"/>
                  <a:pt x="1603705" y="1878482"/>
                  <a:pt x="1597152" y="1865376"/>
                </a:cubicBezTo>
                <a:cubicBezTo>
                  <a:pt x="1549866" y="1770804"/>
                  <a:pt x="1572708" y="1808321"/>
                  <a:pt x="1548384" y="1743456"/>
                </a:cubicBezTo>
                <a:cubicBezTo>
                  <a:pt x="1532924" y="1702230"/>
                  <a:pt x="1522877" y="1684663"/>
                  <a:pt x="1511808" y="1645920"/>
                </a:cubicBezTo>
                <a:cubicBezTo>
                  <a:pt x="1481190" y="1538757"/>
                  <a:pt x="1516656" y="1648273"/>
                  <a:pt x="1487424" y="1560576"/>
                </a:cubicBezTo>
                <a:cubicBezTo>
                  <a:pt x="1463040" y="1564640"/>
                  <a:pt x="1437224" y="1563587"/>
                  <a:pt x="1414272" y="1572768"/>
                </a:cubicBezTo>
                <a:cubicBezTo>
                  <a:pt x="1160914" y="1674111"/>
                  <a:pt x="1396790" y="1610667"/>
                  <a:pt x="1255776" y="1645920"/>
                </a:cubicBezTo>
                <a:cubicBezTo>
                  <a:pt x="1121664" y="1641856"/>
                  <a:pt x="986836" y="1648149"/>
                  <a:pt x="853440" y="1633728"/>
                </a:cubicBezTo>
                <a:cubicBezTo>
                  <a:pt x="833238" y="1631544"/>
                  <a:pt x="815944" y="1614059"/>
                  <a:pt x="804672" y="1597152"/>
                </a:cubicBezTo>
                <a:cubicBezTo>
                  <a:pt x="790415" y="1575766"/>
                  <a:pt x="794545" y="1545386"/>
                  <a:pt x="780288" y="1524000"/>
                </a:cubicBezTo>
                <a:lnTo>
                  <a:pt x="755904" y="1487424"/>
                </a:lnTo>
                <a:cubicBezTo>
                  <a:pt x="682661" y="1516721"/>
                  <a:pt x="654392" y="1532727"/>
                  <a:pt x="560832" y="1536192"/>
                </a:cubicBezTo>
                <a:cubicBezTo>
                  <a:pt x="495726" y="1538603"/>
                  <a:pt x="430784" y="1528064"/>
                  <a:pt x="365760" y="1524000"/>
                </a:cubicBezTo>
                <a:lnTo>
                  <a:pt x="292608" y="1511808"/>
                </a:lnTo>
                <a:cubicBezTo>
                  <a:pt x="272822" y="1464322"/>
                  <a:pt x="300093" y="1391816"/>
                  <a:pt x="316992" y="1341120"/>
                </a:cubicBezTo>
                <a:cubicBezTo>
                  <a:pt x="280416" y="1328928"/>
                  <a:pt x="237370" y="1328629"/>
                  <a:pt x="207264" y="1304544"/>
                </a:cubicBezTo>
                <a:cubicBezTo>
                  <a:pt x="77413" y="1200664"/>
                  <a:pt x="200305" y="1296090"/>
                  <a:pt x="109728" y="1231392"/>
                </a:cubicBezTo>
                <a:cubicBezTo>
                  <a:pt x="3870" y="1155779"/>
                  <a:pt x="110582" y="1227898"/>
                  <a:pt x="24384" y="1170432"/>
                </a:cubicBezTo>
                <a:cubicBezTo>
                  <a:pt x="28448" y="1133856"/>
                  <a:pt x="30526" y="1097004"/>
                  <a:pt x="36576" y="1060704"/>
                </a:cubicBezTo>
                <a:cubicBezTo>
                  <a:pt x="38689" y="1048027"/>
                  <a:pt x="44155" y="1036123"/>
                  <a:pt x="48768" y="1024128"/>
                </a:cubicBezTo>
                <a:cubicBezTo>
                  <a:pt x="115694" y="850120"/>
                  <a:pt x="79764" y="955523"/>
                  <a:pt x="109728" y="865632"/>
                </a:cubicBezTo>
                <a:cubicBezTo>
                  <a:pt x="93472" y="849376"/>
                  <a:pt x="79352" y="830658"/>
                  <a:pt x="60960" y="816864"/>
                </a:cubicBezTo>
                <a:cubicBezTo>
                  <a:pt x="-5999" y="766645"/>
                  <a:pt x="22674" y="823926"/>
                  <a:pt x="0" y="755904"/>
                </a:cubicBezTo>
                <a:cubicBezTo>
                  <a:pt x="3733" y="748438"/>
                  <a:pt x="36235" y="678393"/>
                  <a:pt x="48768" y="670560"/>
                </a:cubicBezTo>
                <a:cubicBezTo>
                  <a:pt x="70564" y="656937"/>
                  <a:pt x="97536" y="654304"/>
                  <a:pt x="121920" y="646176"/>
                </a:cubicBezTo>
                <a:cubicBezTo>
                  <a:pt x="134112" y="642112"/>
                  <a:pt x="147803" y="641113"/>
                  <a:pt x="158496" y="633984"/>
                </a:cubicBezTo>
                <a:cubicBezTo>
                  <a:pt x="263318" y="564103"/>
                  <a:pt x="130694" y="647885"/>
                  <a:pt x="231648" y="597408"/>
                </a:cubicBezTo>
                <a:cubicBezTo>
                  <a:pt x="244754" y="590855"/>
                  <a:pt x="256032" y="581152"/>
                  <a:pt x="268224" y="573024"/>
                </a:cubicBezTo>
                <a:cubicBezTo>
                  <a:pt x="288474" y="532525"/>
                  <a:pt x="291143" y="522146"/>
                  <a:pt x="316992" y="487680"/>
                </a:cubicBezTo>
                <a:cubicBezTo>
                  <a:pt x="320440" y="483082"/>
                  <a:pt x="312928" y="489712"/>
                  <a:pt x="316992" y="46329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7129463" y="2992438"/>
            <a:ext cx="142875" cy="123825"/>
          </a:xfrm>
          <a:custGeom>
            <a:avLst/>
            <a:gdLst>
              <a:gd name="connsiteX0" fmla="*/ 196061 w 269227"/>
              <a:gd name="connsiteY0" fmla="*/ 730 h 207994"/>
              <a:gd name="connsiteX1" fmla="*/ 86333 w 269227"/>
              <a:gd name="connsiteY1" fmla="*/ 12922 h 207994"/>
              <a:gd name="connsiteX2" fmla="*/ 61949 w 269227"/>
              <a:gd name="connsiteY2" fmla="*/ 49498 h 207994"/>
              <a:gd name="connsiteX3" fmla="*/ 13181 w 269227"/>
              <a:gd name="connsiteY3" fmla="*/ 86074 h 207994"/>
              <a:gd name="connsiteX4" fmla="*/ 989 w 269227"/>
              <a:gd name="connsiteY4" fmla="*/ 134842 h 207994"/>
              <a:gd name="connsiteX5" fmla="*/ 37565 w 269227"/>
              <a:gd name="connsiteY5" fmla="*/ 171418 h 207994"/>
              <a:gd name="connsiteX6" fmla="*/ 49757 w 269227"/>
              <a:gd name="connsiteY6" fmla="*/ 207994 h 207994"/>
              <a:gd name="connsiteX7" fmla="*/ 147293 w 269227"/>
              <a:gd name="connsiteY7" fmla="*/ 195802 h 207994"/>
              <a:gd name="connsiteX8" fmla="*/ 183869 w 269227"/>
              <a:gd name="connsiteY8" fmla="*/ 183610 h 207994"/>
              <a:gd name="connsiteX9" fmla="*/ 244829 w 269227"/>
              <a:gd name="connsiteY9" fmla="*/ 171418 h 207994"/>
              <a:gd name="connsiteX10" fmla="*/ 269213 w 269227"/>
              <a:gd name="connsiteY10" fmla="*/ 134842 h 207994"/>
              <a:gd name="connsiteX11" fmla="*/ 244829 w 269227"/>
              <a:gd name="connsiteY11" fmla="*/ 25114 h 207994"/>
              <a:gd name="connsiteX12" fmla="*/ 196061 w 269227"/>
              <a:gd name="connsiteY12" fmla="*/ 730 h 2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27" h="207994">
                <a:moveTo>
                  <a:pt x="196061" y="730"/>
                </a:moveTo>
                <a:cubicBezTo>
                  <a:pt x="169645" y="-1302"/>
                  <a:pt x="120918" y="345"/>
                  <a:pt x="86333" y="12922"/>
                </a:cubicBezTo>
                <a:cubicBezTo>
                  <a:pt x="72562" y="17930"/>
                  <a:pt x="72310" y="39137"/>
                  <a:pt x="61949" y="49498"/>
                </a:cubicBezTo>
                <a:cubicBezTo>
                  <a:pt x="47581" y="63866"/>
                  <a:pt x="29437" y="73882"/>
                  <a:pt x="13181" y="86074"/>
                </a:cubicBezTo>
                <a:cubicBezTo>
                  <a:pt x="9117" y="102330"/>
                  <a:pt x="-3614" y="118730"/>
                  <a:pt x="989" y="134842"/>
                </a:cubicBezTo>
                <a:cubicBezTo>
                  <a:pt x="5726" y="151421"/>
                  <a:pt x="28001" y="157072"/>
                  <a:pt x="37565" y="171418"/>
                </a:cubicBezTo>
                <a:cubicBezTo>
                  <a:pt x="44694" y="182111"/>
                  <a:pt x="45693" y="195802"/>
                  <a:pt x="49757" y="207994"/>
                </a:cubicBezTo>
                <a:cubicBezTo>
                  <a:pt x="82269" y="203930"/>
                  <a:pt x="115056" y="201663"/>
                  <a:pt x="147293" y="195802"/>
                </a:cubicBezTo>
                <a:cubicBezTo>
                  <a:pt x="159937" y="193503"/>
                  <a:pt x="171401" y="186727"/>
                  <a:pt x="183869" y="183610"/>
                </a:cubicBezTo>
                <a:cubicBezTo>
                  <a:pt x="203973" y="178584"/>
                  <a:pt x="224509" y="175482"/>
                  <a:pt x="244829" y="171418"/>
                </a:cubicBezTo>
                <a:cubicBezTo>
                  <a:pt x="252957" y="159226"/>
                  <a:pt x="267396" y="149382"/>
                  <a:pt x="269213" y="134842"/>
                </a:cubicBezTo>
                <a:cubicBezTo>
                  <a:pt x="269856" y="129695"/>
                  <a:pt x="249011" y="35569"/>
                  <a:pt x="244829" y="25114"/>
                </a:cubicBezTo>
                <a:cubicBezTo>
                  <a:pt x="242694" y="19778"/>
                  <a:pt x="222477" y="2762"/>
                  <a:pt x="196061" y="7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193" name="TextBox 8"/>
          <p:cNvSpPr txBox="1">
            <a:spLocks noChangeArrowheads="1"/>
          </p:cNvSpPr>
          <p:nvPr/>
        </p:nvSpPr>
        <p:spPr bwMode="auto">
          <a:xfrm>
            <a:off x="7570788" y="3205163"/>
            <a:ext cx="116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Hmmm…</a:t>
            </a:r>
          </a:p>
        </p:txBody>
      </p:sp>
      <p:sp>
        <p:nvSpPr>
          <p:cNvPr id="12" name="Vertical Scroll 11"/>
          <p:cNvSpPr/>
          <p:nvPr/>
        </p:nvSpPr>
        <p:spPr>
          <a:xfrm>
            <a:off x="252413" y="3943350"/>
            <a:ext cx="914400" cy="873125"/>
          </a:xfrm>
          <a:prstGeom prst="vertic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Final!</a:t>
            </a:r>
          </a:p>
        </p:txBody>
      </p:sp>
      <p:sp>
        <p:nvSpPr>
          <p:cNvPr id="14" name="Freeform 13"/>
          <p:cNvSpPr/>
          <p:nvPr/>
        </p:nvSpPr>
        <p:spPr>
          <a:xfrm>
            <a:off x="7281863" y="3144838"/>
            <a:ext cx="142875" cy="123825"/>
          </a:xfrm>
          <a:custGeom>
            <a:avLst/>
            <a:gdLst>
              <a:gd name="connsiteX0" fmla="*/ 196061 w 269227"/>
              <a:gd name="connsiteY0" fmla="*/ 730 h 207994"/>
              <a:gd name="connsiteX1" fmla="*/ 86333 w 269227"/>
              <a:gd name="connsiteY1" fmla="*/ 12922 h 207994"/>
              <a:gd name="connsiteX2" fmla="*/ 61949 w 269227"/>
              <a:gd name="connsiteY2" fmla="*/ 49498 h 207994"/>
              <a:gd name="connsiteX3" fmla="*/ 13181 w 269227"/>
              <a:gd name="connsiteY3" fmla="*/ 86074 h 207994"/>
              <a:gd name="connsiteX4" fmla="*/ 989 w 269227"/>
              <a:gd name="connsiteY4" fmla="*/ 134842 h 207994"/>
              <a:gd name="connsiteX5" fmla="*/ 37565 w 269227"/>
              <a:gd name="connsiteY5" fmla="*/ 171418 h 207994"/>
              <a:gd name="connsiteX6" fmla="*/ 49757 w 269227"/>
              <a:gd name="connsiteY6" fmla="*/ 207994 h 207994"/>
              <a:gd name="connsiteX7" fmla="*/ 147293 w 269227"/>
              <a:gd name="connsiteY7" fmla="*/ 195802 h 207994"/>
              <a:gd name="connsiteX8" fmla="*/ 183869 w 269227"/>
              <a:gd name="connsiteY8" fmla="*/ 183610 h 207994"/>
              <a:gd name="connsiteX9" fmla="*/ 244829 w 269227"/>
              <a:gd name="connsiteY9" fmla="*/ 171418 h 207994"/>
              <a:gd name="connsiteX10" fmla="*/ 269213 w 269227"/>
              <a:gd name="connsiteY10" fmla="*/ 134842 h 207994"/>
              <a:gd name="connsiteX11" fmla="*/ 244829 w 269227"/>
              <a:gd name="connsiteY11" fmla="*/ 25114 h 207994"/>
              <a:gd name="connsiteX12" fmla="*/ 196061 w 269227"/>
              <a:gd name="connsiteY12" fmla="*/ 730 h 2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27" h="207994">
                <a:moveTo>
                  <a:pt x="196061" y="730"/>
                </a:moveTo>
                <a:cubicBezTo>
                  <a:pt x="169645" y="-1302"/>
                  <a:pt x="120918" y="345"/>
                  <a:pt x="86333" y="12922"/>
                </a:cubicBezTo>
                <a:cubicBezTo>
                  <a:pt x="72562" y="17930"/>
                  <a:pt x="72310" y="39137"/>
                  <a:pt x="61949" y="49498"/>
                </a:cubicBezTo>
                <a:cubicBezTo>
                  <a:pt x="47581" y="63866"/>
                  <a:pt x="29437" y="73882"/>
                  <a:pt x="13181" y="86074"/>
                </a:cubicBezTo>
                <a:cubicBezTo>
                  <a:pt x="9117" y="102330"/>
                  <a:pt x="-3614" y="118730"/>
                  <a:pt x="989" y="134842"/>
                </a:cubicBezTo>
                <a:cubicBezTo>
                  <a:pt x="5726" y="151421"/>
                  <a:pt x="28001" y="157072"/>
                  <a:pt x="37565" y="171418"/>
                </a:cubicBezTo>
                <a:cubicBezTo>
                  <a:pt x="44694" y="182111"/>
                  <a:pt x="45693" y="195802"/>
                  <a:pt x="49757" y="207994"/>
                </a:cubicBezTo>
                <a:cubicBezTo>
                  <a:pt x="82269" y="203930"/>
                  <a:pt x="115056" y="201663"/>
                  <a:pt x="147293" y="195802"/>
                </a:cubicBezTo>
                <a:cubicBezTo>
                  <a:pt x="159937" y="193503"/>
                  <a:pt x="171401" y="186727"/>
                  <a:pt x="183869" y="183610"/>
                </a:cubicBezTo>
                <a:cubicBezTo>
                  <a:pt x="203973" y="178584"/>
                  <a:pt x="224509" y="175482"/>
                  <a:pt x="244829" y="171418"/>
                </a:cubicBezTo>
                <a:cubicBezTo>
                  <a:pt x="252957" y="159226"/>
                  <a:pt x="267396" y="149382"/>
                  <a:pt x="269213" y="134842"/>
                </a:cubicBezTo>
                <a:cubicBezTo>
                  <a:pt x="269856" y="129695"/>
                  <a:pt x="249011" y="35569"/>
                  <a:pt x="244829" y="25114"/>
                </a:cubicBezTo>
                <a:cubicBezTo>
                  <a:pt x="242694" y="19778"/>
                  <a:pt x="222477" y="2762"/>
                  <a:pt x="196061" y="7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3196" name="Picture 4" descr="https://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313" y="4881563"/>
            <a:ext cx="12969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5EAC178-4506-426A-A4E7-84B4403982BF}" type="slidenum">
              <a:rPr lang="en-US" altLang="en-US" sz="1200">
                <a:solidFill>
                  <a:srgbClr val="898989"/>
                </a:solidFill>
              </a:rPr>
              <a:pPr/>
              <a:t>41</a:t>
            </a:fld>
            <a:endParaRPr lang="en-US" altLang="en-US" sz="1200">
              <a:solidFill>
                <a:srgbClr val="898989"/>
              </a:solidFill>
            </a:endParaRPr>
          </a:p>
        </p:txBody>
      </p:sp>
      <p:sp>
        <p:nvSpPr>
          <p:cNvPr id="94210" name="TextBox 3"/>
          <p:cNvSpPr txBox="1">
            <a:spLocks noChangeArrowheads="1"/>
          </p:cNvSpPr>
          <p:nvPr/>
        </p:nvSpPr>
        <p:spPr bwMode="auto">
          <a:xfrm>
            <a:off x="582613" y="450850"/>
            <a:ext cx="746125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Tx/>
              <a:buAutoNum type="arabicPeriod"/>
            </a:pPr>
            <a:r>
              <a:rPr lang="es-ES" altLang="en-US" sz="1500" b="1"/>
              <a:t>First: </a:t>
            </a:r>
            <a:r>
              <a:rPr lang="es-ES" altLang="en-US" sz="1500"/>
              <a:t>The meeting facilitator will ask everyone:</a:t>
            </a:r>
          </a:p>
          <a:p>
            <a:endParaRPr lang="es-ES" altLang="en-US" sz="1500"/>
          </a:p>
          <a:p>
            <a:pPr>
              <a:buFontTx/>
              <a:buAutoNum type="arabicPeriod" startAt="2"/>
            </a:pPr>
            <a:r>
              <a:rPr lang="es-MX" altLang="en-US" sz="1500" b="1"/>
              <a:t>Initial Proposal: </a:t>
            </a:r>
            <a:r>
              <a:rPr lang="es-MX" altLang="en-US" sz="1500"/>
              <a:t>Then, the facilitator will ask </a:t>
            </a:r>
            <a:br>
              <a:rPr lang="es-MX" altLang="en-US" sz="1500"/>
            </a:br>
            <a:r>
              <a:rPr lang="es-MX" altLang="en-US" sz="1500"/>
              <a:t>each Partner (Proponent) to announce her proposal.</a:t>
            </a:r>
            <a:br>
              <a:rPr lang="es-MX" altLang="en-US" sz="1500"/>
            </a:br>
            <a:endParaRPr lang="es-MX" altLang="en-US" sz="1500"/>
          </a:p>
          <a:p>
            <a:pPr>
              <a:buFontTx/>
              <a:buAutoNum type="arabicPeriod" startAt="2"/>
            </a:pPr>
            <a:r>
              <a:rPr lang="es-MX" altLang="en-US" sz="1500" b="1"/>
              <a:t>Clarification Rounds: </a:t>
            </a:r>
            <a:r>
              <a:rPr lang="en-US" altLang="en-US" sz="1500"/>
              <a:t>After a Partner announces her proposal, the facilitator will go around the circle asking every Partner if they have any clarifying questions for the Proponent. Every Partner will have an opportunity to ask one question at a time. The facilitator will continue in a circle, even going in a circle multiple times, until the Partners have exhausted their questions. </a:t>
            </a:r>
          </a:p>
          <a:p>
            <a:pPr>
              <a:buFontTx/>
              <a:buAutoNum type="arabicPeriod" startAt="2"/>
            </a:pPr>
            <a:endParaRPr lang="en-US" altLang="en-US" sz="1600" b="1"/>
          </a:p>
          <a:p>
            <a:pPr>
              <a:buFontTx/>
              <a:buAutoNum type="arabicPeriod" startAt="2"/>
            </a:pPr>
            <a:r>
              <a:rPr lang="es-MX" altLang="en-US" sz="1500" b="1"/>
              <a:t>Reaction Rounds:</a:t>
            </a:r>
            <a:r>
              <a:rPr lang="es-MX" altLang="en-US" sz="1500"/>
              <a:t> </a:t>
            </a:r>
            <a:r>
              <a:rPr lang="en-US" altLang="en-US" sz="1500"/>
              <a:t>Then, the facilitator will go around the circle and will ask </a:t>
            </a:r>
            <a:br>
              <a:rPr lang="en-US" altLang="en-US" sz="1500"/>
            </a:br>
            <a:r>
              <a:rPr lang="en-US" altLang="en-US" sz="1500"/>
              <a:t>the Partners to share their thoughts and reactions about the proposal, preferably talking in a first or third person form, using phrases like “I wonder if</a:t>
            </a:r>
            <a:r>
              <a:rPr lang="is-IS" altLang="en-US" sz="1500"/>
              <a:t>…” and “I am worried that...”</a:t>
            </a:r>
            <a:endParaRPr lang="en-US" altLang="ja-JP" sz="1500"/>
          </a:p>
          <a:p>
            <a:pPr>
              <a:buFontTx/>
              <a:buAutoNum type="arabicPeriod" startAt="2"/>
            </a:pPr>
            <a:endParaRPr lang="es-MX" altLang="en-US" sz="1500" b="1"/>
          </a:p>
          <a:p>
            <a:pPr>
              <a:buFontTx/>
              <a:buAutoNum type="arabicPeriod" startAt="2"/>
            </a:pPr>
            <a:r>
              <a:rPr lang="es-MX" altLang="en-US" sz="1500" b="1"/>
              <a:t>The Final Proposal:</a:t>
            </a:r>
            <a:r>
              <a:rPr lang="es-MX" altLang="en-US" sz="1500"/>
              <a:t> </a:t>
            </a:r>
            <a:r>
              <a:rPr lang="en-US" altLang="en-US" sz="1500"/>
              <a:t>Then, the facilitator will ask the Proponent if she wishes to modify her proposal, given the received questions and reactions. The Proponent will outline her final proposal, preferably incorporating the group’s feedback. </a:t>
            </a:r>
          </a:p>
          <a:p>
            <a:pPr>
              <a:buFontTx/>
              <a:buAutoNum type="arabicPeriod" startAt="2"/>
            </a:pPr>
            <a:endParaRPr lang="en-US" altLang="en-US" sz="1500" b="1"/>
          </a:p>
          <a:p>
            <a:pPr>
              <a:buFontTx/>
              <a:buAutoNum type="arabicPeriod" startAt="2"/>
            </a:pPr>
            <a:r>
              <a:rPr lang="es-MX" altLang="en-US" sz="1500" b="1"/>
              <a:t>Objection or Approval Circle:</a:t>
            </a:r>
            <a:r>
              <a:rPr lang="es-MX" altLang="en-US" sz="1500"/>
              <a:t> </a:t>
            </a:r>
            <a:r>
              <a:rPr lang="en-US" altLang="en-US" sz="1500"/>
              <a:t>The facilitator will go around the circle and will ask every Partner if they object to the proposal. A Partner is authorized to object to a proposal only if she reasonably believes that the proposal will harm the Cooperative or cause the Cooperative to go backwards in its mission. If no Partners object to the proposal, the proposal will pass. </a:t>
            </a:r>
            <a:r>
              <a:rPr lang="en-US" altLang="en-US" sz="1500" b="1"/>
              <a:t>Any proposal can be revised or modified in any subsequent meeting if any Partner proposes to modify the proposal. </a:t>
            </a:r>
          </a:p>
          <a:p>
            <a:endParaRPr lang="es-ES" altLang="en-US" sz="1500"/>
          </a:p>
          <a:p>
            <a:endParaRPr lang="en-US" altLang="en-US" sz="1800"/>
          </a:p>
        </p:txBody>
      </p:sp>
      <p:sp>
        <p:nvSpPr>
          <p:cNvPr id="18" name="Freeform 17"/>
          <p:cNvSpPr/>
          <p:nvPr/>
        </p:nvSpPr>
        <p:spPr>
          <a:xfrm rot="5576944">
            <a:off x="6645275" y="-1069975"/>
            <a:ext cx="879475" cy="3476625"/>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12" name="TextBox 5"/>
          <p:cNvSpPr txBox="1">
            <a:spLocks noChangeArrowheads="1"/>
          </p:cNvSpPr>
          <p:nvPr/>
        </p:nvSpPr>
        <p:spPr bwMode="auto">
          <a:xfrm>
            <a:off x="5837238" y="358775"/>
            <a:ext cx="27082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700" b="1"/>
              <a:t>Who has a proposal to discuss in today’s meeting?</a:t>
            </a:r>
          </a:p>
        </p:txBody>
      </p:sp>
      <p:sp>
        <p:nvSpPr>
          <p:cNvPr id="20" name="TextBox 19"/>
          <p:cNvSpPr txBox="1"/>
          <p:nvPr/>
        </p:nvSpPr>
        <p:spPr>
          <a:xfrm>
            <a:off x="-593725" y="1538288"/>
            <a:ext cx="1746250" cy="1446212"/>
          </a:xfrm>
          <a:prstGeom prst="rect">
            <a:avLst/>
          </a:prstGeom>
          <a:noFill/>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8800" b="1">
                <a:solidFill>
                  <a:srgbClr val="7030A0"/>
                </a:solidFill>
                <a:effectLst>
                  <a:outerShdw blurRad="38100" dist="38100" dir="2700000" algn="tl">
                    <a:srgbClr val="C0C0C0"/>
                  </a:outerShdw>
                </a:effectLst>
              </a:rPr>
              <a:t>?</a:t>
            </a:r>
          </a:p>
        </p:txBody>
      </p:sp>
      <p:pic>
        <p:nvPicPr>
          <p:cNvPr id="94214" name="Picture 2" descr="http://res.publicdomainfiles.com/pdf_view/66/139205850225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749300"/>
            <a:ext cx="8905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7747000" y="2486025"/>
            <a:ext cx="1257300" cy="862013"/>
          </a:xfrm>
          <a:custGeom>
            <a:avLst/>
            <a:gdLst>
              <a:gd name="connsiteX0" fmla="*/ 316992 w 3425952"/>
              <a:gd name="connsiteY0" fmla="*/ 463296 h 1975104"/>
              <a:gd name="connsiteX1" fmla="*/ 341376 w 3425952"/>
              <a:gd name="connsiteY1" fmla="*/ 329184 h 1975104"/>
              <a:gd name="connsiteX2" fmla="*/ 365760 w 3425952"/>
              <a:gd name="connsiteY2" fmla="*/ 158496 h 1975104"/>
              <a:gd name="connsiteX3" fmla="*/ 390144 w 3425952"/>
              <a:gd name="connsiteY3" fmla="*/ 109728 h 1975104"/>
              <a:gd name="connsiteX4" fmla="*/ 426720 w 3425952"/>
              <a:gd name="connsiteY4" fmla="*/ 97536 h 1975104"/>
              <a:gd name="connsiteX5" fmla="*/ 585216 w 3425952"/>
              <a:gd name="connsiteY5" fmla="*/ 146304 h 1975104"/>
              <a:gd name="connsiteX6" fmla="*/ 646176 w 3425952"/>
              <a:gd name="connsiteY6" fmla="*/ 170688 h 1975104"/>
              <a:gd name="connsiteX7" fmla="*/ 731520 w 3425952"/>
              <a:gd name="connsiteY7" fmla="*/ 231648 h 1975104"/>
              <a:gd name="connsiteX8" fmla="*/ 743712 w 3425952"/>
              <a:gd name="connsiteY8" fmla="*/ 268224 h 1975104"/>
              <a:gd name="connsiteX9" fmla="*/ 804672 w 3425952"/>
              <a:gd name="connsiteY9" fmla="*/ 304800 h 1975104"/>
              <a:gd name="connsiteX10" fmla="*/ 841248 w 3425952"/>
              <a:gd name="connsiteY10" fmla="*/ 329184 h 1975104"/>
              <a:gd name="connsiteX11" fmla="*/ 902208 w 3425952"/>
              <a:gd name="connsiteY11" fmla="*/ 219456 h 1975104"/>
              <a:gd name="connsiteX12" fmla="*/ 950976 w 3425952"/>
              <a:gd name="connsiteY12" fmla="*/ 158496 h 1975104"/>
              <a:gd name="connsiteX13" fmla="*/ 987552 w 3425952"/>
              <a:gd name="connsiteY13" fmla="*/ 97536 h 1975104"/>
              <a:gd name="connsiteX14" fmla="*/ 1011936 w 3425952"/>
              <a:gd name="connsiteY14" fmla="*/ 48768 h 1975104"/>
              <a:gd name="connsiteX15" fmla="*/ 1048512 w 3425952"/>
              <a:gd name="connsiteY15" fmla="*/ 36576 h 1975104"/>
              <a:gd name="connsiteX16" fmla="*/ 1133856 w 3425952"/>
              <a:gd name="connsiteY16" fmla="*/ 0 h 1975104"/>
              <a:gd name="connsiteX17" fmla="*/ 1304544 w 3425952"/>
              <a:gd name="connsiteY17" fmla="*/ 24384 h 1975104"/>
              <a:gd name="connsiteX18" fmla="*/ 1450848 w 3425952"/>
              <a:gd name="connsiteY18" fmla="*/ 109728 h 1975104"/>
              <a:gd name="connsiteX19" fmla="*/ 1572768 w 3425952"/>
              <a:gd name="connsiteY19" fmla="*/ 219456 h 1975104"/>
              <a:gd name="connsiteX20" fmla="*/ 1633728 w 3425952"/>
              <a:gd name="connsiteY20" fmla="*/ 280416 h 1975104"/>
              <a:gd name="connsiteX21" fmla="*/ 1731264 w 3425952"/>
              <a:gd name="connsiteY21" fmla="*/ 365760 h 1975104"/>
              <a:gd name="connsiteX22" fmla="*/ 1755648 w 3425952"/>
              <a:gd name="connsiteY22" fmla="*/ 414528 h 1975104"/>
              <a:gd name="connsiteX23" fmla="*/ 1816608 w 3425952"/>
              <a:gd name="connsiteY23" fmla="*/ 353568 h 1975104"/>
              <a:gd name="connsiteX24" fmla="*/ 1853184 w 3425952"/>
              <a:gd name="connsiteY24" fmla="*/ 316992 h 1975104"/>
              <a:gd name="connsiteX25" fmla="*/ 1889760 w 3425952"/>
              <a:gd name="connsiteY25" fmla="*/ 256032 h 1975104"/>
              <a:gd name="connsiteX26" fmla="*/ 2011680 w 3425952"/>
              <a:gd name="connsiteY26" fmla="*/ 170688 h 1975104"/>
              <a:gd name="connsiteX27" fmla="*/ 2243328 w 3425952"/>
              <a:gd name="connsiteY27" fmla="*/ 195072 h 1975104"/>
              <a:gd name="connsiteX28" fmla="*/ 2279904 w 3425952"/>
              <a:gd name="connsiteY28" fmla="*/ 207264 h 1975104"/>
              <a:gd name="connsiteX29" fmla="*/ 2340864 w 3425952"/>
              <a:gd name="connsiteY29" fmla="*/ 256032 h 1975104"/>
              <a:gd name="connsiteX30" fmla="*/ 2377440 w 3425952"/>
              <a:gd name="connsiteY30" fmla="*/ 292608 h 1975104"/>
              <a:gd name="connsiteX31" fmla="*/ 2487168 w 3425952"/>
              <a:gd name="connsiteY31" fmla="*/ 365760 h 1975104"/>
              <a:gd name="connsiteX32" fmla="*/ 2511552 w 3425952"/>
              <a:gd name="connsiteY32" fmla="*/ 402336 h 1975104"/>
              <a:gd name="connsiteX33" fmla="*/ 2535936 w 3425952"/>
              <a:gd name="connsiteY33" fmla="*/ 365760 h 1975104"/>
              <a:gd name="connsiteX34" fmla="*/ 2548128 w 3425952"/>
              <a:gd name="connsiteY34" fmla="*/ 329184 h 1975104"/>
              <a:gd name="connsiteX35" fmla="*/ 2584704 w 3425952"/>
              <a:gd name="connsiteY35" fmla="*/ 316992 h 1975104"/>
              <a:gd name="connsiteX36" fmla="*/ 2682240 w 3425952"/>
              <a:gd name="connsiteY36" fmla="*/ 231648 h 1975104"/>
              <a:gd name="connsiteX37" fmla="*/ 2816352 w 3425952"/>
              <a:gd name="connsiteY37" fmla="*/ 243840 h 1975104"/>
              <a:gd name="connsiteX38" fmla="*/ 2889504 w 3425952"/>
              <a:gd name="connsiteY38" fmla="*/ 292608 h 1975104"/>
              <a:gd name="connsiteX39" fmla="*/ 2950464 w 3425952"/>
              <a:gd name="connsiteY39" fmla="*/ 316992 h 1975104"/>
              <a:gd name="connsiteX40" fmla="*/ 3084576 w 3425952"/>
              <a:gd name="connsiteY40" fmla="*/ 463296 h 1975104"/>
              <a:gd name="connsiteX41" fmla="*/ 3133344 w 3425952"/>
              <a:gd name="connsiteY41" fmla="*/ 512064 h 1975104"/>
              <a:gd name="connsiteX42" fmla="*/ 3169920 w 3425952"/>
              <a:gd name="connsiteY42" fmla="*/ 573024 h 1975104"/>
              <a:gd name="connsiteX43" fmla="*/ 3182112 w 3425952"/>
              <a:gd name="connsiteY43" fmla="*/ 609600 h 1975104"/>
              <a:gd name="connsiteX44" fmla="*/ 3206496 w 3425952"/>
              <a:gd name="connsiteY44" fmla="*/ 646176 h 1975104"/>
              <a:gd name="connsiteX45" fmla="*/ 3218688 w 3425952"/>
              <a:gd name="connsiteY45" fmla="*/ 682752 h 1975104"/>
              <a:gd name="connsiteX46" fmla="*/ 3340608 w 3425952"/>
              <a:gd name="connsiteY46" fmla="*/ 755904 h 1975104"/>
              <a:gd name="connsiteX47" fmla="*/ 3389376 w 3425952"/>
              <a:gd name="connsiteY47" fmla="*/ 853440 h 1975104"/>
              <a:gd name="connsiteX48" fmla="*/ 3425952 w 3425952"/>
              <a:gd name="connsiteY48" fmla="*/ 938784 h 1975104"/>
              <a:gd name="connsiteX49" fmla="*/ 3401568 w 3425952"/>
              <a:gd name="connsiteY49" fmla="*/ 1060704 h 1975104"/>
              <a:gd name="connsiteX50" fmla="*/ 3340608 w 3425952"/>
              <a:gd name="connsiteY50" fmla="*/ 1133856 h 1975104"/>
              <a:gd name="connsiteX51" fmla="*/ 3304032 w 3425952"/>
              <a:gd name="connsiteY51" fmla="*/ 1170432 h 1975104"/>
              <a:gd name="connsiteX52" fmla="*/ 3218688 w 3425952"/>
              <a:gd name="connsiteY52" fmla="*/ 1207008 h 1975104"/>
              <a:gd name="connsiteX53" fmla="*/ 3182112 w 3425952"/>
              <a:gd name="connsiteY53" fmla="*/ 1231392 h 1975104"/>
              <a:gd name="connsiteX54" fmla="*/ 3084576 w 3425952"/>
              <a:gd name="connsiteY54" fmla="*/ 1255776 h 1975104"/>
              <a:gd name="connsiteX55" fmla="*/ 3048000 w 3425952"/>
              <a:gd name="connsiteY55" fmla="*/ 1267968 h 1975104"/>
              <a:gd name="connsiteX56" fmla="*/ 2889504 w 3425952"/>
              <a:gd name="connsiteY56" fmla="*/ 1304544 h 1975104"/>
              <a:gd name="connsiteX57" fmla="*/ 2938272 w 3425952"/>
              <a:gd name="connsiteY57" fmla="*/ 1341120 h 1975104"/>
              <a:gd name="connsiteX58" fmla="*/ 2950464 w 3425952"/>
              <a:gd name="connsiteY58" fmla="*/ 1414272 h 1975104"/>
              <a:gd name="connsiteX59" fmla="*/ 2852928 w 3425952"/>
              <a:gd name="connsiteY59" fmla="*/ 1755648 h 1975104"/>
              <a:gd name="connsiteX60" fmla="*/ 2804160 w 3425952"/>
              <a:gd name="connsiteY60" fmla="*/ 1767840 h 1975104"/>
              <a:gd name="connsiteX61" fmla="*/ 2718816 w 3425952"/>
              <a:gd name="connsiteY61" fmla="*/ 1816608 h 1975104"/>
              <a:gd name="connsiteX62" fmla="*/ 2353056 w 3425952"/>
              <a:gd name="connsiteY62" fmla="*/ 1792224 h 1975104"/>
              <a:gd name="connsiteX63" fmla="*/ 2279904 w 3425952"/>
              <a:gd name="connsiteY63" fmla="*/ 1731264 h 1975104"/>
              <a:gd name="connsiteX64" fmla="*/ 2231136 w 3425952"/>
              <a:gd name="connsiteY64" fmla="*/ 1743456 h 1975104"/>
              <a:gd name="connsiteX65" fmla="*/ 2048256 w 3425952"/>
              <a:gd name="connsiteY65" fmla="*/ 1901952 h 1975104"/>
              <a:gd name="connsiteX66" fmla="*/ 2011680 w 3425952"/>
              <a:gd name="connsiteY66" fmla="*/ 1938528 h 1975104"/>
              <a:gd name="connsiteX67" fmla="*/ 1926336 w 3425952"/>
              <a:gd name="connsiteY67" fmla="*/ 1975104 h 1975104"/>
              <a:gd name="connsiteX68" fmla="*/ 1719072 w 3425952"/>
              <a:gd name="connsiteY68" fmla="*/ 1938528 h 1975104"/>
              <a:gd name="connsiteX69" fmla="*/ 1621536 w 3425952"/>
              <a:gd name="connsiteY69" fmla="*/ 1901952 h 1975104"/>
              <a:gd name="connsiteX70" fmla="*/ 1597152 w 3425952"/>
              <a:gd name="connsiteY70" fmla="*/ 1865376 h 1975104"/>
              <a:gd name="connsiteX71" fmla="*/ 1548384 w 3425952"/>
              <a:gd name="connsiteY71" fmla="*/ 1743456 h 1975104"/>
              <a:gd name="connsiteX72" fmla="*/ 1511808 w 3425952"/>
              <a:gd name="connsiteY72" fmla="*/ 1645920 h 1975104"/>
              <a:gd name="connsiteX73" fmla="*/ 1487424 w 3425952"/>
              <a:gd name="connsiteY73" fmla="*/ 1560576 h 1975104"/>
              <a:gd name="connsiteX74" fmla="*/ 1414272 w 3425952"/>
              <a:gd name="connsiteY74" fmla="*/ 1572768 h 1975104"/>
              <a:gd name="connsiteX75" fmla="*/ 1255776 w 3425952"/>
              <a:gd name="connsiteY75" fmla="*/ 1645920 h 1975104"/>
              <a:gd name="connsiteX76" fmla="*/ 853440 w 3425952"/>
              <a:gd name="connsiteY76" fmla="*/ 1633728 h 1975104"/>
              <a:gd name="connsiteX77" fmla="*/ 804672 w 3425952"/>
              <a:gd name="connsiteY77" fmla="*/ 1597152 h 1975104"/>
              <a:gd name="connsiteX78" fmla="*/ 780288 w 3425952"/>
              <a:gd name="connsiteY78" fmla="*/ 1524000 h 1975104"/>
              <a:gd name="connsiteX79" fmla="*/ 755904 w 3425952"/>
              <a:gd name="connsiteY79" fmla="*/ 1487424 h 1975104"/>
              <a:gd name="connsiteX80" fmla="*/ 560832 w 3425952"/>
              <a:gd name="connsiteY80" fmla="*/ 1536192 h 1975104"/>
              <a:gd name="connsiteX81" fmla="*/ 365760 w 3425952"/>
              <a:gd name="connsiteY81" fmla="*/ 1524000 h 1975104"/>
              <a:gd name="connsiteX82" fmla="*/ 292608 w 3425952"/>
              <a:gd name="connsiteY82" fmla="*/ 1511808 h 1975104"/>
              <a:gd name="connsiteX83" fmla="*/ 316992 w 3425952"/>
              <a:gd name="connsiteY83" fmla="*/ 1341120 h 1975104"/>
              <a:gd name="connsiteX84" fmla="*/ 207264 w 3425952"/>
              <a:gd name="connsiteY84" fmla="*/ 1304544 h 1975104"/>
              <a:gd name="connsiteX85" fmla="*/ 109728 w 3425952"/>
              <a:gd name="connsiteY85" fmla="*/ 1231392 h 1975104"/>
              <a:gd name="connsiteX86" fmla="*/ 24384 w 3425952"/>
              <a:gd name="connsiteY86" fmla="*/ 1170432 h 1975104"/>
              <a:gd name="connsiteX87" fmla="*/ 36576 w 3425952"/>
              <a:gd name="connsiteY87" fmla="*/ 1060704 h 1975104"/>
              <a:gd name="connsiteX88" fmla="*/ 48768 w 3425952"/>
              <a:gd name="connsiteY88" fmla="*/ 1024128 h 1975104"/>
              <a:gd name="connsiteX89" fmla="*/ 109728 w 3425952"/>
              <a:gd name="connsiteY89" fmla="*/ 865632 h 1975104"/>
              <a:gd name="connsiteX90" fmla="*/ 60960 w 3425952"/>
              <a:gd name="connsiteY90" fmla="*/ 816864 h 1975104"/>
              <a:gd name="connsiteX91" fmla="*/ 0 w 3425952"/>
              <a:gd name="connsiteY91" fmla="*/ 755904 h 1975104"/>
              <a:gd name="connsiteX92" fmla="*/ 48768 w 3425952"/>
              <a:gd name="connsiteY92" fmla="*/ 670560 h 1975104"/>
              <a:gd name="connsiteX93" fmla="*/ 121920 w 3425952"/>
              <a:gd name="connsiteY93" fmla="*/ 646176 h 1975104"/>
              <a:gd name="connsiteX94" fmla="*/ 158496 w 3425952"/>
              <a:gd name="connsiteY94" fmla="*/ 633984 h 1975104"/>
              <a:gd name="connsiteX95" fmla="*/ 231648 w 3425952"/>
              <a:gd name="connsiteY95" fmla="*/ 597408 h 1975104"/>
              <a:gd name="connsiteX96" fmla="*/ 268224 w 3425952"/>
              <a:gd name="connsiteY96" fmla="*/ 573024 h 1975104"/>
              <a:gd name="connsiteX97" fmla="*/ 316992 w 3425952"/>
              <a:gd name="connsiteY97" fmla="*/ 487680 h 1975104"/>
              <a:gd name="connsiteX98" fmla="*/ 316992 w 3425952"/>
              <a:gd name="connsiteY98" fmla="*/ 463296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425952" h="1975104">
                <a:moveTo>
                  <a:pt x="316992" y="463296"/>
                </a:moveTo>
                <a:cubicBezTo>
                  <a:pt x="321056" y="436880"/>
                  <a:pt x="335237" y="374204"/>
                  <a:pt x="341376" y="329184"/>
                </a:cubicBezTo>
                <a:cubicBezTo>
                  <a:pt x="352237" y="249538"/>
                  <a:pt x="340087" y="218399"/>
                  <a:pt x="365760" y="158496"/>
                </a:cubicBezTo>
                <a:cubicBezTo>
                  <a:pt x="372919" y="141791"/>
                  <a:pt x="377293" y="122579"/>
                  <a:pt x="390144" y="109728"/>
                </a:cubicBezTo>
                <a:cubicBezTo>
                  <a:pt x="399231" y="100641"/>
                  <a:pt x="414528" y="101600"/>
                  <a:pt x="426720" y="97536"/>
                </a:cubicBezTo>
                <a:cubicBezTo>
                  <a:pt x="596596" y="135286"/>
                  <a:pt x="482365" y="100593"/>
                  <a:pt x="585216" y="146304"/>
                </a:cubicBezTo>
                <a:cubicBezTo>
                  <a:pt x="605215" y="155192"/>
                  <a:pt x="627272" y="159661"/>
                  <a:pt x="646176" y="170688"/>
                </a:cubicBezTo>
                <a:cubicBezTo>
                  <a:pt x="676374" y="188303"/>
                  <a:pt x="703072" y="211328"/>
                  <a:pt x="731520" y="231648"/>
                </a:cubicBezTo>
                <a:cubicBezTo>
                  <a:pt x="735584" y="243840"/>
                  <a:pt x="734625" y="259137"/>
                  <a:pt x="743712" y="268224"/>
                </a:cubicBezTo>
                <a:cubicBezTo>
                  <a:pt x="760468" y="284980"/>
                  <a:pt x="784577" y="292241"/>
                  <a:pt x="804672" y="304800"/>
                </a:cubicBezTo>
                <a:cubicBezTo>
                  <a:pt x="817098" y="312566"/>
                  <a:pt x="829056" y="321056"/>
                  <a:pt x="841248" y="329184"/>
                </a:cubicBezTo>
                <a:cubicBezTo>
                  <a:pt x="924020" y="246412"/>
                  <a:pt x="830601" y="350736"/>
                  <a:pt x="902208" y="219456"/>
                </a:cubicBezTo>
                <a:cubicBezTo>
                  <a:pt x="914669" y="196611"/>
                  <a:pt x="936053" y="179814"/>
                  <a:pt x="950976" y="158496"/>
                </a:cubicBezTo>
                <a:cubicBezTo>
                  <a:pt x="964565" y="139083"/>
                  <a:pt x="976044" y="118251"/>
                  <a:pt x="987552" y="97536"/>
                </a:cubicBezTo>
                <a:cubicBezTo>
                  <a:pt x="996378" y="81648"/>
                  <a:pt x="999085" y="61619"/>
                  <a:pt x="1011936" y="48768"/>
                </a:cubicBezTo>
                <a:cubicBezTo>
                  <a:pt x="1021023" y="39681"/>
                  <a:pt x="1036580" y="41349"/>
                  <a:pt x="1048512" y="36576"/>
                </a:cubicBezTo>
                <a:cubicBezTo>
                  <a:pt x="1077249" y="25081"/>
                  <a:pt x="1105408" y="12192"/>
                  <a:pt x="1133856" y="0"/>
                </a:cubicBezTo>
                <a:cubicBezTo>
                  <a:pt x="1140391" y="594"/>
                  <a:pt x="1265573" y="1651"/>
                  <a:pt x="1304544" y="24384"/>
                </a:cubicBezTo>
                <a:cubicBezTo>
                  <a:pt x="1465105" y="118045"/>
                  <a:pt x="1360834" y="79723"/>
                  <a:pt x="1450848" y="109728"/>
                </a:cubicBezTo>
                <a:cubicBezTo>
                  <a:pt x="1576872" y="235752"/>
                  <a:pt x="1406278" y="68101"/>
                  <a:pt x="1572768" y="219456"/>
                </a:cubicBezTo>
                <a:cubicBezTo>
                  <a:pt x="1594032" y="238786"/>
                  <a:pt x="1612612" y="260924"/>
                  <a:pt x="1633728" y="280416"/>
                </a:cubicBezTo>
                <a:cubicBezTo>
                  <a:pt x="1665472" y="309718"/>
                  <a:pt x="1698752" y="337312"/>
                  <a:pt x="1731264" y="365760"/>
                </a:cubicBezTo>
                <a:cubicBezTo>
                  <a:pt x="1739392" y="382016"/>
                  <a:pt x="1738406" y="408781"/>
                  <a:pt x="1755648" y="414528"/>
                </a:cubicBezTo>
                <a:cubicBezTo>
                  <a:pt x="1809276" y="432404"/>
                  <a:pt x="1803360" y="373440"/>
                  <a:pt x="1816608" y="353568"/>
                </a:cubicBezTo>
                <a:cubicBezTo>
                  <a:pt x="1826172" y="339222"/>
                  <a:pt x="1842839" y="330786"/>
                  <a:pt x="1853184" y="316992"/>
                </a:cubicBezTo>
                <a:cubicBezTo>
                  <a:pt x="1867402" y="298034"/>
                  <a:pt x="1874017" y="273743"/>
                  <a:pt x="1889760" y="256032"/>
                </a:cubicBezTo>
                <a:cubicBezTo>
                  <a:pt x="1920032" y="221976"/>
                  <a:pt x="1973202" y="193775"/>
                  <a:pt x="2011680" y="170688"/>
                </a:cubicBezTo>
                <a:cubicBezTo>
                  <a:pt x="2088896" y="178816"/>
                  <a:pt x="2166397" y="184581"/>
                  <a:pt x="2243328" y="195072"/>
                </a:cubicBezTo>
                <a:cubicBezTo>
                  <a:pt x="2256062" y="196808"/>
                  <a:pt x="2269869" y="199236"/>
                  <a:pt x="2279904" y="207264"/>
                </a:cubicBezTo>
                <a:cubicBezTo>
                  <a:pt x="2358686" y="270289"/>
                  <a:pt x="2248929" y="225387"/>
                  <a:pt x="2340864" y="256032"/>
                </a:cubicBezTo>
                <a:cubicBezTo>
                  <a:pt x="2353056" y="268224"/>
                  <a:pt x="2363646" y="282263"/>
                  <a:pt x="2377440" y="292608"/>
                </a:cubicBezTo>
                <a:cubicBezTo>
                  <a:pt x="2423874" y="327433"/>
                  <a:pt x="2446840" y="325432"/>
                  <a:pt x="2487168" y="365760"/>
                </a:cubicBezTo>
                <a:cubicBezTo>
                  <a:pt x="2497529" y="376121"/>
                  <a:pt x="2503424" y="390144"/>
                  <a:pt x="2511552" y="402336"/>
                </a:cubicBezTo>
                <a:cubicBezTo>
                  <a:pt x="2519680" y="390144"/>
                  <a:pt x="2529383" y="378866"/>
                  <a:pt x="2535936" y="365760"/>
                </a:cubicBezTo>
                <a:cubicBezTo>
                  <a:pt x="2541683" y="354265"/>
                  <a:pt x="2539041" y="338271"/>
                  <a:pt x="2548128" y="329184"/>
                </a:cubicBezTo>
                <a:cubicBezTo>
                  <a:pt x="2557215" y="320097"/>
                  <a:pt x="2572512" y="321056"/>
                  <a:pt x="2584704" y="316992"/>
                </a:cubicBezTo>
                <a:cubicBezTo>
                  <a:pt x="2593776" y="307920"/>
                  <a:pt x="2662867" y="234231"/>
                  <a:pt x="2682240" y="231648"/>
                </a:cubicBezTo>
                <a:cubicBezTo>
                  <a:pt x="2726735" y="225715"/>
                  <a:pt x="2771648" y="239776"/>
                  <a:pt x="2816352" y="243840"/>
                </a:cubicBezTo>
                <a:cubicBezTo>
                  <a:pt x="2913045" y="276071"/>
                  <a:pt x="2785131" y="227375"/>
                  <a:pt x="2889504" y="292608"/>
                </a:cubicBezTo>
                <a:cubicBezTo>
                  <a:pt x="2908063" y="304207"/>
                  <a:pt x="2930144" y="308864"/>
                  <a:pt x="2950464" y="316992"/>
                </a:cubicBezTo>
                <a:cubicBezTo>
                  <a:pt x="3033500" y="416635"/>
                  <a:pt x="2988980" y="367700"/>
                  <a:pt x="3084576" y="463296"/>
                </a:cubicBezTo>
                <a:cubicBezTo>
                  <a:pt x="3100832" y="479552"/>
                  <a:pt x="3121516" y="492351"/>
                  <a:pt x="3133344" y="512064"/>
                </a:cubicBezTo>
                <a:cubicBezTo>
                  <a:pt x="3145536" y="532384"/>
                  <a:pt x="3159322" y="551829"/>
                  <a:pt x="3169920" y="573024"/>
                </a:cubicBezTo>
                <a:cubicBezTo>
                  <a:pt x="3175667" y="584519"/>
                  <a:pt x="3176365" y="598105"/>
                  <a:pt x="3182112" y="609600"/>
                </a:cubicBezTo>
                <a:cubicBezTo>
                  <a:pt x="3188665" y="622706"/>
                  <a:pt x="3199943" y="633070"/>
                  <a:pt x="3206496" y="646176"/>
                </a:cubicBezTo>
                <a:cubicBezTo>
                  <a:pt x="3212243" y="657671"/>
                  <a:pt x="3208741" y="674614"/>
                  <a:pt x="3218688" y="682752"/>
                </a:cubicBezTo>
                <a:cubicBezTo>
                  <a:pt x="3255369" y="712764"/>
                  <a:pt x="3340608" y="755904"/>
                  <a:pt x="3340608" y="755904"/>
                </a:cubicBezTo>
                <a:cubicBezTo>
                  <a:pt x="3420095" y="888382"/>
                  <a:pt x="3350005" y="761574"/>
                  <a:pt x="3389376" y="853440"/>
                </a:cubicBezTo>
                <a:cubicBezTo>
                  <a:pt x="3434573" y="958900"/>
                  <a:pt x="3397360" y="853007"/>
                  <a:pt x="3425952" y="938784"/>
                </a:cubicBezTo>
                <a:cubicBezTo>
                  <a:pt x="3417824" y="979424"/>
                  <a:pt x="3418180" y="1022734"/>
                  <a:pt x="3401568" y="1060704"/>
                </a:cubicBezTo>
                <a:cubicBezTo>
                  <a:pt x="3388846" y="1089784"/>
                  <a:pt x="3361695" y="1110133"/>
                  <a:pt x="3340608" y="1133856"/>
                </a:cubicBezTo>
                <a:cubicBezTo>
                  <a:pt x="3329153" y="1146743"/>
                  <a:pt x="3318817" y="1161561"/>
                  <a:pt x="3304032" y="1170432"/>
                </a:cubicBezTo>
                <a:cubicBezTo>
                  <a:pt x="3277492" y="1186356"/>
                  <a:pt x="3246371" y="1193167"/>
                  <a:pt x="3218688" y="1207008"/>
                </a:cubicBezTo>
                <a:cubicBezTo>
                  <a:pt x="3205582" y="1213561"/>
                  <a:pt x="3195883" y="1226384"/>
                  <a:pt x="3182112" y="1231392"/>
                </a:cubicBezTo>
                <a:cubicBezTo>
                  <a:pt x="3150617" y="1242845"/>
                  <a:pt x="3116908" y="1246958"/>
                  <a:pt x="3084576" y="1255776"/>
                </a:cubicBezTo>
                <a:cubicBezTo>
                  <a:pt x="3072177" y="1259157"/>
                  <a:pt x="3060399" y="1264587"/>
                  <a:pt x="3048000" y="1267968"/>
                </a:cubicBezTo>
                <a:cubicBezTo>
                  <a:pt x="2967123" y="1290025"/>
                  <a:pt x="2960594" y="1290326"/>
                  <a:pt x="2889504" y="1304544"/>
                </a:cubicBezTo>
                <a:cubicBezTo>
                  <a:pt x="2905760" y="1316736"/>
                  <a:pt x="2928404" y="1323357"/>
                  <a:pt x="2938272" y="1341120"/>
                </a:cubicBezTo>
                <a:cubicBezTo>
                  <a:pt x="2950277" y="1362729"/>
                  <a:pt x="2952165" y="1389610"/>
                  <a:pt x="2950464" y="1414272"/>
                </a:cubicBezTo>
                <a:cubicBezTo>
                  <a:pt x="2940162" y="1563654"/>
                  <a:pt x="2971400" y="1676667"/>
                  <a:pt x="2852928" y="1755648"/>
                </a:cubicBezTo>
                <a:cubicBezTo>
                  <a:pt x="2838986" y="1764943"/>
                  <a:pt x="2820416" y="1763776"/>
                  <a:pt x="2804160" y="1767840"/>
                </a:cubicBezTo>
                <a:cubicBezTo>
                  <a:pt x="2775712" y="1784096"/>
                  <a:pt x="2751418" y="1813348"/>
                  <a:pt x="2718816" y="1816608"/>
                </a:cubicBezTo>
                <a:cubicBezTo>
                  <a:pt x="2592320" y="1829258"/>
                  <a:pt x="2474926" y="1809634"/>
                  <a:pt x="2353056" y="1792224"/>
                </a:cubicBezTo>
                <a:cubicBezTo>
                  <a:pt x="2342737" y="1781905"/>
                  <a:pt x="2299707" y="1734093"/>
                  <a:pt x="2279904" y="1731264"/>
                </a:cubicBezTo>
                <a:cubicBezTo>
                  <a:pt x="2263316" y="1728894"/>
                  <a:pt x="2247392" y="1739392"/>
                  <a:pt x="2231136" y="1743456"/>
                </a:cubicBezTo>
                <a:cubicBezTo>
                  <a:pt x="2039686" y="1934906"/>
                  <a:pt x="2223625" y="1761656"/>
                  <a:pt x="2048256" y="1901952"/>
                </a:cubicBezTo>
                <a:cubicBezTo>
                  <a:pt x="2034792" y="1912723"/>
                  <a:pt x="2026465" y="1929657"/>
                  <a:pt x="2011680" y="1938528"/>
                </a:cubicBezTo>
                <a:cubicBezTo>
                  <a:pt x="1985140" y="1954452"/>
                  <a:pt x="1954784" y="1962912"/>
                  <a:pt x="1926336" y="1975104"/>
                </a:cubicBezTo>
                <a:cubicBezTo>
                  <a:pt x="1819160" y="1961707"/>
                  <a:pt x="1829293" y="1966083"/>
                  <a:pt x="1719072" y="1938528"/>
                </a:cubicBezTo>
                <a:cubicBezTo>
                  <a:pt x="1693588" y="1932157"/>
                  <a:pt x="1640182" y="1909410"/>
                  <a:pt x="1621536" y="1901952"/>
                </a:cubicBezTo>
                <a:cubicBezTo>
                  <a:pt x="1613408" y="1889760"/>
                  <a:pt x="1603705" y="1878482"/>
                  <a:pt x="1597152" y="1865376"/>
                </a:cubicBezTo>
                <a:cubicBezTo>
                  <a:pt x="1549866" y="1770804"/>
                  <a:pt x="1572708" y="1808321"/>
                  <a:pt x="1548384" y="1743456"/>
                </a:cubicBezTo>
                <a:cubicBezTo>
                  <a:pt x="1532924" y="1702230"/>
                  <a:pt x="1522877" y="1684663"/>
                  <a:pt x="1511808" y="1645920"/>
                </a:cubicBezTo>
                <a:cubicBezTo>
                  <a:pt x="1481190" y="1538757"/>
                  <a:pt x="1516656" y="1648273"/>
                  <a:pt x="1487424" y="1560576"/>
                </a:cubicBezTo>
                <a:cubicBezTo>
                  <a:pt x="1463040" y="1564640"/>
                  <a:pt x="1437224" y="1563587"/>
                  <a:pt x="1414272" y="1572768"/>
                </a:cubicBezTo>
                <a:cubicBezTo>
                  <a:pt x="1160914" y="1674111"/>
                  <a:pt x="1396790" y="1610667"/>
                  <a:pt x="1255776" y="1645920"/>
                </a:cubicBezTo>
                <a:cubicBezTo>
                  <a:pt x="1121664" y="1641856"/>
                  <a:pt x="986836" y="1648149"/>
                  <a:pt x="853440" y="1633728"/>
                </a:cubicBezTo>
                <a:cubicBezTo>
                  <a:pt x="833238" y="1631544"/>
                  <a:pt x="815944" y="1614059"/>
                  <a:pt x="804672" y="1597152"/>
                </a:cubicBezTo>
                <a:cubicBezTo>
                  <a:pt x="790415" y="1575766"/>
                  <a:pt x="794545" y="1545386"/>
                  <a:pt x="780288" y="1524000"/>
                </a:cubicBezTo>
                <a:lnTo>
                  <a:pt x="755904" y="1487424"/>
                </a:lnTo>
                <a:cubicBezTo>
                  <a:pt x="682661" y="1516721"/>
                  <a:pt x="654392" y="1532727"/>
                  <a:pt x="560832" y="1536192"/>
                </a:cubicBezTo>
                <a:cubicBezTo>
                  <a:pt x="495726" y="1538603"/>
                  <a:pt x="430784" y="1528064"/>
                  <a:pt x="365760" y="1524000"/>
                </a:cubicBezTo>
                <a:lnTo>
                  <a:pt x="292608" y="1511808"/>
                </a:lnTo>
                <a:cubicBezTo>
                  <a:pt x="272822" y="1464322"/>
                  <a:pt x="300093" y="1391816"/>
                  <a:pt x="316992" y="1341120"/>
                </a:cubicBezTo>
                <a:cubicBezTo>
                  <a:pt x="280416" y="1328928"/>
                  <a:pt x="237370" y="1328629"/>
                  <a:pt x="207264" y="1304544"/>
                </a:cubicBezTo>
                <a:cubicBezTo>
                  <a:pt x="77413" y="1200664"/>
                  <a:pt x="200305" y="1296090"/>
                  <a:pt x="109728" y="1231392"/>
                </a:cubicBezTo>
                <a:cubicBezTo>
                  <a:pt x="3870" y="1155779"/>
                  <a:pt x="110582" y="1227898"/>
                  <a:pt x="24384" y="1170432"/>
                </a:cubicBezTo>
                <a:cubicBezTo>
                  <a:pt x="28448" y="1133856"/>
                  <a:pt x="30526" y="1097004"/>
                  <a:pt x="36576" y="1060704"/>
                </a:cubicBezTo>
                <a:cubicBezTo>
                  <a:pt x="38689" y="1048027"/>
                  <a:pt x="44155" y="1036123"/>
                  <a:pt x="48768" y="1024128"/>
                </a:cubicBezTo>
                <a:cubicBezTo>
                  <a:pt x="115694" y="850120"/>
                  <a:pt x="79764" y="955523"/>
                  <a:pt x="109728" y="865632"/>
                </a:cubicBezTo>
                <a:cubicBezTo>
                  <a:pt x="93472" y="849376"/>
                  <a:pt x="79352" y="830658"/>
                  <a:pt x="60960" y="816864"/>
                </a:cubicBezTo>
                <a:cubicBezTo>
                  <a:pt x="-5999" y="766645"/>
                  <a:pt x="22674" y="823926"/>
                  <a:pt x="0" y="755904"/>
                </a:cubicBezTo>
                <a:cubicBezTo>
                  <a:pt x="3733" y="748438"/>
                  <a:pt x="36235" y="678393"/>
                  <a:pt x="48768" y="670560"/>
                </a:cubicBezTo>
                <a:cubicBezTo>
                  <a:pt x="70564" y="656937"/>
                  <a:pt x="97536" y="654304"/>
                  <a:pt x="121920" y="646176"/>
                </a:cubicBezTo>
                <a:cubicBezTo>
                  <a:pt x="134112" y="642112"/>
                  <a:pt x="147803" y="641113"/>
                  <a:pt x="158496" y="633984"/>
                </a:cubicBezTo>
                <a:cubicBezTo>
                  <a:pt x="263318" y="564103"/>
                  <a:pt x="130694" y="647885"/>
                  <a:pt x="231648" y="597408"/>
                </a:cubicBezTo>
                <a:cubicBezTo>
                  <a:pt x="244754" y="590855"/>
                  <a:pt x="256032" y="581152"/>
                  <a:pt x="268224" y="573024"/>
                </a:cubicBezTo>
                <a:cubicBezTo>
                  <a:pt x="288474" y="532525"/>
                  <a:pt x="291143" y="522146"/>
                  <a:pt x="316992" y="487680"/>
                </a:cubicBezTo>
                <a:cubicBezTo>
                  <a:pt x="320440" y="483082"/>
                  <a:pt x="312928" y="489712"/>
                  <a:pt x="316992" y="46329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22"/>
          <p:cNvSpPr/>
          <p:nvPr/>
        </p:nvSpPr>
        <p:spPr>
          <a:xfrm>
            <a:off x="7570788" y="2774950"/>
            <a:ext cx="142875" cy="123825"/>
          </a:xfrm>
          <a:custGeom>
            <a:avLst/>
            <a:gdLst>
              <a:gd name="connsiteX0" fmla="*/ 196061 w 269227"/>
              <a:gd name="connsiteY0" fmla="*/ 730 h 207994"/>
              <a:gd name="connsiteX1" fmla="*/ 86333 w 269227"/>
              <a:gd name="connsiteY1" fmla="*/ 12922 h 207994"/>
              <a:gd name="connsiteX2" fmla="*/ 61949 w 269227"/>
              <a:gd name="connsiteY2" fmla="*/ 49498 h 207994"/>
              <a:gd name="connsiteX3" fmla="*/ 13181 w 269227"/>
              <a:gd name="connsiteY3" fmla="*/ 86074 h 207994"/>
              <a:gd name="connsiteX4" fmla="*/ 989 w 269227"/>
              <a:gd name="connsiteY4" fmla="*/ 134842 h 207994"/>
              <a:gd name="connsiteX5" fmla="*/ 37565 w 269227"/>
              <a:gd name="connsiteY5" fmla="*/ 171418 h 207994"/>
              <a:gd name="connsiteX6" fmla="*/ 49757 w 269227"/>
              <a:gd name="connsiteY6" fmla="*/ 207994 h 207994"/>
              <a:gd name="connsiteX7" fmla="*/ 147293 w 269227"/>
              <a:gd name="connsiteY7" fmla="*/ 195802 h 207994"/>
              <a:gd name="connsiteX8" fmla="*/ 183869 w 269227"/>
              <a:gd name="connsiteY8" fmla="*/ 183610 h 207994"/>
              <a:gd name="connsiteX9" fmla="*/ 244829 w 269227"/>
              <a:gd name="connsiteY9" fmla="*/ 171418 h 207994"/>
              <a:gd name="connsiteX10" fmla="*/ 269213 w 269227"/>
              <a:gd name="connsiteY10" fmla="*/ 134842 h 207994"/>
              <a:gd name="connsiteX11" fmla="*/ 244829 w 269227"/>
              <a:gd name="connsiteY11" fmla="*/ 25114 h 207994"/>
              <a:gd name="connsiteX12" fmla="*/ 196061 w 269227"/>
              <a:gd name="connsiteY12" fmla="*/ 730 h 2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27" h="207994">
                <a:moveTo>
                  <a:pt x="196061" y="730"/>
                </a:moveTo>
                <a:cubicBezTo>
                  <a:pt x="169645" y="-1302"/>
                  <a:pt x="120918" y="345"/>
                  <a:pt x="86333" y="12922"/>
                </a:cubicBezTo>
                <a:cubicBezTo>
                  <a:pt x="72562" y="17930"/>
                  <a:pt x="72310" y="39137"/>
                  <a:pt x="61949" y="49498"/>
                </a:cubicBezTo>
                <a:cubicBezTo>
                  <a:pt x="47581" y="63866"/>
                  <a:pt x="29437" y="73882"/>
                  <a:pt x="13181" y="86074"/>
                </a:cubicBezTo>
                <a:cubicBezTo>
                  <a:pt x="9117" y="102330"/>
                  <a:pt x="-3614" y="118730"/>
                  <a:pt x="989" y="134842"/>
                </a:cubicBezTo>
                <a:cubicBezTo>
                  <a:pt x="5726" y="151421"/>
                  <a:pt x="28001" y="157072"/>
                  <a:pt x="37565" y="171418"/>
                </a:cubicBezTo>
                <a:cubicBezTo>
                  <a:pt x="44694" y="182111"/>
                  <a:pt x="45693" y="195802"/>
                  <a:pt x="49757" y="207994"/>
                </a:cubicBezTo>
                <a:cubicBezTo>
                  <a:pt x="82269" y="203930"/>
                  <a:pt x="115056" y="201663"/>
                  <a:pt x="147293" y="195802"/>
                </a:cubicBezTo>
                <a:cubicBezTo>
                  <a:pt x="159937" y="193503"/>
                  <a:pt x="171401" y="186727"/>
                  <a:pt x="183869" y="183610"/>
                </a:cubicBezTo>
                <a:cubicBezTo>
                  <a:pt x="203973" y="178584"/>
                  <a:pt x="224509" y="175482"/>
                  <a:pt x="244829" y="171418"/>
                </a:cubicBezTo>
                <a:cubicBezTo>
                  <a:pt x="252957" y="159226"/>
                  <a:pt x="267396" y="149382"/>
                  <a:pt x="269213" y="134842"/>
                </a:cubicBezTo>
                <a:cubicBezTo>
                  <a:pt x="269856" y="129695"/>
                  <a:pt x="249011" y="35569"/>
                  <a:pt x="244829" y="25114"/>
                </a:cubicBezTo>
                <a:cubicBezTo>
                  <a:pt x="242694" y="19778"/>
                  <a:pt x="222477" y="2762"/>
                  <a:pt x="196061" y="7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17" name="TextBox 8"/>
          <p:cNvSpPr txBox="1">
            <a:spLocks noChangeArrowheads="1"/>
          </p:cNvSpPr>
          <p:nvPr/>
        </p:nvSpPr>
        <p:spPr bwMode="auto">
          <a:xfrm>
            <a:off x="7842250" y="2703513"/>
            <a:ext cx="1163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Hmmm…</a:t>
            </a:r>
          </a:p>
        </p:txBody>
      </p:sp>
      <p:sp>
        <p:nvSpPr>
          <p:cNvPr id="25" name="Vertical Scroll 24"/>
          <p:cNvSpPr/>
          <p:nvPr/>
        </p:nvSpPr>
        <p:spPr>
          <a:xfrm>
            <a:off x="152400" y="4171950"/>
            <a:ext cx="914400" cy="873125"/>
          </a:xfrm>
          <a:prstGeom prst="vertic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Final!</a:t>
            </a:r>
          </a:p>
        </p:txBody>
      </p:sp>
      <p:sp>
        <p:nvSpPr>
          <p:cNvPr id="26" name="Freeform 25"/>
          <p:cNvSpPr/>
          <p:nvPr/>
        </p:nvSpPr>
        <p:spPr>
          <a:xfrm>
            <a:off x="7412038" y="2874963"/>
            <a:ext cx="142875" cy="123825"/>
          </a:xfrm>
          <a:custGeom>
            <a:avLst/>
            <a:gdLst>
              <a:gd name="connsiteX0" fmla="*/ 196061 w 269227"/>
              <a:gd name="connsiteY0" fmla="*/ 730 h 207994"/>
              <a:gd name="connsiteX1" fmla="*/ 86333 w 269227"/>
              <a:gd name="connsiteY1" fmla="*/ 12922 h 207994"/>
              <a:gd name="connsiteX2" fmla="*/ 61949 w 269227"/>
              <a:gd name="connsiteY2" fmla="*/ 49498 h 207994"/>
              <a:gd name="connsiteX3" fmla="*/ 13181 w 269227"/>
              <a:gd name="connsiteY3" fmla="*/ 86074 h 207994"/>
              <a:gd name="connsiteX4" fmla="*/ 989 w 269227"/>
              <a:gd name="connsiteY4" fmla="*/ 134842 h 207994"/>
              <a:gd name="connsiteX5" fmla="*/ 37565 w 269227"/>
              <a:gd name="connsiteY5" fmla="*/ 171418 h 207994"/>
              <a:gd name="connsiteX6" fmla="*/ 49757 w 269227"/>
              <a:gd name="connsiteY6" fmla="*/ 207994 h 207994"/>
              <a:gd name="connsiteX7" fmla="*/ 147293 w 269227"/>
              <a:gd name="connsiteY7" fmla="*/ 195802 h 207994"/>
              <a:gd name="connsiteX8" fmla="*/ 183869 w 269227"/>
              <a:gd name="connsiteY8" fmla="*/ 183610 h 207994"/>
              <a:gd name="connsiteX9" fmla="*/ 244829 w 269227"/>
              <a:gd name="connsiteY9" fmla="*/ 171418 h 207994"/>
              <a:gd name="connsiteX10" fmla="*/ 269213 w 269227"/>
              <a:gd name="connsiteY10" fmla="*/ 134842 h 207994"/>
              <a:gd name="connsiteX11" fmla="*/ 244829 w 269227"/>
              <a:gd name="connsiteY11" fmla="*/ 25114 h 207994"/>
              <a:gd name="connsiteX12" fmla="*/ 196061 w 269227"/>
              <a:gd name="connsiteY12" fmla="*/ 730 h 2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227" h="207994">
                <a:moveTo>
                  <a:pt x="196061" y="730"/>
                </a:moveTo>
                <a:cubicBezTo>
                  <a:pt x="169645" y="-1302"/>
                  <a:pt x="120918" y="345"/>
                  <a:pt x="86333" y="12922"/>
                </a:cubicBezTo>
                <a:cubicBezTo>
                  <a:pt x="72562" y="17930"/>
                  <a:pt x="72310" y="39137"/>
                  <a:pt x="61949" y="49498"/>
                </a:cubicBezTo>
                <a:cubicBezTo>
                  <a:pt x="47581" y="63866"/>
                  <a:pt x="29437" y="73882"/>
                  <a:pt x="13181" y="86074"/>
                </a:cubicBezTo>
                <a:cubicBezTo>
                  <a:pt x="9117" y="102330"/>
                  <a:pt x="-3614" y="118730"/>
                  <a:pt x="989" y="134842"/>
                </a:cubicBezTo>
                <a:cubicBezTo>
                  <a:pt x="5726" y="151421"/>
                  <a:pt x="28001" y="157072"/>
                  <a:pt x="37565" y="171418"/>
                </a:cubicBezTo>
                <a:cubicBezTo>
                  <a:pt x="44694" y="182111"/>
                  <a:pt x="45693" y="195802"/>
                  <a:pt x="49757" y="207994"/>
                </a:cubicBezTo>
                <a:cubicBezTo>
                  <a:pt x="82269" y="203930"/>
                  <a:pt x="115056" y="201663"/>
                  <a:pt x="147293" y="195802"/>
                </a:cubicBezTo>
                <a:cubicBezTo>
                  <a:pt x="159937" y="193503"/>
                  <a:pt x="171401" y="186727"/>
                  <a:pt x="183869" y="183610"/>
                </a:cubicBezTo>
                <a:cubicBezTo>
                  <a:pt x="203973" y="178584"/>
                  <a:pt x="224509" y="175482"/>
                  <a:pt x="244829" y="171418"/>
                </a:cubicBezTo>
                <a:cubicBezTo>
                  <a:pt x="252957" y="159226"/>
                  <a:pt x="267396" y="149382"/>
                  <a:pt x="269213" y="134842"/>
                </a:cubicBezTo>
                <a:cubicBezTo>
                  <a:pt x="269856" y="129695"/>
                  <a:pt x="249011" y="35569"/>
                  <a:pt x="244829" y="25114"/>
                </a:cubicBezTo>
                <a:cubicBezTo>
                  <a:pt x="242694" y="19778"/>
                  <a:pt x="222477" y="2762"/>
                  <a:pt x="196061" y="73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4220" name="Picture 4" descr="https://pixabay.com/static/uploads/photo/2013/07/13/10/48/check-157822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075" y="5233988"/>
            <a:ext cx="989013"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95388" y="3311525"/>
          <a:ext cx="5800725" cy="3421063"/>
        </p:xfrm>
        <a:graphic>
          <a:graphicData uri="http://schemas.openxmlformats.org/drawingml/2006/table">
            <a:tbl>
              <a:tblPr/>
              <a:tblGrid>
                <a:gridCol w="828675"/>
                <a:gridCol w="828675"/>
                <a:gridCol w="828675"/>
                <a:gridCol w="828675"/>
                <a:gridCol w="828675"/>
                <a:gridCol w="828675"/>
                <a:gridCol w="828675"/>
              </a:tblGrid>
              <a:tr h="684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Reunión mensual de Socias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D6D"/>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3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AF3737C-D0DD-4F81-9EB7-7DDE4E57B3CB}" type="slidenum">
              <a:rPr lang="en-US" altLang="en-US" sz="1200">
                <a:solidFill>
                  <a:srgbClr val="898989"/>
                </a:solidFill>
              </a:rPr>
              <a:pPr/>
              <a:t>42</a:t>
            </a:fld>
            <a:endParaRPr lang="en-US" altLang="en-US" sz="1200">
              <a:solidFill>
                <a:srgbClr val="898989"/>
              </a:solidFill>
            </a:endParaRPr>
          </a:p>
        </p:txBody>
      </p:sp>
      <p:sp>
        <p:nvSpPr>
          <p:cNvPr id="6" name="TextBox 5"/>
          <p:cNvSpPr txBox="1"/>
          <p:nvPr/>
        </p:nvSpPr>
        <p:spPr>
          <a:xfrm>
            <a:off x="7612063" y="4427538"/>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96309"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96310" name="TextBox 1"/>
          <p:cNvSpPr txBox="1">
            <a:spLocks noChangeArrowheads="1"/>
          </p:cNvSpPr>
          <p:nvPr/>
        </p:nvSpPr>
        <p:spPr bwMode="auto">
          <a:xfrm>
            <a:off x="430213" y="366713"/>
            <a:ext cx="7286625"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2800" b="1"/>
              <a:t>Cómo planear o pedir una junta:</a:t>
            </a:r>
            <a:r>
              <a:rPr lang="es-MX" altLang="en-US" sz="2800"/>
              <a:t> </a:t>
            </a:r>
          </a:p>
          <a:p>
            <a:pPr>
              <a:buFont typeface="Arial" panose="020B0604020202020204" pitchFamily="34" charset="0"/>
              <a:buNone/>
            </a:pPr>
            <a:r>
              <a:rPr lang="es-ES" altLang="en-US" sz="1600"/>
              <a:t>Las Socias crearán un calendario para las juntas regulares.  Las Socias se reunirán </a:t>
            </a:r>
            <a:r>
              <a:rPr lang="es-ES" altLang="en-US" sz="1600" b="1"/>
              <a:t>por lo menos una vez por mes. </a:t>
            </a:r>
          </a:p>
          <a:p>
            <a:pPr>
              <a:buFont typeface="Arial" panose="020B0604020202020204" pitchFamily="34" charset="0"/>
              <a:buNone/>
            </a:pPr>
            <a:endParaRPr lang="es-MX" altLang="en-US" sz="1600"/>
          </a:p>
          <a:p>
            <a:pPr>
              <a:buFont typeface="Arial" panose="020B0604020202020204" pitchFamily="34" charset="0"/>
              <a:buNone/>
            </a:pPr>
            <a:r>
              <a:rPr lang="es-ES" altLang="en-US" sz="1600"/>
              <a:t>Si las juntas planeadas no son adecuadas, c</a:t>
            </a:r>
            <a:r>
              <a:rPr lang="es-MX" altLang="en-US" sz="1600"/>
              <a:t>ualquier Socia de la Cooperativa puede convocar una junta si una otra Socia comunica que ella está de acuerdo de que una junta es necesaria o seriá útil. Las</a:t>
            </a:r>
            <a:r>
              <a:rPr lang="es-ES" altLang="en-US" sz="1600"/>
              <a:t> Socias elegirán una fecha y hora para la junta que todas las Socias razonablemente pueden asistir. </a:t>
            </a:r>
            <a:r>
              <a:rPr lang="es-MX" altLang="en-US" sz="1600"/>
              <a:t>También se necesita que las Socias provean notificacion adecuada a todas las Socias.</a:t>
            </a:r>
            <a:endParaRPr lang="en-US" altLang="en-US" sz="1600"/>
          </a:p>
        </p:txBody>
      </p:sp>
      <p:sp>
        <p:nvSpPr>
          <p:cNvPr id="96311" name="TextBox 2"/>
          <p:cNvSpPr txBox="1">
            <a:spLocks noChangeArrowheads="1"/>
          </p:cNvSpPr>
          <p:nvPr/>
        </p:nvSpPr>
        <p:spPr bwMode="auto">
          <a:xfrm>
            <a:off x="1152525" y="3028950"/>
            <a:ext cx="5843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500"/>
              <a:t>Domingo     Lunes         Martes    Miercoles    Jueves       Viernes     Sabado         </a:t>
            </a:r>
          </a:p>
        </p:txBody>
      </p:sp>
      <p:sp>
        <p:nvSpPr>
          <p:cNvPr id="9" name="Oval 8"/>
          <p:cNvSpPr/>
          <p:nvPr/>
        </p:nvSpPr>
        <p:spPr>
          <a:xfrm>
            <a:off x="2201863" y="5075238"/>
            <a:ext cx="2117725" cy="1243012"/>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1200"/>
              <a:t>Reunión de </a:t>
            </a:r>
          </a:p>
          <a:p>
            <a:pPr algn="ctr"/>
            <a:r>
              <a:rPr lang="es-ES_tradnl" altLang="en-US" sz="1200"/>
              <a:t>Compras y Producción</a:t>
            </a:r>
            <a:endParaRPr lang="en-US" altLang="en-US" sz="1200"/>
          </a:p>
        </p:txBody>
      </p:sp>
      <p:sp>
        <p:nvSpPr>
          <p:cNvPr id="10" name="Oval 9"/>
          <p:cNvSpPr/>
          <p:nvPr/>
        </p:nvSpPr>
        <p:spPr>
          <a:xfrm>
            <a:off x="4681538" y="4427538"/>
            <a:ext cx="2117725" cy="1243012"/>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_tradnl" altLang="en-US" sz="1200"/>
              <a:t>Reunión de </a:t>
            </a:r>
          </a:p>
          <a:p>
            <a:pPr algn="ctr"/>
            <a:r>
              <a:rPr lang="es-ES_tradnl" altLang="en-US" sz="1200"/>
              <a:t>Bien Estar</a:t>
            </a:r>
            <a:endParaRPr lang="en-US" altLang="en-US" sz="12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1195388" y="3311525"/>
          <a:ext cx="5800725" cy="3421063"/>
        </p:xfrm>
        <a:graphic>
          <a:graphicData uri="http://schemas.openxmlformats.org/drawingml/2006/table">
            <a:tbl>
              <a:tblPr/>
              <a:tblGrid>
                <a:gridCol w="828675"/>
                <a:gridCol w="828675"/>
                <a:gridCol w="828675"/>
                <a:gridCol w="828675"/>
                <a:gridCol w="828675"/>
                <a:gridCol w="828675"/>
                <a:gridCol w="828675"/>
              </a:tblGrid>
              <a:tr h="684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Monthly members’ meeting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D6D"/>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24E4B44-236B-4FF7-812B-86EB01891C72}" type="slidenum">
              <a:rPr lang="en-US" altLang="en-US" sz="1200">
                <a:solidFill>
                  <a:srgbClr val="898989"/>
                </a:solidFill>
              </a:rPr>
              <a:pPr/>
              <a:t>43</a:t>
            </a:fld>
            <a:endParaRPr lang="en-US" altLang="en-US" sz="1200">
              <a:solidFill>
                <a:srgbClr val="898989"/>
              </a:solidFill>
            </a:endParaRPr>
          </a:p>
        </p:txBody>
      </p:sp>
      <p:sp>
        <p:nvSpPr>
          <p:cNvPr id="98356" name="TextBox 21"/>
          <p:cNvSpPr txBox="1">
            <a:spLocks noChangeArrowheads="1"/>
          </p:cNvSpPr>
          <p:nvPr/>
        </p:nvSpPr>
        <p:spPr bwMode="auto">
          <a:xfrm>
            <a:off x="7612063" y="4427538"/>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98357"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98358" name="TextBox 1"/>
          <p:cNvSpPr txBox="1">
            <a:spLocks noChangeArrowheads="1"/>
          </p:cNvSpPr>
          <p:nvPr/>
        </p:nvSpPr>
        <p:spPr bwMode="auto">
          <a:xfrm>
            <a:off x="430213" y="366713"/>
            <a:ext cx="72866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2800" b="1"/>
              <a:t>How to plan or request a meeting:</a:t>
            </a:r>
            <a:r>
              <a:rPr lang="es-MX" altLang="en-US" sz="2800"/>
              <a:t> </a:t>
            </a:r>
          </a:p>
          <a:p>
            <a:r>
              <a:rPr lang="en-US" altLang="en-US" sz="1600"/>
              <a:t>The Partners will create a calendar for regular meetings. The Partners will meet </a:t>
            </a:r>
            <a:r>
              <a:rPr lang="en-US" altLang="en-US" sz="1600" b="1"/>
              <a:t>at least one time a month.</a:t>
            </a:r>
          </a:p>
          <a:p>
            <a:endParaRPr lang="en-US" altLang="en-US" sz="1600" b="1"/>
          </a:p>
          <a:p>
            <a:r>
              <a:rPr lang="en-US" altLang="en-US" sz="1600"/>
              <a:t>If the planned meetings are not sufficient, any Cooperative Partner can convene a meeting if one other Partner communicates that they agree that a meeting is necessary or would be useful. The Partners will choose a date and time for the meeting that all Partners may reasonably be able to attend. The Partners must provide adequate notice to all other Partners. </a:t>
            </a:r>
          </a:p>
        </p:txBody>
      </p:sp>
      <p:sp>
        <p:nvSpPr>
          <p:cNvPr id="98359" name="TextBox 2"/>
          <p:cNvSpPr txBox="1">
            <a:spLocks noChangeArrowheads="1"/>
          </p:cNvSpPr>
          <p:nvPr/>
        </p:nvSpPr>
        <p:spPr bwMode="auto">
          <a:xfrm>
            <a:off x="1152525" y="3028950"/>
            <a:ext cx="5843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500"/>
              <a:t> Sunday      Monday    Tuesday   Wednesday Thursday   Friday      Saturday       </a:t>
            </a:r>
          </a:p>
        </p:txBody>
      </p:sp>
      <p:sp>
        <p:nvSpPr>
          <p:cNvPr id="26" name="Oval 25"/>
          <p:cNvSpPr/>
          <p:nvPr/>
        </p:nvSpPr>
        <p:spPr>
          <a:xfrm>
            <a:off x="2201863" y="5075238"/>
            <a:ext cx="2117725" cy="1243012"/>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ES_tradnl" altLang="en-US" sz="1200" dirty="0" err="1" smtClean="0"/>
              <a:t>Purchasing</a:t>
            </a:r>
            <a:r>
              <a:rPr lang="es-ES_tradnl" altLang="en-US" sz="1200" dirty="0" smtClean="0"/>
              <a:t>/ </a:t>
            </a:r>
            <a:br>
              <a:rPr lang="es-ES_tradnl" altLang="en-US" sz="1200" dirty="0" smtClean="0"/>
            </a:br>
            <a:r>
              <a:rPr lang="es-ES_tradnl" altLang="en-US" sz="1200" dirty="0" err="1" smtClean="0"/>
              <a:t>Production</a:t>
            </a:r>
            <a:r>
              <a:rPr lang="es-ES_tradnl" altLang="en-US" sz="1200" dirty="0" smtClean="0"/>
              <a:t> </a:t>
            </a:r>
            <a:br>
              <a:rPr lang="es-ES_tradnl" altLang="en-US" sz="1200" dirty="0" smtClean="0"/>
            </a:br>
            <a:r>
              <a:rPr lang="es-ES_tradnl" altLang="en-US" sz="1200" dirty="0" smtClean="0"/>
              <a:t>meeting</a:t>
            </a:r>
            <a:endParaRPr lang="en-US" altLang="en-US" sz="1200" dirty="0" smtClean="0"/>
          </a:p>
        </p:txBody>
      </p:sp>
      <p:sp>
        <p:nvSpPr>
          <p:cNvPr id="27" name="Oval 26"/>
          <p:cNvSpPr/>
          <p:nvPr/>
        </p:nvSpPr>
        <p:spPr>
          <a:xfrm>
            <a:off x="4681538" y="4427538"/>
            <a:ext cx="2117725" cy="1243012"/>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ES_tradnl" altLang="en-US" sz="1200" dirty="0" err="1" smtClean="0"/>
              <a:t>Member</a:t>
            </a:r>
            <a:endParaRPr lang="es-ES_tradnl" altLang="en-US" sz="1200" dirty="0" smtClean="0"/>
          </a:p>
          <a:p>
            <a:pPr algn="ctr">
              <a:defRPr/>
            </a:pPr>
            <a:r>
              <a:rPr lang="es-ES_tradnl" altLang="en-US" sz="1200" dirty="0" err="1" smtClean="0"/>
              <a:t>Wellbeing</a:t>
            </a:r>
            <a:endParaRPr lang="es-ES_tradnl" altLang="en-US" sz="1200" dirty="0" smtClean="0"/>
          </a:p>
          <a:p>
            <a:pPr algn="ctr">
              <a:defRPr/>
            </a:pPr>
            <a:r>
              <a:rPr lang="es-ES_tradnl" altLang="en-US" sz="1200" dirty="0" smtClean="0"/>
              <a:t>meeting</a:t>
            </a:r>
            <a:endParaRPr lang="en-US" altLang="en-US" sz="12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 y="4176713"/>
            <a:ext cx="2924175"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4"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4224338"/>
            <a:ext cx="1592262"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1"/>
          <p:cNvSpPr txBox="1">
            <a:spLocks noChangeArrowheads="1"/>
          </p:cNvSpPr>
          <p:nvPr/>
        </p:nvSpPr>
        <p:spPr bwMode="auto">
          <a:xfrm>
            <a:off x="538163" y="1150938"/>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En todas las juntas habrá una persona para facilitar y otra persona para tomar notas. Estas responsabilidades rotarán.</a:t>
            </a:r>
            <a:endParaRPr lang="es-ES" altLang="en-US" sz="1800" b="1"/>
          </a:p>
        </p:txBody>
      </p:sp>
      <p:pic>
        <p:nvPicPr>
          <p:cNvPr id="10035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8813" y="4289425"/>
            <a:ext cx="271145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592888" y="6434138"/>
            <a:ext cx="0" cy="2316162"/>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01613" y="5580063"/>
            <a:ext cx="6586537" cy="1709737"/>
          </a:xfrm>
          <a:prstGeom prst="ellipse">
            <a:avLst/>
          </a:prstGeom>
          <a:solidFill>
            <a:srgbClr val="663300"/>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cxnSp>
        <p:nvCxnSpPr>
          <p:cNvPr id="11" name="Straight Connector 10"/>
          <p:cNvCxnSpPr/>
          <p:nvPr/>
        </p:nvCxnSpPr>
        <p:spPr>
          <a:xfrm>
            <a:off x="4468813" y="7000875"/>
            <a:ext cx="0" cy="2316163"/>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47963" y="6673850"/>
            <a:ext cx="0" cy="2316163"/>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5125" y="6586538"/>
            <a:ext cx="0" cy="2316162"/>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sp>
        <p:nvSpPr>
          <p:cNvPr id="100362" name="Slide Number Placeholder 3"/>
          <p:cNvSpPr>
            <a:spLocks noGrp="1"/>
          </p:cNvSpPr>
          <p:nvPr>
            <p:ph type="sldNum" sz="quarter" idx="12"/>
          </p:nvPr>
        </p:nvSpPr>
        <p:spPr bwMode="auto">
          <a:xfrm>
            <a:off x="6719888"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48F35A6-193D-4D21-8001-C90721AD5386}" type="slidenum">
              <a:rPr lang="en-US" altLang="en-US" sz="1200">
                <a:solidFill>
                  <a:srgbClr val="898989"/>
                </a:solidFill>
              </a:rPr>
              <a:pPr/>
              <a:t>44</a:t>
            </a:fld>
            <a:endParaRPr lang="en-US" altLang="en-US" sz="1200">
              <a:solidFill>
                <a:srgbClr val="898989"/>
              </a:solidFill>
            </a:endParaRPr>
          </a:p>
        </p:txBody>
      </p:sp>
      <p:sp>
        <p:nvSpPr>
          <p:cNvPr id="100363" name="TextBox 3"/>
          <p:cNvSpPr txBox="1">
            <a:spLocks noChangeArrowheads="1"/>
          </p:cNvSpPr>
          <p:nvPr/>
        </p:nvSpPr>
        <p:spPr bwMode="auto">
          <a:xfrm>
            <a:off x="957263" y="34544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grpSp>
        <p:nvGrpSpPr>
          <p:cNvPr id="100364" name="Group 13"/>
          <p:cNvGrpSpPr>
            <a:grpSpLocks/>
          </p:cNvGrpSpPr>
          <p:nvPr/>
        </p:nvGrpSpPr>
        <p:grpSpPr bwMode="auto">
          <a:xfrm>
            <a:off x="2498725" y="5164138"/>
            <a:ext cx="2725738" cy="2451100"/>
            <a:chOff x="2166708" y="5131275"/>
            <a:chExt cx="2724831" cy="2450150"/>
          </a:xfrm>
        </p:grpSpPr>
        <p:pic>
          <p:nvPicPr>
            <p:cNvPr id="100373" name="Picture 5"/>
            <p:cNvPicPr>
              <a:picLocks noChangeAspect="1"/>
            </p:cNvPicPr>
            <p:nvPr/>
          </p:nvPicPr>
          <p:blipFill>
            <a:blip r:embed="rId6" cstate="print">
              <a:clrChange>
                <a:clrFrom>
                  <a:srgbClr val="5E000E"/>
                </a:clrFrom>
                <a:clrTo>
                  <a:srgbClr val="5E000E">
                    <a:alpha val="0"/>
                  </a:srgbClr>
                </a:clrTo>
              </a:clrChange>
              <a:extLst>
                <a:ext uri="{28A0092B-C50C-407E-A947-70E740481C1C}">
                  <a14:useLocalDpi xmlns:a14="http://schemas.microsoft.com/office/drawing/2010/main" val="0"/>
                </a:ext>
              </a:extLst>
            </a:blip>
            <a:srcRect/>
            <a:stretch>
              <a:fillRect/>
            </a:stretch>
          </p:blipFill>
          <p:spPr bwMode="auto">
            <a:xfrm>
              <a:off x="2166708" y="5131275"/>
              <a:ext cx="2724831" cy="24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H="1">
              <a:off x="3645766" y="5264573"/>
              <a:ext cx="295177" cy="715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365" name="Rectangle 14"/>
          <p:cNvSpPr>
            <a:spLocks noChangeArrowheads="1"/>
          </p:cNvSpPr>
          <p:nvPr/>
        </p:nvSpPr>
        <p:spPr bwMode="auto">
          <a:xfrm>
            <a:off x="355600" y="2582863"/>
            <a:ext cx="240982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2000" b="1"/>
              <a:t>Soy la facilitadora </a:t>
            </a:r>
          </a:p>
          <a:p>
            <a:r>
              <a:rPr lang="en-US" altLang="en-US" sz="2000" b="1"/>
              <a:t>de hoy. </a:t>
            </a:r>
            <a:r>
              <a:rPr lang="en-US" altLang="en-US" sz="1800"/>
              <a:t>Comencemos diciendo cómo estamos hoy ...</a:t>
            </a:r>
          </a:p>
        </p:txBody>
      </p:sp>
      <p:sp>
        <p:nvSpPr>
          <p:cNvPr id="100366" name="Rectangle 16"/>
          <p:cNvSpPr>
            <a:spLocks noChangeArrowheads="1"/>
          </p:cNvSpPr>
          <p:nvPr/>
        </p:nvSpPr>
        <p:spPr bwMode="auto">
          <a:xfrm>
            <a:off x="2998788" y="3074988"/>
            <a:ext cx="15827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Soy la redactora de notas hoy.</a:t>
            </a:r>
          </a:p>
        </p:txBody>
      </p:sp>
      <p:sp>
        <p:nvSpPr>
          <p:cNvPr id="100367" name="TextBox 17"/>
          <p:cNvSpPr txBox="1">
            <a:spLocks noChangeArrowheads="1"/>
          </p:cNvSpPr>
          <p:nvPr/>
        </p:nvSpPr>
        <p:spPr bwMode="auto">
          <a:xfrm>
            <a:off x="5551488" y="2533650"/>
            <a:ext cx="2968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¡Y yo simplemente voy a participar y disfrutar de este reunión! Yo fui la facilitadora de la </a:t>
            </a:r>
            <a:r>
              <a:rPr lang="es-ES" altLang="en-US" sz="1800" i="1"/>
              <a:t>última </a:t>
            </a:r>
            <a:r>
              <a:rPr lang="es-ES" altLang="en-US" sz="1800"/>
              <a:t>reunión.</a:t>
            </a:r>
            <a:endParaRPr lang="en-US" altLang="en-US" sz="1800"/>
          </a:p>
        </p:txBody>
      </p:sp>
      <p:sp>
        <p:nvSpPr>
          <p:cNvPr id="24" name="Freeform 23"/>
          <p:cNvSpPr/>
          <p:nvPr/>
        </p:nvSpPr>
        <p:spPr>
          <a:xfrm>
            <a:off x="101600" y="2238375"/>
            <a:ext cx="2646363" cy="2041525"/>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24"/>
          <p:cNvSpPr/>
          <p:nvPr/>
        </p:nvSpPr>
        <p:spPr>
          <a:xfrm>
            <a:off x="2779713" y="2824163"/>
            <a:ext cx="1689100" cy="1382712"/>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20"/>
          <p:cNvSpPr/>
          <p:nvPr/>
        </p:nvSpPr>
        <p:spPr>
          <a:xfrm>
            <a:off x="5183188" y="2233613"/>
            <a:ext cx="3352800" cy="2030412"/>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7529513" y="4551363"/>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23" name="Title 1"/>
          <p:cNvSpPr>
            <a:spLocks noGrp="1"/>
          </p:cNvSpPr>
          <p:nvPr>
            <p:ph type="title"/>
          </p:nvPr>
        </p:nvSpPr>
        <p:spPr>
          <a:xfrm>
            <a:off x="201613" y="-65088"/>
            <a:ext cx="7886700" cy="1325563"/>
          </a:xfrm>
        </p:spPr>
        <p:txBody>
          <a:bodyPr/>
          <a:lstStyle/>
          <a:p>
            <a:pPr>
              <a:defRPr/>
            </a:pPr>
            <a:r>
              <a:rPr lang="en-US" dirty="0" err="1">
                <a:cs typeface="+mj-cs"/>
              </a:rPr>
              <a:t>Responsabilidades</a:t>
            </a:r>
            <a:r>
              <a:rPr lang="en-US" dirty="0">
                <a:cs typeface="+mj-cs"/>
              </a:rPr>
              <a:t> </a:t>
            </a:r>
            <a:r>
              <a:rPr lang="en-US" dirty="0" err="1">
                <a:cs typeface="+mj-cs"/>
              </a:rPr>
              <a:t>durante</a:t>
            </a:r>
            <a:r>
              <a:rPr lang="en-US" dirty="0">
                <a:cs typeface="+mj-cs"/>
              </a:rPr>
              <a:t> </a:t>
            </a:r>
            <a:r>
              <a:rPr lang="en-US" dirty="0" err="1" smtClean="0">
                <a:cs typeface="+mj-cs"/>
              </a:rPr>
              <a:t>las</a:t>
            </a:r>
            <a:r>
              <a:rPr lang="en-US" dirty="0" smtClean="0">
                <a:cs typeface="+mj-cs"/>
              </a:rPr>
              <a:t> juntas:</a:t>
            </a:r>
            <a:endParaRPr lang="en-US" dirty="0">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5861A5B-00B6-4251-9EA1-83C9034D8B5C}" type="slidenum">
              <a:rPr lang="en-US" altLang="en-US" sz="1200">
                <a:solidFill>
                  <a:srgbClr val="898989"/>
                </a:solidFill>
              </a:rPr>
              <a:pPr/>
              <a:t>45</a:t>
            </a:fld>
            <a:endParaRPr lang="en-US" altLang="en-US" sz="1200">
              <a:solidFill>
                <a:srgbClr val="898989"/>
              </a:solidFill>
            </a:endParaRPr>
          </a:p>
        </p:txBody>
      </p:sp>
      <p:pic>
        <p:nvPicPr>
          <p:cNvPr id="102402"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 y="4176713"/>
            <a:ext cx="2924175"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4224338"/>
            <a:ext cx="1592262"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1"/>
          <p:cNvSpPr txBox="1">
            <a:spLocks noChangeArrowheads="1"/>
          </p:cNvSpPr>
          <p:nvPr/>
        </p:nvSpPr>
        <p:spPr bwMode="auto">
          <a:xfrm>
            <a:off x="538163" y="1150938"/>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In every meeting there will be one person to facilitate and another person to take notes. These responsibilities will rotate. </a:t>
            </a:r>
          </a:p>
        </p:txBody>
      </p:sp>
      <p:pic>
        <p:nvPicPr>
          <p:cNvPr id="10240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8813" y="4289425"/>
            <a:ext cx="271145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a:off x="6592888" y="6434138"/>
            <a:ext cx="0" cy="2316162"/>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01613" y="5580063"/>
            <a:ext cx="6586537" cy="1709737"/>
          </a:xfrm>
          <a:prstGeom prst="ellipse">
            <a:avLst/>
          </a:prstGeom>
          <a:solidFill>
            <a:srgbClr val="663300"/>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cxnSp>
        <p:nvCxnSpPr>
          <p:cNvPr id="32" name="Straight Connector 31"/>
          <p:cNvCxnSpPr/>
          <p:nvPr/>
        </p:nvCxnSpPr>
        <p:spPr>
          <a:xfrm>
            <a:off x="4468813" y="7000875"/>
            <a:ext cx="0" cy="2316163"/>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47963" y="6673850"/>
            <a:ext cx="0" cy="2316163"/>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125" y="6586538"/>
            <a:ext cx="0" cy="2316162"/>
          </a:xfrm>
          <a:prstGeom prst="line">
            <a:avLst/>
          </a:prstGeom>
          <a:ln w="152400">
            <a:solidFill>
              <a:srgbClr val="663300"/>
            </a:solidFill>
          </a:ln>
        </p:spPr>
        <p:style>
          <a:lnRef idx="1">
            <a:schemeClr val="accent1"/>
          </a:lnRef>
          <a:fillRef idx="0">
            <a:schemeClr val="accent1"/>
          </a:fillRef>
          <a:effectRef idx="0">
            <a:schemeClr val="accent1"/>
          </a:effectRef>
          <a:fontRef idx="minor">
            <a:schemeClr val="tx1"/>
          </a:fontRef>
        </p:style>
      </p:cxnSp>
      <p:sp>
        <p:nvSpPr>
          <p:cNvPr id="102411" name="Slide Number Placeholder 3"/>
          <p:cNvSpPr txBox="1">
            <a:spLocks/>
          </p:cNvSpPr>
          <p:nvPr/>
        </p:nvSpPr>
        <p:spPr bwMode="auto">
          <a:xfrm>
            <a:off x="6719888"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3713DC22-10BA-4177-82E6-5B4D28E71C31}" type="slidenum">
              <a:rPr lang="en-US" altLang="en-US" sz="1200">
                <a:solidFill>
                  <a:srgbClr val="898989"/>
                </a:solidFill>
              </a:rPr>
              <a:pPr algn="r" eaLnBrk="1" hangingPunct="1"/>
              <a:t>45</a:t>
            </a:fld>
            <a:endParaRPr lang="en-US" altLang="en-US" sz="1200">
              <a:solidFill>
                <a:srgbClr val="898989"/>
              </a:solidFill>
            </a:endParaRPr>
          </a:p>
        </p:txBody>
      </p:sp>
      <p:sp>
        <p:nvSpPr>
          <p:cNvPr id="102412" name="TextBox 3"/>
          <p:cNvSpPr txBox="1">
            <a:spLocks noChangeArrowheads="1"/>
          </p:cNvSpPr>
          <p:nvPr/>
        </p:nvSpPr>
        <p:spPr bwMode="auto">
          <a:xfrm>
            <a:off x="957263" y="34544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grpSp>
        <p:nvGrpSpPr>
          <p:cNvPr id="102413" name="Group 13"/>
          <p:cNvGrpSpPr>
            <a:grpSpLocks/>
          </p:cNvGrpSpPr>
          <p:nvPr/>
        </p:nvGrpSpPr>
        <p:grpSpPr bwMode="auto">
          <a:xfrm>
            <a:off x="2498725" y="5164138"/>
            <a:ext cx="2725738" cy="2451100"/>
            <a:chOff x="2166708" y="5131275"/>
            <a:chExt cx="2724831" cy="2450150"/>
          </a:xfrm>
        </p:grpSpPr>
        <p:pic>
          <p:nvPicPr>
            <p:cNvPr id="102422" name="Picture 5"/>
            <p:cNvPicPr>
              <a:picLocks noChangeAspect="1"/>
            </p:cNvPicPr>
            <p:nvPr/>
          </p:nvPicPr>
          <p:blipFill>
            <a:blip r:embed="rId6" cstate="print">
              <a:clrChange>
                <a:clrFrom>
                  <a:srgbClr val="5E000E"/>
                </a:clrFrom>
                <a:clrTo>
                  <a:srgbClr val="5E000E">
                    <a:alpha val="0"/>
                  </a:srgbClr>
                </a:clrTo>
              </a:clrChange>
              <a:extLst>
                <a:ext uri="{28A0092B-C50C-407E-A947-70E740481C1C}">
                  <a14:useLocalDpi xmlns:a14="http://schemas.microsoft.com/office/drawing/2010/main" val="0"/>
                </a:ext>
              </a:extLst>
            </a:blip>
            <a:srcRect/>
            <a:stretch>
              <a:fillRect/>
            </a:stretch>
          </p:blipFill>
          <p:spPr bwMode="auto">
            <a:xfrm>
              <a:off x="2166708" y="5131275"/>
              <a:ext cx="2724831" cy="24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p:cNvCxnSpPr/>
            <p:nvPr/>
          </p:nvCxnSpPr>
          <p:spPr>
            <a:xfrm flipH="1">
              <a:off x="3645766" y="5264573"/>
              <a:ext cx="295177" cy="715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14" name="Rectangle 14"/>
          <p:cNvSpPr>
            <a:spLocks noChangeArrowheads="1"/>
          </p:cNvSpPr>
          <p:nvPr/>
        </p:nvSpPr>
        <p:spPr bwMode="auto">
          <a:xfrm>
            <a:off x="355600" y="2582863"/>
            <a:ext cx="240982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2000" b="1"/>
              <a:t>I am today’s facilitator. </a:t>
            </a:r>
            <a:r>
              <a:rPr lang="en-US" altLang="en-US" sz="1800"/>
              <a:t>Let’s begin by saying how we are each doing today</a:t>
            </a:r>
            <a:r>
              <a:rPr lang="is-IS" altLang="en-US" sz="1800"/>
              <a:t>…</a:t>
            </a:r>
            <a:endParaRPr lang="en-US" altLang="en-US" sz="1800"/>
          </a:p>
        </p:txBody>
      </p:sp>
      <p:sp>
        <p:nvSpPr>
          <p:cNvPr id="102415" name="Rectangle 16"/>
          <p:cNvSpPr>
            <a:spLocks noChangeArrowheads="1"/>
          </p:cNvSpPr>
          <p:nvPr/>
        </p:nvSpPr>
        <p:spPr bwMode="auto">
          <a:xfrm>
            <a:off x="2917825" y="3182938"/>
            <a:ext cx="1582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I am the note taker today. </a:t>
            </a:r>
          </a:p>
        </p:txBody>
      </p:sp>
      <p:sp>
        <p:nvSpPr>
          <p:cNvPr id="102416" name="TextBox 17"/>
          <p:cNvSpPr txBox="1">
            <a:spLocks noChangeArrowheads="1"/>
          </p:cNvSpPr>
          <p:nvPr/>
        </p:nvSpPr>
        <p:spPr bwMode="auto">
          <a:xfrm>
            <a:off x="5551488" y="2533650"/>
            <a:ext cx="2968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And I am simply going to participate and enjoy this meeting! I was the facilitator in the </a:t>
            </a:r>
            <a:r>
              <a:rPr lang="en-US" altLang="en-US" sz="1800" i="1"/>
              <a:t>last </a:t>
            </a:r>
            <a:r>
              <a:rPr lang="en-US" altLang="en-US" sz="1800"/>
              <a:t>meeting. </a:t>
            </a:r>
          </a:p>
        </p:txBody>
      </p:sp>
      <p:sp>
        <p:nvSpPr>
          <p:cNvPr id="43" name="Freeform 42"/>
          <p:cNvSpPr/>
          <p:nvPr/>
        </p:nvSpPr>
        <p:spPr>
          <a:xfrm>
            <a:off x="101600" y="2238375"/>
            <a:ext cx="2646363" cy="2041525"/>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reeform 43"/>
          <p:cNvSpPr/>
          <p:nvPr/>
        </p:nvSpPr>
        <p:spPr>
          <a:xfrm>
            <a:off x="2779713" y="2824163"/>
            <a:ext cx="1689100" cy="1382712"/>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reeform 44"/>
          <p:cNvSpPr/>
          <p:nvPr/>
        </p:nvSpPr>
        <p:spPr>
          <a:xfrm>
            <a:off x="5183188" y="2233613"/>
            <a:ext cx="3352800" cy="2030412"/>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20" name="TextBox 45"/>
          <p:cNvSpPr txBox="1">
            <a:spLocks noChangeArrowheads="1"/>
          </p:cNvSpPr>
          <p:nvPr/>
        </p:nvSpPr>
        <p:spPr bwMode="auto">
          <a:xfrm>
            <a:off x="7529513" y="4551363"/>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47" name="Title 1"/>
          <p:cNvSpPr>
            <a:spLocks noGrp="1"/>
          </p:cNvSpPr>
          <p:nvPr>
            <p:ph type="title"/>
          </p:nvPr>
        </p:nvSpPr>
        <p:spPr>
          <a:xfrm>
            <a:off x="201613" y="-65088"/>
            <a:ext cx="7886700" cy="1325563"/>
          </a:xfrm>
        </p:spPr>
        <p:txBody>
          <a:bodyPr/>
          <a:lstStyle/>
          <a:p>
            <a:pPr>
              <a:defRPr/>
            </a:pPr>
            <a:r>
              <a:rPr lang="en-US" dirty="0" smtClean="0">
                <a:cs typeface="+mj-cs"/>
              </a:rPr>
              <a:t>Responsibilities during meetings:</a:t>
            </a:r>
            <a:endParaRPr lang="en-US" dirty="0">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4038650-A725-4FB5-A490-068A63848724}" type="slidenum">
              <a:rPr lang="en-US" altLang="en-US" sz="1200">
                <a:solidFill>
                  <a:srgbClr val="898989"/>
                </a:solidFill>
              </a:rPr>
              <a:pPr/>
              <a:t>46</a:t>
            </a:fld>
            <a:endParaRPr lang="en-US" altLang="en-US" sz="1200">
              <a:solidFill>
                <a:srgbClr val="898989"/>
              </a:solidFill>
            </a:endParaRPr>
          </a:p>
        </p:txBody>
      </p:sp>
      <p:sp>
        <p:nvSpPr>
          <p:cNvPr id="6" name="TextBox 5"/>
          <p:cNvSpPr txBox="1"/>
          <p:nvPr/>
        </p:nvSpPr>
        <p:spPr>
          <a:xfrm>
            <a:off x="7600950" y="4598988"/>
            <a:ext cx="2243138" cy="1938337"/>
          </a:xfrm>
          <a:prstGeom prst="rect">
            <a:avLst/>
          </a:prstGeom>
          <a:noFill/>
        </p:spPr>
        <p:txBody>
          <a:bodyPr>
            <a:spAutoFit/>
          </a:bodyPr>
          <a:lstStyle/>
          <a:p>
            <a:pPr eaLnBrk="1" fontAlgn="auto" hangingPunct="1">
              <a:spcBef>
                <a:spcPts val="0"/>
              </a:spcBef>
              <a:spcAft>
                <a:spcPts val="0"/>
              </a:spcAft>
              <a:defRPr/>
            </a:pPr>
            <a:r>
              <a:rPr lang="es-ES" sz="1200" b="1" dirty="0">
                <a:latin typeface="+mj-lt"/>
                <a:ea typeface="+mn-ea"/>
              </a:rPr>
              <a:t>Escriba sus iniciales </a:t>
            </a:r>
          </a:p>
          <a:p>
            <a:pPr eaLnBrk="1" fontAlgn="auto" hangingPunct="1">
              <a:spcBef>
                <a:spcPts val="0"/>
              </a:spcBef>
              <a:spcAft>
                <a:spcPts val="0"/>
              </a:spcAft>
              <a:defRPr/>
            </a:pPr>
            <a:r>
              <a:rPr lang="es-ES" sz="1200" b="1" dirty="0">
                <a:latin typeface="+mj-lt"/>
                <a:ea typeface="+mn-ea"/>
              </a:rPr>
              <a:t>para aprobar:</a:t>
            </a:r>
            <a:endParaRPr lang="en-US" sz="1200" b="1" dirty="0">
              <a:latin typeface="+mj-lt"/>
              <a:ea typeface="+mn-ea"/>
            </a:endParaRPr>
          </a:p>
          <a:p>
            <a:pPr eaLnBrk="1" fontAlgn="auto" hangingPunct="1">
              <a:spcBef>
                <a:spcPts val="0"/>
              </a:spcBef>
              <a:spcAft>
                <a:spcPts val="0"/>
              </a:spcAft>
              <a:defRPr/>
            </a:pPr>
            <a:r>
              <a:rPr lang="en-US" sz="1200" dirty="0" err="1">
                <a:latin typeface="+mj-lt"/>
                <a:ea typeface="+mn-ea"/>
              </a:rPr>
              <a:t>Socia</a:t>
            </a:r>
            <a:r>
              <a:rPr lang="en-US" sz="1200" dirty="0">
                <a:latin typeface="+mj-lt"/>
                <a:ea typeface="+mn-ea"/>
              </a:rPr>
              <a:t> 1: _________</a:t>
            </a:r>
          </a:p>
          <a:p>
            <a:pPr eaLnBrk="1" fontAlgn="auto" hangingPunct="1">
              <a:spcBef>
                <a:spcPts val="0"/>
              </a:spcBef>
              <a:spcAft>
                <a:spcPts val="0"/>
              </a:spcAft>
              <a:defRPr/>
            </a:pPr>
            <a:r>
              <a:rPr lang="en-US" sz="1200" dirty="0" err="1">
                <a:latin typeface="+mj-lt"/>
                <a:ea typeface="+mn-ea"/>
              </a:rPr>
              <a:t>Socia</a:t>
            </a:r>
            <a:r>
              <a:rPr lang="en-US" sz="1200" dirty="0">
                <a:latin typeface="+mj-lt"/>
                <a:ea typeface="+mn-ea"/>
              </a:rPr>
              <a:t> 2: ________</a:t>
            </a:r>
          </a:p>
          <a:p>
            <a:pPr eaLnBrk="1" fontAlgn="auto" hangingPunct="1">
              <a:spcBef>
                <a:spcPts val="0"/>
              </a:spcBef>
              <a:spcAft>
                <a:spcPts val="0"/>
              </a:spcAft>
              <a:defRPr/>
            </a:pPr>
            <a:r>
              <a:rPr lang="en-US" sz="1200" dirty="0" err="1">
                <a:latin typeface="+mj-lt"/>
                <a:ea typeface="+mn-ea"/>
              </a:rPr>
              <a:t>Socia</a:t>
            </a:r>
            <a:r>
              <a:rPr lang="en-US" sz="1200" dirty="0">
                <a:latin typeface="+mj-lt"/>
                <a:ea typeface="+mn-ea"/>
              </a:rPr>
              <a:t> 3:  _________</a:t>
            </a:r>
          </a:p>
          <a:p>
            <a:pPr eaLnBrk="1" fontAlgn="auto" hangingPunct="1">
              <a:spcBef>
                <a:spcPts val="0"/>
              </a:spcBef>
              <a:spcAft>
                <a:spcPts val="0"/>
              </a:spcAft>
              <a:defRPr/>
            </a:pPr>
            <a:r>
              <a:rPr lang="en-US" sz="1200" dirty="0" err="1">
                <a:latin typeface="+mj-lt"/>
                <a:ea typeface="+mn-ea"/>
              </a:rPr>
              <a:t>Socia</a:t>
            </a:r>
            <a:r>
              <a:rPr lang="en-US" sz="1200" dirty="0">
                <a:latin typeface="+mj-lt"/>
                <a:ea typeface="+mn-ea"/>
              </a:rPr>
              <a:t> 4: _____</a:t>
            </a:r>
          </a:p>
          <a:p>
            <a:pPr eaLnBrk="1" fontAlgn="auto" hangingPunct="1">
              <a:spcBef>
                <a:spcPts val="0"/>
              </a:spcBef>
              <a:spcAft>
                <a:spcPts val="0"/>
              </a:spcAft>
              <a:defRPr/>
            </a:pPr>
            <a:r>
              <a:rPr lang="en-US" sz="1200" dirty="0" err="1">
                <a:latin typeface="+mj-lt"/>
                <a:ea typeface="+mn-ea"/>
              </a:rPr>
              <a:t>Socia</a:t>
            </a:r>
            <a:r>
              <a:rPr lang="en-US" sz="1200" dirty="0">
                <a:latin typeface="+mj-lt"/>
                <a:ea typeface="+mn-ea"/>
              </a:rPr>
              <a:t> 5: _____</a:t>
            </a:r>
          </a:p>
          <a:p>
            <a:pPr eaLnBrk="1" fontAlgn="auto" hangingPunct="1">
              <a:spcBef>
                <a:spcPts val="0"/>
              </a:spcBef>
              <a:spcAft>
                <a:spcPts val="0"/>
              </a:spcAft>
              <a:defRPr/>
            </a:pPr>
            <a:r>
              <a:rPr lang="en-US" sz="1200" dirty="0" err="1">
                <a:latin typeface="+mj-lt"/>
                <a:ea typeface="+mn-ea"/>
              </a:rPr>
              <a:t>Socia</a:t>
            </a:r>
            <a:r>
              <a:rPr lang="en-US" sz="1200" dirty="0">
                <a:latin typeface="+mj-lt"/>
                <a:ea typeface="+mn-ea"/>
              </a:rPr>
              <a:t> 6: _____</a:t>
            </a:r>
          </a:p>
          <a:p>
            <a:pPr eaLnBrk="1" fontAlgn="auto" hangingPunct="1">
              <a:spcBef>
                <a:spcPts val="0"/>
              </a:spcBef>
              <a:spcAft>
                <a:spcPts val="0"/>
              </a:spcAft>
              <a:defRPr/>
            </a:pPr>
            <a:r>
              <a:rPr lang="en-US" sz="1200" dirty="0" err="1">
                <a:latin typeface="+mj-lt"/>
                <a:ea typeface="+mn-ea"/>
              </a:rPr>
              <a:t>Socia</a:t>
            </a:r>
            <a:r>
              <a:rPr lang="en-US" sz="1200" dirty="0">
                <a:latin typeface="+mj-lt"/>
                <a:ea typeface="+mn-ea"/>
              </a:rPr>
              <a:t> 7: _____</a:t>
            </a:r>
          </a:p>
          <a:p>
            <a:pPr eaLnBrk="1" fontAlgn="auto" hangingPunct="1">
              <a:spcBef>
                <a:spcPts val="0"/>
              </a:spcBef>
              <a:spcAft>
                <a:spcPts val="0"/>
              </a:spcAft>
              <a:defRPr/>
            </a:pPr>
            <a:endParaRPr lang="en-US" sz="1200" dirty="0">
              <a:latin typeface="+mj-lt"/>
              <a:ea typeface="+mn-ea"/>
            </a:endParaRPr>
          </a:p>
        </p:txBody>
      </p:sp>
      <p:sp>
        <p:nvSpPr>
          <p:cNvPr id="104451"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04452" name="TextBox 1"/>
          <p:cNvSpPr txBox="1">
            <a:spLocks noChangeArrowheads="1"/>
          </p:cNvSpPr>
          <p:nvPr/>
        </p:nvSpPr>
        <p:spPr bwMode="auto">
          <a:xfrm>
            <a:off x="330200" y="1978025"/>
            <a:ext cx="25669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800"/>
              <a:t>La Cooperativa mantendrá registros de las actas de juntas cuando se reúnen todas las Socias y cuando se reúne cada </a:t>
            </a:r>
            <a:r>
              <a:rPr lang="es-ES_tradnl" altLang="en-US" sz="1800"/>
              <a:t>Comisión</a:t>
            </a:r>
            <a:r>
              <a:rPr lang="es-MX" altLang="en-US" sz="1800"/>
              <a:t>. </a:t>
            </a:r>
            <a:r>
              <a:rPr lang="es-ES" altLang="en-US" sz="1800"/>
              <a:t>Las notas pueden ser tomadas a mano o en la computadora.</a:t>
            </a:r>
            <a:endParaRPr lang="en-US" altLang="en-US" sz="1800"/>
          </a:p>
        </p:txBody>
      </p:sp>
      <p:sp>
        <p:nvSpPr>
          <p:cNvPr id="3" name="Freeform 2"/>
          <p:cNvSpPr/>
          <p:nvPr/>
        </p:nvSpPr>
        <p:spPr>
          <a:xfrm rot="10073431">
            <a:off x="2392363" y="163513"/>
            <a:ext cx="5964237" cy="6815137"/>
          </a:xfrm>
          <a:custGeom>
            <a:avLst/>
            <a:gdLst>
              <a:gd name="connsiteX0" fmla="*/ 1215024 w 4133589"/>
              <a:gd name="connsiteY0" fmla="*/ 4063 h 4851636"/>
              <a:gd name="connsiteX1" fmla="*/ 1277654 w 4133589"/>
              <a:gd name="connsiteY1" fmla="*/ 54167 h 4851636"/>
              <a:gd name="connsiteX2" fmla="*/ 1390389 w 4133589"/>
              <a:gd name="connsiteY2" fmla="*/ 154376 h 4851636"/>
              <a:gd name="connsiteX3" fmla="*/ 1478071 w 4133589"/>
              <a:gd name="connsiteY3" fmla="*/ 217006 h 4851636"/>
              <a:gd name="connsiteX4" fmla="*/ 1540701 w 4133589"/>
              <a:gd name="connsiteY4" fmla="*/ 229532 h 4851636"/>
              <a:gd name="connsiteX5" fmla="*/ 1653435 w 4133589"/>
              <a:gd name="connsiteY5" fmla="*/ 304688 h 4851636"/>
              <a:gd name="connsiteX6" fmla="*/ 1979112 w 4133589"/>
              <a:gd name="connsiteY6" fmla="*/ 455000 h 4851636"/>
              <a:gd name="connsiteX7" fmla="*/ 2354893 w 4133589"/>
              <a:gd name="connsiteY7" fmla="*/ 555208 h 4851636"/>
              <a:gd name="connsiteX8" fmla="*/ 2743200 w 4133589"/>
              <a:gd name="connsiteY8" fmla="*/ 642891 h 4851636"/>
              <a:gd name="connsiteX9" fmla="*/ 2818356 w 4133589"/>
              <a:gd name="connsiteY9" fmla="*/ 655417 h 4851636"/>
              <a:gd name="connsiteX10" fmla="*/ 2993720 w 4133589"/>
              <a:gd name="connsiteY10" fmla="*/ 705521 h 4851636"/>
              <a:gd name="connsiteX11" fmla="*/ 3169084 w 4133589"/>
              <a:gd name="connsiteY11" fmla="*/ 730573 h 4851636"/>
              <a:gd name="connsiteX12" fmla="*/ 3407079 w 4133589"/>
              <a:gd name="connsiteY12" fmla="*/ 780677 h 4851636"/>
              <a:gd name="connsiteX13" fmla="*/ 3945698 w 4133589"/>
              <a:gd name="connsiteY13" fmla="*/ 768151 h 4851636"/>
              <a:gd name="connsiteX14" fmla="*/ 3983276 w 4133589"/>
              <a:gd name="connsiteY14" fmla="*/ 755625 h 4851636"/>
              <a:gd name="connsiteX15" fmla="*/ 4096010 w 4133589"/>
              <a:gd name="connsiteY15" fmla="*/ 705521 h 4851636"/>
              <a:gd name="connsiteX16" fmla="*/ 4133589 w 4133589"/>
              <a:gd name="connsiteY16" fmla="*/ 692995 h 4851636"/>
              <a:gd name="connsiteX17" fmla="*/ 4083484 w 4133589"/>
              <a:gd name="connsiteY17" fmla="*/ 843307 h 4851636"/>
              <a:gd name="connsiteX18" fmla="*/ 4070958 w 4133589"/>
              <a:gd name="connsiteY18" fmla="*/ 893411 h 4851636"/>
              <a:gd name="connsiteX19" fmla="*/ 3995802 w 4133589"/>
              <a:gd name="connsiteY19" fmla="*/ 1031198 h 4851636"/>
              <a:gd name="connsiteX20" fmla="*/ 3858016 w 4133589"/>
              <a:gd name="connsiteY20" fmla="*/ 1444556 h 4851636"/>
              <a:gd name="connsiteX21" fmla="*/ 3770334 w 4133589"/>
              <a:gd name="connsiteY21" fmla="*/ 1695077 h 4851636"/>
              <a:gd name="connsiteX22" fmla="*/ 3670126 w 4133589"/>
              <a:gd name="connsiteY22" fmla="*/ 2133488 h 4851636"/>
              <a:gd name="connsiteX23" fmla="*/ 3632547 w 4133589"/>
              <a:gd name="connsiteY23" fmla="*/ 2358956 h 4851636"/>
              <a:gd name="connsiteX24" fmla="*/ 3582443 w 4133589"/>
              <a:gd name="connsiteY24" fmla="*/ 2471691 h 4851636"/>
              <a:gd name="connsiteX25" fmla="*/ 3519813 w 4133589"/>
              <a:gd name="connsiteY25" fmla="*/ 2772315 h 4851636"/>
              <a:gd name="connsiteX26" fmla="*/ 3469709 w 4133589"/>
              <a:gd name="connsiteY26" fmla="*/ 2922628 h 4851636"/>
              <a:gd name="connsiteX27" fmla="*/ 3407079 w 4133589"/>
              <a:gd name="connsiteY27" fmla="*/ 3260830 h 4851636"/>
              <a:gd name="connsiteX28" fmla="*/ 3356975 w 4133589"/>
              <a:gd name="connsiteY28" fmla="*/ 3436195 h 4851636"/>
              <a:gd name="connsiteX29" fmla="*/ 3331923 w 4133589"/>
              <a:gd name="connsiteY29" fmla="*/ 3624085 h 4851636"/>
              <a:gd name="connsiteX30" fmla="*/ 3281819 w 4133589"/>
              <a:gd name="connsiteY30" fmla="*/ 3761871 h 4851636"/>
              <a:gd name="connsiteX31" fmla="*/ 3256767 w 4133589"/>
              <a:gd name="connsiteY31" fmla="*/ 3849554 h 4851636"/>
              <a:gd name="connsiteX32" fmla="*/ 3244241 w 4133589"/>
              <a:gd name="connsiteY32" fmla="*/ 3899658 h 4851636"/>
              <a:gd name="connsiteX33" fmla="*/ 3219189 w 4133589"/>
              <a:gd name="connsiteY33" fmla="*/ 4037444 h 4851636"/>
              <a:gd name="connsiteX34" fmla="*/ 3169084 w 4133589"/>
              <a:gd name="connsiteY34" fmla="*/ 4187756 h 4851636"/>
              <a:gd name="connsiteX35" fmla="*/ 3081402 w 4133589"/>
              <a:gd name="connsiteY35" fmla="*/ 4588589 h 4851636"/>
              <a:gd name="connsiteX36" fmla="*/ 3068876 w 4133589"/>
              <a:gd name="connsiteY36" fmla="*/ 4676271 h 4851636"/>
              <a:gd name="connsiteX37" fmla="*/ 3043824 w 4133589"/>
              <a:gd name="connsiteY37" fmla="*/ 4789006 h 4851636"/>
              <a:gd name="connsiteX38" fmla="*/ 3031298 w 4133589"/>
              <a:gd name="connsiteY38" fmla="*/ 4851636 h 4851636"/>
              <a:gd name="connsiteX39" fmla="*/ 2893512 w 4133589"/>
              <a:gd name="connsiteY39" fmla="*/ 4826584 h 4851636"/>
              <a:gd name="connsiteX40" fmla="*/ 2805830 w 4133589"/>
              <a:gd name="connsiteY40" fmla="*/ 4814058 h 4851636"/>
              <a:gd name="connsiteX41" fmla="*/ 2718147 w 4133589"/>
              <a:gd name="connsiteY41" fmla="*/ 4789006 h 4851636"/>
              <a:gd name="connsiteX42" fmla="*/ 2642991 w 4133589"/>
              <a:gd name="connsiteY42" fmla="*/ 4776480 h 4851636"/>
              <a:gd name="connsiteX43" fmla="*/ 2567835 w 4133589"/>
              <a:gd name="connsiteY43" fmla="*/ 4751428 h 4851636"/>
              <a:gd name="connsiteX44" fmla="*/ 2517731 w 4133589"/>
              <a:gd name="connsiteY44" fmla="*/ 4738902 h 4851636"/>
              <a:gd name="connsiteX45" fmla="*/ 2442575 w 4133589"/>
              <a:gd name="connsiteY45" fmla="*/ 4713850 h 4851636"/>
              <a:gd name="connsiteX46" fmla="*/ 2367419 w 4133589"/>
              <a:gd name="connsiteY46" fmla="*/ 4701324 h 4851636"/>
              <a:gd name="connsiteX47" fmla="*/ 2279737 w 4133589"/>
              <a:gd name="connsiteY47" fmla="*/ 4651219 h 4851636"/>
              <a:gd name="connsiteX48" fmla="*/ 2029216 w 4133589"/>
              <a:gd name="connsiteY48" fmla="*/ 4588589 h 4851636"/>
              <a:gd name="connsiteX49" fmla="*/ 1741117 w 4133589"/>
              <a:gd name="connsiteY49" fmla="*/ 4500907 h 4851636"/>
              <a:gd name="connsiteX50" fmla="*/ 1578279 w 4133589"/>
              <a:gd name="connsiteY50" fmla="*/ 4463329 h 4851636"/>
              <a:gd name="connsiteX51" fmla="*/ 1465545 w 4133589"/>
              <a:gd name="connsiteY51" fmla="*/ 4438277 h 4851636"/>
              <a:gd name="connsiteX52" fmla="*/ 1315232 w 4133589"/>
              <a:gd name="connsiteY52" fmla="*/ 4413225 h 4851636"/>
              <a:gd name="connsiteX53" fmla="*/ 1102290 w 4133589"/>
              <a:gd name="connsiteY53" fmla="*/ 4375647 h 4851636"/>
              <a:gd name="connsiteX54" fmla="*/ 989556 w 4133589"/>
              <a:gd name="connsiteY54" fmla="*/ 4350595 h 4851636"/>
              <a:gd name="connsiteX55" fmla="*/ 688931 w 4133589"/>
              <a:gd name="connsiteY55" fmla="*/ 4313017 h 4851636"/>
              <a:gd name="connsiteX56" fmla="*/ 501041 w 4133589"/>
              <a:gd name="connsiteY56" fmla="*/ 4287965 h 4851636"/>
              <a:gd name="connsiteX57" fmla="*/ 0 w 4133589"/>
              <a:gd name="connsiteY57" fmla="*/ 4262913 h 4851636"/>
              <a:gd name="connsiteX58" fmla="*/ 37578 w 4133589"/>
              <a:gd name="connsiteY58" fmla="*/ 4187756 h 4851636"/>
              <a:gd name="connsiteX59" fmla="*/ 62630 w 4133589"/>
              <a:gd name="connsiteY59" fmla="*/ 4100074 h 4851636"/>
              <a:gd name="connsiteX60" fmla="*/ 87682 w 4133589"/>
              <a:gd name="connsiteY60" fmla="*/ 4062496 h 4851636"/>
              <a:gd name="connsiteX61" fmla="*/ 125260 w 4133589"/>
              <a:gd name="connsiteY61" fmla="*/ 3962288 h 4851636"/>
              <a:gd name="connsiteX62" fmla="*/ 150312 w 4133589"/>
              <a:gd name="connsiteY62" fmla="*/ 3837028 h 4851636"/>
              <a:gd name="connsiteX63" fmla="*/ 212942 w 4133589"/>
              <a:gd name="connsiteY63" fmla="*/ 3699241 h 4851636"/>
              <a:gd name="connsiteX64" fmla="*/ 237994 w 4133589"/>
              <a:gd name="connsiteY64" fmla="*/ 3586507 h 4851636"/>
              <a:gd name="connsiteX65" fmla="*/ 288098 w 4133589"/>
              <a:gd name="connsiteY65" fmla="*/ 3473773 h 4851636"/>
              <a:gd name="connsiteX66" fmla="*/ 313150 w 4133589"/>
              <a:gd name="connsiteY66" fmla="*/ 3436195 h 4851636"/>
              <a:gd name="connsiteX67" fmla="*/ 350728 w 4133589"/>
              <a:gd name="connsiteY67" fmla="*/ 3373565 h 4851636"/>
              <a:gd name="connsiteX68" fmla="*/ 388306 w 4133589"/>
              <a:gd name="connsiteY68" fmla="*/ 3260830 h 4851636"/>
              <a:gd name="connsiteX69" fmla="*/ 413358 w 4133589"/>
              <a:gd name="connsiteY69" fmla="*/ 3173148 h 4851636"/>
              <a:gd name="connsiteX70" fmla="*/ 438410 w 4133589"/>
              <a:gd name="connsiteY70" fmla="*/ 3123044 h 4851636"/>
              <a:gd name="connsiteX71" fmla="*/ 526093 w 4133589"/>
              <a:gd name="connsiteY71" fmla="*/ 2947680 h 4851636"/>
              <a:gd name="connsiteX72" fmla="*/ 538619 w 4133589"/>
              <a:gd name="connsiteY72" fmla="*/ 2885050 h 4851636"/>
              <a:gd name="connsiteX73" fmla="*/ 576197 w 4133589"/>
              <a:gd name="connsiteY73" fmla="*/ 2822419 h 4851636"/>
              <a:gd name="connsiteX74" fmla="*/ 601249 w 4133589"/>
              <a:gd name="connsiteY74" fmla="*/ 2772315 h 4851636"/>
              <a:gd name="connsiteX75" fmla="*/ 613775 w 4133589"/>
              <a:gd name="connsiteY75" fmla="*/ 2734737 h 4851636"/>
              <a:gd name="connsiteX76" fmla="*/ 626301 w 4133589"/>
              <a:gd name="connsiteY76" fmla="*/ 2659581 h 4851636"/>
              <a:gd name="connsiteX77" fmla="*/ 663879 w 4133589"/>
              <a:gd name="connsiteY77" fmla="*/ 2609477 h 4851636"/>
              <a:gd name="connsiteX78" fmla="*/ 688931 w 4133589"/>
              <a:gd name="connsiteY78" fmla="*/ 2559373 h 4851636"/>
              <a:gd name="connsiteX79" fmla="*/ 751561 w 4133589"/>
              <a:gd name="connsiteY79" fmla="*/ 2384008 h 4851636"/>
              <a:gd name="connsiteX80" fmla="*/ 789139 w 4133589"/>
              <a:gd name="connsiteY80" fmla="*/ 2333904 h 4851636"/>
              <a:gd name="connsiteX81" fmla="*/ 839243 w 4133589"/>
              <a:gd name="connsiteY81" fmla="*/ 2196118 h 4851636"/>
              <a:gd name="connsiteX82" fmla="*/ 876821 w 4133589"/>
              <a:gd name="connsiteY82" fmla="*/ 2083384 h 4851636"/>
              <a:gd name="connsiteX83" fmla="*/ 901874 w 4133589"/>
              <a:gd name="connsiteY83" fmla="*/ 2033280 h 4851636"/>
              <a:gd name="connsiteX84" fmla="*/ 926926 w 4133589"/>
              <a:gd name="connsiteY84" fmla="*/ 1945598 h 4851636"/>
              <a:gd name="connsiteX85" fmla="*/ 951978 w 4133589"/>
              <a:gd name="connsiteY85" fmla="*/ 1895493 h 4851636"/>
              <a:gd name="connsiteX86" fmla="*/ 977030 w 4133589"/>
              <a:gd name="connsiteY86" fmla="*/ 1807811 h 4851636"/>
              <a:gd name="connsiteX87" fmla="*/ 989556 w 4133589"/>
              <a:gd name="connsiteY87" fmla="*/ 1770233 h 4851636"/>
              <a:gd name="connsiteX88" fmla="*/ 1002082 w 4133589"/>
              <a:gd name="connsiteY88" fmla="*/ 1619921 h 4851636"/>
              <a:gd name="connsiteX89" fmla="*/ 1027134 w 4133589"/>
              <a:gd name="connsiteY89" fmla="*/ 1507187 h 4851636"/>
              <a:gd name="connsiteX90" fmla="*/ 1052186 w 4133589"/>
              <a:gd name="connsiteY90" fmla="*/ 1331822 h 4851636"/>
              <a:gd name="connsiteX91" fmla="*/ 1064712 w 4133589"/>
              <a:gd name="connsiteY91" fmla="*/ 1206562 h 4851636"/>
              <a:gd name="connsiteX92" fmla="*/ 1102290 w 4133589"/>
              <a:gd name="connsiteY92" fmla="*/ 655417 h 4851636"/>
              <a:gd name="connsiteX93" fmla="*/ 1114816 w 4133589"/>
              <a:gd name="connsiteY93" fmla="*/ 567734 h 4851636"/>
              <a:gd name="connsiteX94" fmla="*/ 1139868 w 4133589"/>
              <a:gd name="connsiteY94" fmla="*/ 480052 h 4851636"/>
              <a:gd name="connsiteX95" fmla="*/ 1152394 w 4133589"/>
              <a:gd name="connsiteY95" fmla="*/ 379844 h 4851636"/>
              <a:gd name="connsiteX96" fmla="*/ 1164920 w 4133589"/>
              <a:gd name="connsiteY96" fmla="*/ 304688 h 4851636"/>
              <a:gd name="connsiteX97" fmla="*/ 1177446 w 4133589"/>
              <a:gd name="connsiteY97" fmla="*/ 166902 h 4851636"/>
              <a:gd name="connsiteX98" fmla="*/ 1215024 w 4133589"/>
              <a:gd name="connsiteY98" fmla="*/ 4063 h 48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133589" h="4851636">
                <a:moveTo>
                  <a:pt x="1215024" y="4063"/>
                </a:moveTo>
                <a:cubicBezTo>
                  <a:pt x="1231725" y="-14726"/>
                  <a:pt x="1257355" y="36768"/>
                  <a:pt x="1277654" y="54167"/>
                </a:cubicBezTo>
                <a:cubicBezTo>
                  <a:pt x="1315828" y="86888"/>
                  <a:pt x="1351367" y="122671"/>
                  <a:pt x="1390389" y="154376"/>
                </a:cubicBezTo>
                <a:cubicBezTo>
                  <a:pt x="1418265" y="177025"/>
                  <a:pt x="1445945" y="200943"/>
                  <a:pt x="1478071" y="217006"/>
                </a:cubicBezTo>
                <a:cubicBezTo>
                  <a:pt x="1497113" y="226527"/>
                  <a:pt x="1519824" y="225357"/>
                  <a:pt x="1540701" y="229532"/>
                </a:cubicBezTo>
                <a:cubicBezTo>
                  <a:pt x="1578279" y="254584"/>
                  <a:pt x="1614898" y="281138"/>
                  <a:pt x="1653435" y="304688"/>
                </a:cubicBezTo>
                <a:cubicBezTo>
                  <a:pt x="1754163" y="366244"/>
                  <a:pt x="1867683" y="419438"/>
                  <a:pt x="1979112" y="455000"/>
                </a:cubicBezTo>
                <a:cubicBezTo>
                  <a:pt x="2102612" y="494415"/>
                  <a:pt x="2229006" y="524252"/>
                  <a:pt x="2354893" y="555208"/>
                </a:cubicBezTo>
                <a:cubicBezTo>
                  <a:pt x="2483749" y="586894"/>
                  <a:pt x="2613502" y="614848"/>
                  <a:pt x="2743200" y="642891"/>
                </a:cubicBezTo>
                <a:cubicBezTo>
                  <a:pt x="2768024" y="648258"/>
                  <a:pt x="2793717" y="649257"/>
                  <a:pt x="2818356" y="655417"/>
                </a:cubicBezTo>
                <a:cubicBezTo>
                  <a:pt x="2877335" y="670162"/>
                  <a:pt x="2934276" y="692783"/>
                  <a:pt x="2993720" y="705521"/>
                </a:cubicBezTo>
                <a:cubicBezTo>
                  <a:pt x="3051457" y="717893"/>
                  <a:pt x="3110988" y="720010"/>
                  <a:pt x="3169084" y="730573"/>
                </a:cubicBezTo>
                <a:cubicBezTo>
                  <a:pt x="3248847" y="745075"/>
                  <a:pt x="3327747" y="763976"/>
                  <a:pt x="3407079" y="780677"/>
                </a:cubicBezTo>
                <a:cubicBezTo>
                  <a:pt x="3586619" y="776502"/>
                  <a:pt x="3766279" y="775952"/>
                  <a:pt x="3945698" y="768151"/>
                </a:cubicBezTo>
                <a:cubicBezTo>
                  <a:pt x="3958889" y="767577"/>
                  <a:pt x="3971088" y="760703"/>
                  <a:pt x="3983276" y="755625"/>
                </a:cubicBezTo>
                <a:cubicBezTo>
                  <a:pt x="4021235" y="739809"/>
                  <a:pt x="4058051" y="721337"/>
                  <a:pt x="4096010" y="705521"/>
                </a:cubicBezTo>
                <a:cubicBezTo>
                  <a:pt x="4108198" y="700443"/>
                  <a:pt x="4121063" y="697170"/>
                  <a:pt x="4133589" y="692995"/>
                </a:cubicBezTo>
                <a:cubicBezTo>
                  <a:pt x="4116887" y="743099"/>
                  <a:pt x="4096293" y="792070"/>
                  <a:pt x="4083484" y="843307"/>
                </a:cubicBezTo>
                <a:cubicBezTo>
                  <a:pt x="4079309" y="860008"/>
                  <a:pt x="4078238" y="877811"/>
                  <a:pt x="4070958" y="893411"/>
                </a:cubicBezTo>
                <a:cubicBezTo>
                  <a:pt x="4048834" y="940820"/>
                  <a:pt x="4015493" y="982728"/>
                  <a:pt x="3995802" y="1031198"/>
                </a:cubicBezTo>
                <a:cubicBezTo>
                  <a:pt x="3988806" y="1048420"/>
                  <a:pt x="3881698" y="1375664"/>
                  <a:pt x="3858016" y="1444556"/>
                </a:cubicBezTo>
                <a:cubicBezTo>
                  <a:pt x="3829255" y="1528225"/>
                  <a:pt x="3786889" y="1608166"/>
                  <a:pt x="3770334" y="1695077"/>
                </a:cubicBezTo>
                <a:cubicBezTo>
                  <a:pt x="3686186" y="2136855"/>
                  <a:pt x="3760191" y="1791242"/>
                  <a:pt x="3670126" y="2133488"/>
                </a:cubicBezTo>
                <a:cubicBezTo>
                  <a:pt x="3650735" y="2207172"/>
                  <a:pt x="3652595" y="2285448"/>
                  <a:pt x="3632547" y="2358956"/>
                </a:cubicBezTo>
                <a:cubicBezTo>
                  <a:pt x="3621727" y="2398630"/>
                  <a:pt x="3599144" y="2434113"/>
                  <a:pt x="3582443" y="2471691"/>
                </a:cubicBezTo>
                <a:cubicBezTo>
                  <a:pt x="3565852" y="2560175"/>
                  <a:pt x="3547505" y="2680010"/>
                  <a:pt x="3519813" y="2772315"/>
                </a:cubicBezTo>
                <a:cubicBezTo>
                  <a:pt x="3504637" y="2822902"/>
                  <a:pt x="3483439" y="2871629"/>
                  <a:pt x="3469709" y="2922628"/>
                </a:cubicBezTo>
                <a:cubicBezTo>
                  <a:pt x="3385517" y="3235344"/>
                  <a:pt x="3473472" y="2962059"/>
                  <a:pt x="3407079" y="3260830"/>
                </a:cubicBezTo>
                <a:cubicBezTo>
                  <a:pt x="3393891" y="3320176"/>
                  <a:pt x="3373676" y="3377740"/>
                  <a:pt x="3356975" y="3436195"/>
                </a:cubicBezTo>
                <a:cubicBezTo>
                  <a:pt x="3348624" y="3498825"/>
                  <a:pt x="3346131" y="3562519"/>
                  <a:pt x="3331923" y="3624085"/>
                </a:cubicBezTo>
                <a:cubicBezTo>
                  <a:pt x="3320934" y="3671704"/>
                  <a:pt x="3297273" y="3715508"/>
                  <a:pt x="3281819" y="3761871"/>
                </a:cubicBezTo>
                <a:cubicBezTo>
                  <a:pt x="3272207" y="3790708"/>
                  <a:pt x="3264765" y="3820228"/>
                  <a:pt x="3256767" y="3849554"/>
                </a:cubicBezTo>
                <a:cubicBezTo>
                  <a:pt x="3252237" y="3866163"/>
                  <a:pt x="3247617" y="3882777"/>
                  <a:pt x="3244241" y="3899658"/>
                </a:cubicBezTo>
                <a:cubicBezTo>
                  <a:pt x="3235086" y="3945433"/>
                  <a:pt x="3230973" y="3992274"/>
                  <a:pt x="3219189" y="4037444"/>
                </a:cubicBezTo>
                <a:cubicBezTo>
                  <a:pt x="3205857" y="4088548"/>
                  <a:pt x="3181256" y="4136363"/>
                  <a:pt x="3169084" y="4187756"/>
                </a:cubicBezTo>
                <a:cubicBezTo>
                  <a:pt x="3047370" y="4701657"/>
                  <a:pt x="3154335" y="4369790"/>
                  <a:pt x="3081402" y="4588589"/>
                </a:cubicBezTo>
                <a:cubicBezTo>
                  <a:pt x="3077227" y="4617816"/>
                  <a:pt x="3074317" y="4647253"/>
                  <a:pt x="3068876" y="4676271"/>
                </a:cubicBezTo>
                <a:cubicBezTo>
                  <a:pt x="3061782" y="4714107"/>
                  <a:pt x="3051890" y="4751365"/>
                  <a:pt x="3043824" y="4789006"/>
                </a:cubicBezTo>
                <a:cubicBezTo>
                  <a:pt x="3039363" y="4809824"/>
                  <a:pt x="3035473" y="4830759"/>
                  <a:pt x="3031298" y="4851636"/>
                </a:cubicBezTo>
                <a:lnTo>
                  <a:pt x="2893512" y="4826584"/>
                </a:lnTo>
                <a:cubicBezTo>
                  <a:pt x="2864390" y="4821730"/>
                  <a:pt x="2834699" y="4820244"/>
                  <a:pt x="2805830" y="4814058"/>
                </a:cubicBezTo>
                <a:cubicBezTo>
                  <a:pt x="2776108" y="4807689"/>
                  <a:pt x="2747766" y="4795841"/>
                  <a:pt x="2718147" y="4789006"/>
                </a:cubicBezTo>
                <a:cubicBezTo>
                  <a:pt x="2693400" y="4783295"/>
                  <a:pt x="2667630" y="4782640"/>
                  <a:pt x="2642991" y="4776480"/>
                </a:cubicBezTo>
                <a:cubicBezTo>
                  <a:pt x="2617372" y="4770075"/>
                  <a:pt x="2593128" y="4759016"/>
                  <a:pt x="2567835" y="4751428"/>
                </a:cubicBezTo>
                <a:cubicBezTo>
                  <a:pt x="2551346" y="4746481"/>
                  <a:pt x="2534220" y="4743849"/>
                  <a:pt x="2517731" y="4738902"/>
                </a:cubicBezTo>
                <a:cubicBezTo>
                  <a:pt x="2492438" y="4731314"/>
                  <a:pt x="2468194" y="4720255"/>
                  <a:pt x="2442575" y="4713850"/>
                </a:cubicBezTo>
                <a:cubicBezTo>
                  <a:pt x="2417936" y="4707690"/>
                  <a:pt x="2392471" y="4705499"/>
                  <a:pt x="2367419" y="4701324"/>
                </a:cubicBezTo>
                <a:cubicBezTo>
                  <a:pt x="2338192" y="4684622"/>
                  <a:pt x="2311111" y="4663420"/>
                  <a:pt x="2279737" y="4651219"/>
                </a:cubicBezTo>
                <a:cubicBezTo>
                  <a:pt x="2076798" y="4572298"/>
                  <a:pt x="2211075" y="4649209"/>
                  <a:pt x="2029216" y="4588589"/>
                </a:cubicBezTo>
                <a:cubicBezTo>
                  <a:pt x="1705648" y="4480733"/>
                  <a:pt x="2183775" y="4595762"/>
                  <a:pt x="1741117" y="4500907"/>
                </a:cubicBezTo>
                <a:cubicBezTo>
                  <a:pt x="1662900" y="4448762"/>
                  <a:pt x="1734477" y="4487992"/>
                  <a:pt x="1578279" y="4463329"/>
                </a:cubicBezTo>
                <a:cubicBezTo>
                  <a:pt x="1540255" y="4457325"/>
                  <a:pt x="1503360" y="4445480"/>
                  <a:pt x="1465545" y="4438277"/>
                </a:cubicBezTo>
                <a:cubicBezTo>
                  <a:pt x="1415647" y="4428773"/>
                  <a:pt x="1365336" y="4421576"/>
                  <a:pt x="1315232" y="4413225"/>
                </a:cubicBezTo>
                <a:cubicBezTo>
                  <a:pt x="1206262" y="4358740"/>
                  <a:pt x="1313407" y="4404436"/>
                  <a:pt x="1102290" y="4375647"/>
                </a:cubicBezTo>
                <a:cubicBezTo>
                  <a:pt x="1064148" y="4370446"/>
                  <a:pt x="1027481" y="4357191"/>
                  <a:pt x="989556" y="4350595"/>
                </a:cubicBezTo>
                <a:cubicBezTo>
                  <a:pt x="801537" y="4317896"/>
                  <a:pt x="852420" y="4332636"/>
                  <a:pt x="688931" y="4313017"/>
                </a:cubicBezTo>
                <a:cubicBezTo>
                  <a:pt x="626197" y="4305489"/>
                  <a:pt x="563866" y="4294696"/>
                  <a:pt x="501041" y="4287965"/>
                </a:cubicBezTo>
                <a:cubicBezTo>
                  <a:pt x="344403" y="4271182"/>
                  <a:pt x="146675" y="4268345"/>
                  <a:pt x="0" y="4262913"/>
                </a:cubicBezTo>
                <a:cubicBezTo>
                  <a:pt x="31484" y="4168460"/>
                  <a:pt x="-10985" y="4284882"/>
                  <a:pt x="37578" y="4187756"/>
                </a:cubicBezTo>
                <a:cubicBezTo>
                  <a:pt x="61953" y="4139005"/>
                  <a:pt x="38550" y="4156261"/>
                  <a:pt x="62630" y="4100074"/>
                </a:cubicBezTo>
                <a:cubicBezTo>
                  <a:pt x="68560" y="4086237"/>
                  <a:pt x="79331" y="4075022"/>
                  <a:pt x="87682" y="4062496"/>
                </a:cubicBezTo>
                <a:cubicBezTo>
                  <a:pt x="119451" y="3903651"/>
                  <a:pt x="76879" y="4075177"/>
                  <a:pt x="125260" y="3962288"/>
                </a:cubicBezTo>
                <a:cubicBezTo>
                  <a:pt x="147583" y="3910202"/>
                  <a:pt x="129590" y="3895740"/>
                  <a:pt x="150312" y="3837028"/>
                </a:cubicBezTo>
                <a:cubicBezTo>
                  <a:pt x="167103" y="3789453"/>
                  <a:pt x="192065" y="3745170"/>
                  <a:pt x="212942" y="3699241"/>
                </a:cubicBezTo>
                <a:cubicBezTo>
                  <a:pt x="216083" y="3683537"/>
                  <a:pt x="230623" y="3605671"/>
                  <a:pt x="237994" y="3586507"/>
                </a:cubicBezTo>
                <a:cubicBezTo>
                  <a:pt x="252756" y="3548126"/>
                  <a:pt x="269708" y="3510554"/>
                  <a:pt x="288098" y="3473773"/>
                </a:cubicBezTo>
                <a:cubicBezTo>
                  <a:pt x="294831" y="3460308"/>
                  <a:pt x="305171" y="3448961"/>
                  <a:pt x="313150" y="3436195"/>
                </a:cubicBezTo>
                <a:cubicBezTo>
                  <a:pt x="326053" y="3415549"/>
                  <a:pt x="338202" y="3394442"/>
                  <a:pt x="350728" y="3373565"/>
                </a:cubicBezTo>
                <a:cubicBezTo>
                  <a:pt x="380056" y="3226925"/>
                  <a:pt x="342209" y="3387598"/>
                  <a:pt x="388306" y="3260830"/>
                </a:cubicBezTo>
                <a:cubicBezTo>
                  <a:pt x="398694" y="3232263"/>
                  <a:pt x="402970" y="3201715"/>
                  <a:pt x="413358" y="3173148"/>
                </a:cubicBezTo>
                <a:cubicBezTo>
                  <a:pt x="419739" y="3155600"/>
                  <a:pt x="431054" y="3140207"/>
                  <a:pt x="438410" y="3123044"/>
                </a:cubicBezTo>
                <a:cubicBezTo>
                  <a:pt x="505911" y="2965544"/>
                  <a:pt x="457057" y="3039728"/>
                  <a:pt x="526093" y="2947680"/>
                </a:cubicBezTo>
                <a:cubicBezTo>
                  <a:pt x="530268" y="2926803"/>
                  <a:pt x="530712" y="2904817"/>
                  <a:pt x="538619" y="2885050"/>
                </a:cubicBezTo>
                <a:cubicBezTo>
                  <a:pt x="547661" y="2862445"/>
                  <a:pt x="564373" y="2843702"/>
                  <a:pt x="576197" y="2822419"/>
                </a:cubicBezTo>
                <a:cubicBezTo>
                  <a:pt x="585265" y="2806096"/>
                  <a:pt x="593893" y="2789478"/>
                  <a:pt x="601249" y="2772315"/>
                </a:cubicBezTo>
                <a:cubicBezTo>
                  <a:pt x="606450" y="2760179"/>
                  <a:pt x="610911" y="2747626"/>
                  <a:pt x="613775" y="2734737"/>
                </a:cubicBezTo>
                <a:cubicBezTo>
                  <a:pt x="619285" y="2709944"/>
                  <a:pt x="616869" y="2683162"/>
                  <a:pt x="626301" y="2659581"/>
                </a:cubicBezTo>
                <a:cubicBezTo>
                  <a:pt x="634054" y="2640198"/>
                  <a:pt x="652814" y="2627180"/>
                  <a:pt x="663879" y="2609477"/>
                </a:cubicBezTo>
                <a:cubicBezTo>
                  <a:pt x="673775" y="2593643"/>
                  <a:pt x="682550" y="2576921"/>
                  <a:pt x="688931" y="2559373"/>
                </a:cubicBezTo>
                <a:cubicBezTo>
                  <a:pt x="724526" y="2461487"/>
                  <a:pt x="700119" y="2478320"/>
                  <a:pt x="751561" y="2384008"/>
                </a:cubicBezTo>
                <a:cubicBezTo>
                  <a:pt x="761558" y="2365680"/>
                  <a:pt x="776613" y="2350605"/>
                  <a:pt x="789139" y="2333904"/>
                </a:cubicBezTo>
                <a:cubicBezTo>
                  <a:pt x="815381" y="2228935"/>
                  <a:pt x="783794" y="2343983"/>
                  <a:pt x="839243" y="2196118"/>
                </a:cubicBezTo>
                <a:cubicBezTo>
                  <a:pt x="853151" y="2159029"/>
                  <a:pt x="859106" y="2118813"/>
                  <a:pt x="876821" y="2083384"/>
                </a:cubicBezTo>
                <a:cubicBezTo>
                  <a:pt x="885172" y="2066683"/>
                  <a:pt x="894518" y="2050443"/>
                  <a:pt x="901874" y="2033280"/>
                </a:cubicBezTo>
                <a:cubicBezTo>
                  <a:pt x="932149" y="1962641"/>
                  <a:pt x="895154" y="2030324"/>
                  <a:pt x="926926" y="1945598"/>
                </a:cubicBezTo>
                <a:cubicBezTo>
                  <a:pt x="933482" y="1928114"/>
                  <a:pt x="944622" y="1912656"/>
                  <a:pt x="951978" y="1895493"/>
                </a:cubicBezTo>
                <a:cubicBezTo>
                  <a:pt x="964850" y="1865459"/>
                  <a:pt x="967949" y="1839594"/>
                  <a:pt x="977030" y="1807811"/>
                </a:cubicBezTo>
                <a:cubicBezTo>
                  <a:pt x="980657" y="1795115"/>
                  <a:pt x="985381" y="1782759"/>
                  <a:pt x="989556" y="1770233"/>
                </a:cubicBezTo>
                <a:cubicBezTo>
                  <a:pt x="993731" y="1720129"/>
                  <a:pt x="994972" y="1669693"/>
                  <a:pt x="1002082" y="1619921"/>
                </a:cubicBezTo>
                <a:cubicBezTo>
                  <a:pt x="1007526" y="1581813"/>
                  <a:pt x="1019585" y="1544934"/>
                  <a:pt x="1027134" y="1507187"/>
                </a:cubicBezTo>
                <a:cubicBezTo>
                  <a:pt x="1037722" y="1454247"/>
                  <a:pt x="1046413" y="1383775"/>
                  <a:pt x="1052186" y="1331822"/>
                </a:cubicBezTo>
                <a:cubicBezTo>
                  <a:pt x="1056820" y="1290117"/>
                  <a:pt x="1061612" y="1248409"/>
                  <a:pt x="1064712" y="1206562"/>
                </a:cubicBezTo>
                <a:cubicBezTo>
                  <a:pt x="1078315" y="1022924"/>
                  <a:pt x="1076249" y="837708"/>
                  <a:pt x="1102290" y="655417"/>
                </a:cubicBezTo>
                <a:cubicBezTo>
                  <a:pt x="1106465" y="626189"/>
                  <a:pt x="1108630" y="596603"/>
                  <a:pt x="1114816" y="567734"/>
                </a:cubicBezTo>
                <a:cubicBezTo>
                  <a:pt x="1121185" y="538012"/>
                  <a:pt x="1131517" y="509279"/>
                  <a:pt x="1139868" y="480052"/>
                </a:cubicBezTo>
                <a:cubicBezTo>
                  <a:pt x="1144043" y="446649"/>
                  <a:pt x="1147633" y="413168"/>
                  <a:pt x="1152394" y="379844"/>
                </a:cubicBezTo>
                <a:cubicBezTo>
                  <a:pt x="1155986" y="354702"/>
                  <a:pt x="1161953" y="329912"/>
                  <a:pt x="1164920" y="304688"/>
                </a:cubicBezTo>
                <a:cubicBezTo>
                  <a:pt x="1170308" y="258886"/>
                  <a:pt x="1170924" y="212557"/>
                  <a:pt x="1177446" y="166902"/>
                </a:cubicBezTo>
                <a:cubicBezTo>
                  <a:pt x="1205773" y="-31390"/>
                  <a:pt x="1198323" y="22852"/>
                  <a:pt x="1215024" y="40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454" name="TextBox 1"/>
          <p:cNvSpPr txBox="1">
            <a:spLocks noChangeArrowheads="1"/>
          </p:cNvSpPr>
          <p:nvPr/>
        </p:nvSpPr>
        <p:spPr bwMode="auto">
          <a:xfrm>
            <a:off x="3370263" y="877888"/>
            <a:ext cx="4230687"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Por ejemplo:</a:t>
            </a:r>
          </a:p>
          <a:p>
            <a:pPr algn="ctr"/>
            <a:r>
              <a:rPr lang="en-US" altLang="en-US" sz="1800"/>
              <a:t>Notas de Junta de </a:t>
            </a:r>
          </a:p>
          <a:p>
            <a:pPr algn="ctr"/>
            <a:r>
              <a:rPr lang="es-ES_tradnl" altLang="en-US" sz="1800"/>
              <a:t>Comisión de Compras y Producción</a:t>
            </a:r>
          </a:p>
          <a:p>
            <a:pPr algn="ctr"/>
            <a:endParaRPr lang="es-ES_tradnl" altLang="en-US" sz="1800"/>
          </a:p>
          <a:p>
            <a:r>
              <a:rPr lang="es-ES" altLang="en-US" sz="1800"/>
              <a:t>Fecha:</a:t>
            </a:r>
            <a:br>
              <a:rPr lang="es-ES" altLang="en-US" sz="1800"/>
            </a:br>
            <a:endParaRPr lang="es-ES" altLang="en-US" sz="1800"/>
          </a:p>
          <a:p>
            <a:r>
              <a:rPr lang="es-ES" altLang="en-US" sz="1800"/>
              <a:t>¿Quién estaba aquí?:</a:t>
            </a:r>
            <a:br>
              <a:rPr lang="es-ES" altLang="en-US" sz="1800"/>
            </a:br>
            <a:endParaRPr lang="es-ES" altLang="en-US" sz="1800"/>
          </a:p>
          <a:p>
            <a:r>
              <a:rPr lang="es-ES" altLang="en-US" sz="1800"/>
              <a:t>Los temas discutidos</a:t>
            </a:r>
          </a:p>
          <a:p>
            <a:r>
              <a:rPr lang="es-ES" altLang="en-US" sz="1800"/>
              <a:t>y las decisiones tomadas:</a:t>
            </a:r>
            <a:endParaRPr lang="en-US" altLang="en-US" sz="1800"/>
          </a:p>
          <a:p>
            <a:r>
              <a:rPr lang="en-US" altLang="en-US" sz="1800"/>
              <a:t> </a:t>
            </a:r>
          </a:p>
        </p:txBody>
      </p:sp>
      <p:sp>
        <p:nvSpPr>
          <p:cNvPr id="4" name="Freeform 3"/>
          <p:cNvSpPr/>
          <p:nvPr/>
        </p:nvSpPr>
        <p:spPr>
          <a:xfrm>
            <a:off x="4316413" y="2081213"/>
            <a:ext cx="1023937" cy="241300"/>
          </a:xfrm>
          <a:custGeom>
            <a:avLst/>
            <a:gdLst>
              <a:gd name="connsiteX0" fmla="*/ 0 w 1024128"/>
              <a:gd name="connsiteY0" fmla="*/ 137656 h 241797"/>
              <a:gd name="connsiteX1" fmla="*/ 73152 w 1024128"/>
              <a:gd name="connsiteY1" fmla="*/ 125464 h 241797"/>
              <a:gd name="connsiteX2" fmla="*/ 158496 w 1024128"/>
              <a:gd name="connsiteY2" fmla="*/ 113272 h 241797"/>
              <a:gd name="connsiteX3" fmla="*/ 182880 w 1024128"/>
              <a:gd name="connsiteY3" fmla="*/ 235192 h 241797"/>
              <a:gd name="connsiteX4" fmla="*/ 268224 w 1024128"/>
              <a:gd name="connsiteY4" fmla="*/ 210808 h 241797"/>
              <a:gd name="connsiteX5" fmla="*/ 390144 w 1024128"/>
              <a:gd name="connsiteY5" fmla="*/ 113272 h 241797"/>
              <a:gd name="connsiteX6" fmla="*/ 426720 w 1024128"/>
              <a:gd name="connsiteY6" fmla="*/ 40120 h 241797"/>
              <a:gd name="connsiteX7" fmla="*/ 463296 w 1024128"/>
              <a:gd name="connsiteY7" fmla="*/ 3544 h 241797"/>
              <a:gd name="connsiteX8" fmla="*/ 499872 w 1024128"/>
              <a:gd name="connsiteY8" fmla="*/ 174232 h 241797"/>
              <a:gd name="connsiteX9" fmla="*/ 597408 w 1024128"/>
              <a:gd name="connsiteY9" fmla="*/ 137656 h 241797"/>
              <a:gd name="connsiteX10" fmla="*/ 670560 w 1024128"/>
              <a:gd name="connsiteY10" fmla="*/ 27928 h 241797"/>
              <a:gd name="connsiteX11" fmla="*/ 780288 w 1024128"/>
              <a:gd name="connsiteY11" fmla="*/ 64504 h 241797"/>
              <a:gd name="connsiteX12" fmla="*/ 865632 w 1024128"/>
              <a:gd name="connsiteY12" fmla="*/ 88888 h 241797"/>
              <a:gd name="connsiteX13" fmla="*/ 902208 w 1024128"/>
              <a:gd name="connsiteY13" fmla="*/ 113272 h 241797"/>
              <a:gd name="connsiteX14" fmla="*/ 1024128 w 1024128"/>
              <a:gd name="connsiteY14" fmla="*/ 113272 h 24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128" h="241797">
                <a:moveTo>
                  <a:pt x="0" y="137656"/>
                </a:moveTo>
                <a:cubicBezTo>
                  <a:pt x="24384" y="133592"/>
                  <a:pt x="51954" y="138183"/>
                  <a:pt x="73152" y="125464"/>
                </a:cubicBezTo>
                <a:cubicBezTo>
                  <a:pt x="155278" y="76189"/>
                  <a:pt x="90171" y="22172"/>
                  <a:pt x="158496" y="113272"/>
                </a:cubicBezTo>
                <a:cubicBezTo>
                  <a:pt x="166624" y="153912"/>
                  <a:pt x="151904" y="207658"/>
                  <a:pt x="182880" y="235192"/>
                </a:cubicBezTo>
                <a:cubicBezTo>
                  <a:pt x="204993" y="254848"/>
                  <a:pt x="242722" y="225809"/>
                  <a:pt x="268224" y="210808"/>
                </a:cubicBezTo>
                <a:cubicBezTo>
                  <a:pt x="313083" y="184420"/>
                  <a:pt x="349504" y="145784"/>
                  <a:pt x="390144" y="113272"/>
                </a:cubicBezTo>
                <a:cubicBezTo>
                  <a:pt x="402336" y="88888"/>
                  <a:pt x="411598" y="62803"/>
                  <a:pt x="426720" y="40120"/>
                </a:cubicBezTo>
                <a:cubicBezTo>
                  <a:pt x="436284" y="25774"/>
                  <a:pt x="455040" y="-11593"/>
                  <a:pt x="463296" y="3544"/>
                </a:cubicBezTo>
                <a:cubicBezTo>
                  <a:pt x="491159" y="54627"/>
                  <a:pt x="487680" y="117336"/>
                  <a:pt x="499872" y="174232"/>
                </a:cubicBezTo>
                <a:cubicBezTo>
                  <a:pt x="532384" y="162040"/>
                  <a:pt x="566925" y="154283"/>
                  <a:pt x="597408" y="137656"/>
                </a:cubicBezTo>
                <a:cubicBezTo>
                  <a:pt x="635807" y="116711"/>
                  <a:pt x="653871" y="61307"/>
                  <a:pt x="670560" y="27928"/>
                </a:cubicBezTo>
                <a:cubicBezTo>
                  <a:pt x="714926" y="138843"/>
                  <a:pt x="661742" y="64504"/>
                  <a:pt x="780288" y="64504"/>
                </a:cubicBezTo>
                <a:cubicBezTo>
                  <a:pt x="809874" y="64504"/>
                  <a:pt x="837184" y="80760"/>
                  <a:pt x="865632" y="88888"/>
                </a:cubicBezTo>
                <a:cubicBezTo>
                  <a:pt x="877824" y="97016"/>
                  <a:pt x="887615" y="111945"/>
                  <a:pt x="902208" y="113272"/>
                </a:cubicBezTo>
                <a:cubicBezTo>
                  <a:pt x="1064998" y="128071"/>
                  <a:pt x="954841" y="78628"/>
                  <a:pt x="1024128" y="1132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5657850" y="2752725"/>
            <a:ext cx="1035050" cy="185738"/>
          </a:xfrm>
          <a:custGeom>
            <a:avLst/>
            <a:gdLst>
              <a:gd name="connsiteX0" fmla="*/ 0 w 1036320"/>
              <a:gd name="connsiteY0" fmla="*/ 38834 h 185138"/>
              <a:gd name="connsiteX1" fmla="*/ 304800 w 1036320"/>
              <a:gd name="connsiteY1" fmla="*/ 87602 h 185138"/>
              <a:gd name="connsiteX2" fmla="*/ 341376 w 1036320"/>
              <a:gd name="connsiteY2" fmla="*/ 185138 h 185138"/>
              <a:gd name="connsiteX3" fmla="*/ 475488 w 1036320"/>
              <a:gd name="connsiteY3" fmla="*/ 99794 h 185138"/>
              <a:gd name="connsiteX4" fmla="*/ 499872 w 1036320"/>
              <a:gd name="connsiteY4" fmla="*/ 38834 h 185138"/>
              <a:gd name="connsiteX5" fmla="*/ 731520 w 1036320"/>
              <a:gd name="connsiteY5" fmla="*/ 51026 h 185138"/>
              <a:gd name="connsiteX6" fmla="*/ 755904 w 1036320"/>
              <a:gd name="connsiteY6" fmla="*/ 14450 h 185138"/>
              <a:gd name="connsiteX7" fmla="*/ 792480 w 1036320"/>
              <a:gd name="connsiteY7" fmla="*/ 38834 h 185138"/>
              <a:gd name="connsiteX8" fmla="*/ 816864 w 1036320"/>
              <a:gd name="connsiteY8" fmla="*/ 75410 h 185138"/>
              <a:gd name="connsiteX9" fmla="*/ 853440 w 1036320"/>
              <a:gd name="connsiteY9" fmla="*/ 111986 h 185138"/>
              <a:gd name="connsiteX10" fmla="*/ 975360 w 1036320"/>
              <a:gd name="connsiteY10" fmla="*/ 38834 h 185138"/>
              <a:gd name="connsiteX11" fmla="*/ 1036320 w 1036320"/>
              <a:gd name="connsiteY11" fmla="*/ 38834 h 18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6320" h="185138">
                <a:moveTo>
                  <a:pt x="0" y="38834"/>
                </a:moveTo>
                <a:cubicBezTo>
                  <a:pt x="217964" y="18076"/>
                  <a:pt x="231464" y="-59071"/>
                  <a:pt x="304800" y="87602"/>
                </a:cubicBezTo>
                <a:cubicBezTo>
                  <a:pt x="320329" y="118659"/>
                  <a:pt x="329184" y="152626"/>
                  <a:pt x="341376" y="185138"/>
                </a:cubicBezTo>
                <a:cubicBezTo>
                  <a:pt x="382718" y="164467"/>
                  <a:pt x="447179" y="145088"/>
                  <a:pt x="475488" y="99794"/>
                </a:cubicBezTo>
                <a:cubicBezTo>
                  <a:pt x="487087" y="81235"/>
                  <a:pt x="491744" y="59154"/>
                  <a:pt x="499872" y="38834"/>
                </a:cubicBezTo>
                <a:cubicBezTo>
                  <a:pt x="637745" y="125005"/>
                  <a:pt x="561377" y="112896"/>
                  <a:pt x="731520" y="51026"/>
                </a:cubicBezTo>
                <a:cubicBezTo>
                  <a:pt x="739648" y="38834"/>
                  <a:pt x="741536" y="17324"/>
                  <a:pt x="755904" y="14450"/>
                </a:cubicBezTo>
                <a:cubicBezTo>
                  <a:pt x="770272" y="11576"/>
                  <a:pt x="782119" y="28473"/>
                  <a:pt x="792480" y="38834"/>
                </a:cubicBezTo>
                <a:cubicBezTo>
                  <a:pt x="802841" y="49195"/>
                  <a:pt x="807483" y="64153"/>
                  <a:pt x="816864" y="75410"/>
                </a:cubicBezTo>
                <a:cubicBezTo>
                  <a:pt x="827902" y="88656"/>
                  <a:pt x="841248" y="99794"/>
                  <a:pt x="853440" y="111986"/>
                </a:cubicBezTo>
                <a:cubicBezTo>
                  <a:pt x="885952" y="90311"/>
                  <a:pt x="947341" y="48174"/>
                  <a:pt x="975360" y="38834"/>
                </a:cubicBezTo>
                <a:cubicBezTo>
                  <a:pt x="994637" y="32408"/>
                  <a:pt x="1016000" y="38834"/>
                  <a:pt x="1036320" y="388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3586163" y="3876675"/>
            <a:ext cx="3163887" cy="2036763"/>
          </a:xfrm>
          <a:custGeom>
            <a:avLst/>
            <a:gdLst>
              <a:gd name="connsiteX0" fmla="*/ 168558 w 3163270"/>
              <a:gd name="connsiteY0" fmla="*/ 73152 h 2036064"/>
              <a:gd name="connsiteX1" fmla="*/ 302670 w 3163270"/>
              <a:gd name="connsiteY1" fmla="*/ 85344 h 2036064"/>
              <a:gd name="connsiteX2" fmla="*/ 936654 w 3163270"/>
              <a:gd name="connsiteY2" fmla="*/ 182880 h 2036064"/>
              <a:gd name="connsiteX3" fmla="*/ 1448718 w 3163270"/>
              <a:gd name="connsiteY3" fmla="*/ 158496 h 2036064"/>
              <a:gd name="connsiteX4" fmla="*/ 1668174 w 3163270"/>
              <a:gd name="connsiteY4" fmla="*/ 134112 h 2036064"/>
              <a:gd name="connsiteX5" fmla="*/ 2229006 w 3163270"/>
              <a:gd name="connsiteY5" fmla="*/ 109728 h 2036064"/>
              <a:gd name="connsiteX6" fmla="*/ 2314350 w 3163270"/>
              <a:gd name="connsiteY6" fmla="*/ 73152 h 2036064"/>
              <a:gd name="connsiteX7" fmla="*/ 2558190 w 3163270"/>
              <a:gd name="connsiteY7" fmla="*/ 97536 h 2036064"/>
              <a:gd name="connsiteX8" fmla="*/ 2107086 w 3163270"/>
              <a:gd name="connsiteY8" fmla="*/ 36576 h 2036064"/>
              <a:gd name="connsiteX9" fmla="*/ 1997358 w 3163270"/>
              <a:gd name="connsiteY9" fmla="*/ 0 h 2036064"/>
              <a:gd name="connsiteX10" fmla="*/ 1619406 w 3163270"/>
              <a:gd name="connsiteY10" fmla="*/ 48768 h 2036064"/>
              <a:gd name="connsiteX11" fmla="*/ 1582830 w 3163270"/>
              <a:gd name="connsiteY11" fmla="*/ 73152 h 2036064"/>
              <a:gd name="connsiteX12" fmla="*/ 619662 w 3163270"/>
              <a:gd name="connsiteY12" fmla="*/ 109728 h 2036064"/>
              <a:gd name="connsiteX13" fmla="*/ 339246 w 3163270"/>
              <a:gd name="connsiteY13" fmla="*/ 146304 h 2036064"/>
              <a:gd name="connsiteX14" fmla="*/ 314862 w 3163270"/>
              <a:gd name="connsiteY14" fmla="*/ 231648 h 2036064"/>
              <a:gd name="connsiteX15" fmla="*/ 290478 w 3163270"/>
              <a:gd name="connsiteY15" fmla="*/ 329184 h 2036064"/>
              <a:gd name="connsiteX16" fmla="*/ 217326 w 3163270"/>
              <a:gd name="connsiteY16" fmla="*/ 451104 h 2036064"/>
              <a:gd name="connsiteX17" fmla="*/ 461166 w 3163270"/>
              <a:gd name="connsiteY17" fmla="*/ 451104 h 2036064"/>
              <a:gd name="connsiteX18" fmla="*/ 1375566 w 3163270"/>
              <a:gd name="connsiteY18" fmla="*/ 341376 h 2036064"/>
              <a:gd name="connsiteX19" fmla="*/ 1436526 w 3163270"/>
              <a:gd name="connsiteY19" fmla="*/ 365760 h 2036064"/>
              <a:gd name="connsiteX20" fmla="*/ 2216814 w 3163270"/>
              <a:gd name="connsiteY20" fmla="*/ 426720 h 2036064"/>
              <a:gd name="connsiteX21" fmla="*/ 1777902 w 3163270"/>
              <a:gd name="connsiteY21" fmla="*/ 390144 h 2036064"/>
              <a:gd name="connsiteX22" fmla="*/ 1460910 w 3163270"/>
              <a:gd name="connsiteY22" fmla="*/ 341376 h 2036064"/>
              <a:gd name="connsiteX23" fmla="*/ 1095150 w 3163270"/>
              <a:gd name="connsiteY23" fmla="*/ 304800 h 2036064"/>
              <a:gd name="connsiteX24" fmla="*/ 473358 w 3163270"/>
              <a:gd name="connsiteY24" fmla="*/ 304800 h 2036064"/>
              <a:gd name="connsiteX25" fmla="*/ 400206 w 3163270"/>
              <a:gd name="connsiteY25" fmla="*/ 268224 h 2036064"/>
              <a:gd name="connsiteX26" fmla="*/ 302670 w 3163270"/>
              <a:gd name="connsiteY26" fmla="*/ 329184 h 2036064"/>
              <a:gd name="connsiteX27" fmla="*/ 314862 w 3163270"/>
              <a:gd name="connsiteY27" fmla="*/ 390144 h 2036064"/>
              <a:gd name="connsiteX28" fmla="*/ 388014 w 3163270"/>
              <a:gd name="connsiteY28" fmla="*/ 463296 h 2036064"/>
              <a:gd name="connsiteX29" fmla="*/ 424590 w 3163270"/>
              <a:gd name="connsiteY29" fmla="*/ 548640 h 2036064"/>
              <a:gd name="connsiteX30" fmla="*/ 461166 w 3163270"/>
              <a:gd name="connsiteY30" fmla="*/ 585216 h 2036064"/>
              <a:gd name="connsiteX31" fmla="*/ 485550 w 3163270"/>
              <a:gd name="connsiteY31" fmla="*/ 646176 h 2036064"/>
              <a:gd name="connsiteX32" fmla="*/ 375822 w 3163270"/>
              <a:gd name="connsiteY32" fmla="*/ 853440 h 2036064"/>
              <a:gd name="connsiteX33" fmla="*/ 765966 w 3163270"/>
              <a:gd name="connsiteY33" fmla="*/ 853440 h 2036064"/>
              <a:gd name="connsiteX34" fmla="*/ 1387758 w 3163270"/>
              <a:gd name="connsiteY34" fmla="*/ 804672 h 2036064"/>
              <a:gd name="connsiteX35" fmla="*/ 1802286 w 3163270"/>
              <a:gd name="connsiteY35" fmla="*/ 768096 h 2036064"/>
              <a:gd name="connsiteX36" fmla="*/ 2168046 w 3163270"/>
              <a:gd name="connsiteY36" fmla="*/ 780288 h 2036064"/>
              <a:gd name="connsiteX37" fmla="*/ 2399694 w 3163270"/>
              <a:gd name="connsiteY37" fmla="*/ 816864 h 2036064"/>
              <a:gd name="connsiteX38" fmla="*/ 2802030 w 3163270"/>
              <a:gd name="connsiteY38" fmla="*/ 926592 h 2036064"/>
              <a:gd name="connsiteX39" fmla="*/ 2582574 w 3163270"/>
              <a:gd name="connsiteY39" fmla="*/ 938784 h 2036064"/>
              <a:gd name="connsiteX40" fmla="*/ 229518 w 3163270"/>
              <a:gd name="connsiteY40" fmla="*/ 987552 h 2036064"/>
              <a:gd name="connsiteX41" fmla="*/ 144174 w 3163270"/>
              <a:gd name="connsiteY41" fmla="*/ 963168 h 2036064"/>
              <a:gd name="connsiteX42" fmla="*/ 448974 w 3163270"/>
              <a:gd name="connsiteY42" fmla="*/ 1024128 h 2036064"/>
              <a:gd name="connsiteX43" fmla="*/ 570894 w 3163270"/>
              <a:gd name="connsiteY43" fmla="*/ 1085088 h 2036064"/>
              <a:gd name="connsiteX44" fmla="*/ 668430 w 3163270"/>
              <a:gd name="connsiteY44" fmla="*/ 1158240 h 2036064"/>
              <a:gd name="connsiteX45" fmla="*/ 705006 w 3163270"/>
              <a:gd name="connsiteY45" fmla="*/ 1219200 h 2036064"/>
              <a:gd name="connsiteX46" fmla="*/ 765966 w 3163270"/>
              <a:gd name="connsiteY46" fmla="*/ 1475232 h 2036064"/>
              <a:gd name="connsiteX47" fmla="*/ 802542 w 3163270"/>
              <a:gd name="connsiteY47" fmla="*/ 1511808 h 2036064"/>
              <a:gd name="connsiteX48" fmla="*/ 826926 w 3163270"/>
              <a:gd name="connsiteY48" fmla="*/ 1658112 h 2036064"/>
              <a:gd name="connsiteX49" fmla="*/ 1058574 w 3163270"/>
              <a:gd name="connsiteY49" fmla="*/ 1609344 h 2036064"/>
              <a:gd name="connsiteX50" fmla="*/ 2021742 w 3163270"/>
              <a:gd name="connsiteY50" fmla="*/ 1536192 h 2036064"/>
              <a:gd name="connsiteX51" fmla="*/ 3155598 w 3163270"/>
              <a:gd name="connsiteY51" fmla="*/ 1560576 h 2036064"/>
              <a:gd name="connsiteX52" fmla="*/ 3045870 w 3163270"/>
              <a:gd name="connsiteY52" fmla="*/ 1584960 h 2036064"/>
              <a:gd name="connsiteX53" fmla="*/ 753774 w 3163270"/>
              <a:gd name="connsiteY53" fmla="*/ 1511808 h 2036064"/>
              <a:gd name="connsiteX54" fmla="*/ 424590 w 3163270"/>
              <a:gd name="connsiteY54" fmla="*/ 1438656 h 2036064"/>
              <a:gd name="connsiteX55" fmla="*/ 339246 w 3163270"/>
              <a:gd name="connsiteY55" fmla="*/ 1365504 h 2036064"/>
              <a:gd name="connsiteX56" fmla="*/ 10062 w 3163270"/>
              <a:gd name="connsiteY56" fmla="*/ 1389888 h 2036064"/>
              <a:gd name="connsiteX57" fmla="*/ 168558 w 3163270"/>
              <a:gd name="connsiteY57" fmla="*/ 1426464 h 2036064"/>
              <a:gd name="connsiteX58" fmla="*/ 339246 w 3163270"/>
              <a:gd name="connsiteY58" fmla="*/ 1487424 h 2036064"/>
              <a:gd name="connsiteX59" fmla="*/ 375822 w 3163270"/>
              <a:gd name="connsiteY59" fmla="*/ 1524000 h 2036064"/>
              <a:gd name="connsiteX60" fmla="*/ 522126 w 3163270"/>
              <a:gd name="connsiteY60" fmla="*/ 1597152 h 2036064"/>
              <a:gd name="connsiteX61" fmla="*/ 558702 w 3163270"/>
              <a:gd name="connsiteY61" fmla="*/ 1719072 h 2036064"/>
              <a:gd name="connsiteX62" fmla="*/ 583086 w 3163270"/>
              <a:gd name="connsiteY62" fmla="*/ 1828800 h 2036064"/>
              <a:gd name="connsiteX63" fmla="*/ 619662 w 3163270"/>
              <a:gd name="connsiteY63" fmla="*/ 1865376 h 2036064"/>
              <a:gd name="connsiteX64" fmla="*/ 656238 w 3163270"/>
              <a:gd name="connsiteY64" fmla="*/ 1926336 h 2036064"/>
              <a:gd name="connsiteX65" fmla="*/ 814734 w 3163270"/>
              <a:gd name="connsiteY65" fmla="*/ 1962912 h 2036064"/>
              <a:gd name="connsiteX66" fmla="*/ 2533806 w 3163270"/>
              <a:gd name="connsiteY66" fmla="*/ 1938528 h 2036064"/>
              <a:gd name="connsiteX67" fmla="*/ 2838606 w 3163270"/>
              <a:gd name="connsiteY67" fmla="*/ 1962912 h 2036064"/>
              <a:gd name="connsiteX68" fmla="*/ 2753262 w 3163270"/>
              <a:gd name="connsiteY68" fmla="*/ 1999488 h 2036064"/>
              <a:gd name="connsiteX69" fmla="*/ 2497230 w 3163270"/>
              <a:gd name="connsiteY69" fmla="*/ 2036064 h 2036064"/>
              <a:gd name="connsiteX70" fmla="*/ 1595022 w 3163270"/>
              <a:gd name="connsiteY70" fmla="*/ 2011680 h 2036064"/>
              <a:gd name="connsiteX71" fmla="*/ 1448718 w 3163270"/>
              <a:gd name="connsiteY71" fmla="*/ 1962912 h 2036064"/>
              <a:gd name="connsiteX72" fmla="*/ 985422 w 3163270"/>
              <a:gd name="connsiteY72" fmla="*/ 1926336 h 2036064"/>
              <a:gd name="connsiteX73" fmla="*/ 400206 w 3163270"/>
              <a:gd name="connsiteY73" fmla="*/ 1853184 h 20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63270" h="2036064">
                <a:moveTo>
                  <a:pt x="168558" y="73152"/>
                </a:moveTo>
                <a:lnTo>
                  <a:pt x="302670" y="85344"/>
                </a:lnTo>
                <a:cubicBezTo>
                  <a:pt x="915837" y="146661"/>
                  <a:pt x="758656" y="4882"/>
                  <a:pt x="936654" y="182880"/>
                </a:cubicBezTo>
                <a:cubicBezTo>
                  <a:pt x="1107342" y="174752"/>
                  <a:pt x="1278652" y="175169"/>
                  <a:pt x="1448718" y="158496"/>
                </a:cubicBezTo>
                <a:cubicBezTo>
                  <a:pt x="1756079" y="128363"/>
                  <a:pt x="1364807" y="100405"/>
                  <a:pt x="1668174" y="134112"/>
                </a:cubicBezTo>
                <a:cubicBezTo>
                  <a:pt x="1855118" y="125984"/>
                  <a:pt x="2042713" y="127303"/>
                  <a:pt x="2229006" y="109728"/>
                </a:cubicBezTo>
                <a:cubicBezTo>
                  <a:pt x="2259820" y="106821"/>
                  <a:pt x="2283421" y="74298"/>
                  <a:pt x="2314350" y="73152"/>
                </a:cubicBezTo>
                <a:cubicBezTo>
                  <a:pt x="2395979" y="70129"/>
                  <a:pt x="2476910" y="89408"/>
                  <a:pt x="2558190" y="97536"/>
                </a:cubicBezTo>
                <a:cubicBezTo>
                  <a:pt x="3655449" y="50844"/>
                  <a:pt x="2995386" y="93886"/>
                  <a:pt x="2107086" y="36576"/>
                </a:cubicBezTo>
                <a:cubicBezTo>
                  <a:pt x="2068611" y="34094"/>
                  <a:pt x="2033934" y="12192"/>
                  <a:pt x="1997358" y="0"/>
                </a:cubicBezTo>
                <a:cubicBezTo>
                  <a:pt x="1871374" y="16256"/>
                  <a:pt x="1744502" y="26692"/>
                  <a:pt x="1619406" y="48768"/>
                </a:cubicBezTo>
                <a:cubicBezTo>
                  <a:pt x="1604976" y="51314"/>
                  <a:pt x="1597456" y="72260"/>
                  <a:pt x="1582830" y="73152"/>
                </a:cubicBezTo>
                <a:cubicBezTo>
                  <a:pt x="1262138" y="92706"/>
                  <a:pt x="940718" y="97536"/>
                  <a:pt x="619662" y="109728"/>
                </a:cubicBezTo>
                <a:cubicBezTo>
                  <a:pt x="526190" y="121920"/>
                  <a:pt x="426768" y="111295"/>
                  <a:pt x="339246" y="146304"/>
                </a:cubicBezTo>
                <a:cubicBezTo>
                  <a:pt x="311776" y="157292"/>
                  <a:pt x="322485" y="203061"/>
                  <a:pt x="314862" y="231648"/>
                </a:cubicBezTo>
                <a:cubicBezTo>
                  <a:pt x="306227" y="264029"/>
                  <a:pt x="304089" y="298560"/>
                  <a:pt x="290478" y="329184"/>
                </a:cubicBezTo>
                <a:cubicBezTo>
                  <a:pt x="271229" y="372493"/>
                  <a:pt x="217326" y="451104"/>
                  <a:pt x="217326" y="451104"/>
                </a:cubicBezTo>
                <a:cubicBezTo>
                  <a:pt x="320290" y="528327"/>
                  <a:pt x="241987" y="488323"/>
                  <a:pt x="461166" y="451104"/>
                </a:cubicBezTo>
                <a:cubicBezTo>
                  <a:pt x="1014337" y="357169"/>
                  <a:pt x="812119" y="385859"/>
                  <a:pt x="1375566" y="341376"/>
                </a:cubicBezTo>
                <a:cubicBezTo>
                  <a:pt x="1395886" y="349504"/>
                  <a:pt x="1415958" y="358281"/>
                  <a:pt x="1436526" y="365760"/>
                </a:cubicBezTo>
                <a:cubicBezTo>
                  <a:pt x="1697486" y="460655"/>
                  <a:pt x="1815572" y="426720"/>
                  <a:pt x="2216814" y="426720"/>
                </a:cubicBezTo>
                <a:cubicBezTo>
                  <a:pt x="2363625" y="426720"/>
                  <a:pt x="1923786" y="406615"/>
                  <a:pt x="1777902" y="390144"/>
                </a:cubicBezTo>
                <a:cubicBezTo>
                  <a:pt x="1671670" y="378150"/>
                  <a:pt x="1566992" y="354636"/>
                  <a:pt x="1460910" y="341376"/>
                </a:cubicBezTo>
                <a:cubicBezTo>
                  <a:pt x="1339328" y="326178"/>
                  <a:pt x="1217070" y="316992"/>
                  <a:pt x="1095150" y="304800"/>
                </a:cubicBezTo>
                <a:cubicBezTo>
                  <a:pt x="815152" y="331466"/>
                  <a:pt x="785444" y="348145"/>
                  <a:pt x="473358" y="304800"/>
                </a:cubicBezTo>
                <a:cubicBezTo>
                  <a:pt x="446355" y="301050"/>
                  <a:pt x="424590" y="280416"/>
                  <a:pt x="400206" y="268224"/>
                </a:cubicBezTo>
                <a:cubicBezTo>
                  <a:pt x="367694" y="288544"/>
                  <a:pt x="295151" y="291589"/>
                  <a:pt x="302670" y="329184"/>
                </a:cubicBezTo>
                <a:cubicBezTo>
                  <a:pt x="306734" y="349504"/>
                  <a:pt x="303737" y="372661"/>
                  <a:pt x="314862" y="390144"/>
                </a:cubicBezTo>
                <a:cubicBezTo>
                  <a:pt x="333376" y="419237"/>
                  <a:pt x="388014" y="463296"/>
                  <a:pt x="388014" y="463296"/>
                </a:cubicBezTo>
                <a:cubicBezTo>
                  <a:pt x="400206" y="491744"/>
                  <a:pt x="408666" y="522100"/>
                  <a:pt x="424590" y="548640"/>
                </a:cubicBezTo>
                <a:cubicBezTo>
                  <a:pt x="433461" y="563425"/>
                  <a:pt x="452028" y="570595"/>
                  <a:pt x="461166" y="585216"/>
                </a:cubicBezTo>
                <a:cubicBezTo>
                  <a:pt x="472765" y="603775"/>
                  <a:pt x="477422" y="625856"/>
                  <a:pt x="485550" y="646176"/>
                </a:cubicBezTo>
                <a:cubicBezTo>
                  <a:pt x="389179" y="811384"/>
                  <a:pt x="421174" y="740059"/>
                  <a:pt x="375822" y="853440"/>
                </a:cubicBezTo>
                <a:cubicBezTo>
                  <a:pt x="428186" y="1010533"/>
                  <a:pt x="373777" y="886920"/>
                  <a:pt x="765966" y="853440"/>
                </a:cubicBezTo>
                <a:lnTo>
                  <a:pt x="1387758" y="804672"/>
                </a:lnTo>
                <a:lnTo>
                  <a:pt x="1802286" y="768096"/>
                </a:lnTo>
                <a:cubicBezTo>
                  <a:pt x="1924206" y="772160"/>
                  <a:pt x="2046463" y="770363"/>
                  <a:pt x="2168046" y="780288"/>
                </a:cubicBezTo>
                <a:cubicBezTo>
                  <a:pt x="2245959" y="786648"/>
                  <a:pt x="2323107" y="801199"/>
                  <a:pt x="2399694" y="816864"/>
                </a:cubicBezTo>
                <a:cubicBezTo>
                  <a:pt x="2667837" y="871711"/>
                  <a:pt x="2630064" y="862105"/>
                  <a:pt x="2802030" y="926592"/>
                </a:cubicBezTo>
                <a:cubicBezTo>
                  <a:pt x="3019251" y="864529"/>
                  <a:pt x="2800937" y="931772"/>
                  <a:pt x="2582574" y="938784"/>
                </a:cubicBezTo>
                <a:cubicBezTo>
                  <a:pt x="1798458" y="963962"/>
                  <a:pt x="1013870" y="971296"/>
                  <a:pt x="229518" y="987552"/>
                </a:cubicBezTo>
                <a:cubicBezTo>
                  <a:pt x="201070" y="979424"/>
                  <a:pt x="114990" y="958304"/>
                  <a:pt x="144174" y="963168"/>
                </a:cubicBezTo>
                <a:cubicBezTo>
                  <a:pt x="246376" y="980202"/>
                  <a:pt x="448974" y="1024128"/>
                  <a:pt x="448974" y="1024128"/>
                </a:cubicBezTo>
                <a:cubicBezTo>
                  <a:pt x="489614" y="1044448"/>
                  <a:pt x="530803" y="1063706"/>
                  <a:pt x="570894" y="1085088"/>
                </a:cubicBezTo>
                <a:cubicBezTo>
                  <a:pt x="609786" y="1105830"/>
                  <a:pt x="641912" y="1122883"/>
                  <a:pt x="668430" y="1158240"/>
                </a:cubicBezTo>
                <a:cubicBezTo>
                  <a:pt x="682648" y="1177198"/>
                  <a:pt x="692814" y="1198880"/>
                  <a:pt x="705006" y="1219200"/>
                </a:cubicBezTo>
                <a:cubicBezTo>
                  <a:pt x="720022" y="1324311"/>
                  <a:pt x="714152" y="1388875"/>
                  <a:pt x="765966" y="1475232"/>
                </a:cubicBezTo>
                <a:cubicBezTo>
                  <a:pt x="774837" y="1490017"/>
                  <a:pt x="790350" y="1499616"/>
                  <a:pt x="802542" y="1511808"/>
                </a:cubicBezTo>
                <a:cubicBezTo>
                  <a:pt x="810670" y="1560576"/>
                  <a:pt x="780724" y="1640511"/>
                  <a:pt x="826926" y="1658112"/>
                </a:cubicBezTo>
                <a:cubicBezTo>
                  <a:pt x="900665" y="1686203"/>
                  <a:pt x="980645" y="1621742"/>
                  <a:pt x="1058574" y="1609344"/>
                </a:cubicBezTo>
                <a:cubicBezTo>
                  <a:pt x="1384128" y="1557551"/>
                  <a:pt x="1685364" y="1554880"/>
                  <a:pt x="2021742" y="1536192"/>
                </a:cubicBezTo>
                <a:cubicBezTo>
                  <a:pt x="2399694" y="1544320"/>
                  <a:pt x="2777987" y="1542595"/>
                  <a:pt x="3155598" y="1560576"/>
                </a:cubicBezTo>
                <a:cubicBezTo>
                  <a:pt x="3193024" y="1562358"/>
                  <a:pt x="3083331" y="1585721"/>
                  <a:pt x="3045870" y="1584960"/>
                </a:cubicBezTo>
                <a:cubicBezTo>
                  <a:pt x="2281607" y="1569442"/>
                  <a:pt x="753774" y="1511808"/>
                  <a:pt x="753774" y="1511808"/>
                </a:cubicBezTo>
                <a:cubicBezTo>
                  <a:pt x="730439" y="1507141"/>
                  <a:pt x="462337" y="1456536"/>
                  <a:pt x="424590" y="1438656"/>
                </a:cubicBezTo>
                <a:cubicBezTo>
                  <a:pt x="390729" y="1422616"/>
                  <a:pt x="367694" y="1389888"/>
                  <a:pt x="339246" y="1365504"/>
                </a:cubicBezTo>
                <a:cubicBezTo>
                  <a:pt x="229518" y="1373632"/>
                  <a:pt x="113681" y="1352881"/>
                  <a:pt x="10062" y="1389888"/>
                </a:cubicBezTo>
                <a:cubicBezTo>
                  <a:pt x="-41000" y="1408124"/>
                  <a:pt x="116248" y="1412198"/>
                  <a:pt x="168558" y="1426464"/>
                </a:cubicBezTo>
                <a:cubicBezTo>
                  <a:pt x="236910" y="1445105"/>
                  <a:pt x="277762" y="1462830"/>
                  <a:pt x="339246" y="1487424"/>
                </a:cubicBezTo>
                <a:cubicBezTo>
                  <a:pt x="351438" y="1499616"/>
                  <a:pt x="360167" y="1516775"/>
                  <a:pt x="375822" y="1524000"/>
                </a:cubicBezTo>
                <a:cubicBezTo>
                  <a:pt x="532926" y="1596509"/>
                  <a:pt x="466903" y="1514317"/>
                  <a:pt x="522126" y="1597152"/>
                </a:cubicBezTo>
                <a:cubicBezTo>
                  <a:pt x="534318" y="1637792"/>
                  <a:pt x="547904" y="1678040"/>
                  <a:pt x="558702" y="1719072"/>
                </a:cubicBezTo>
                <a:cubicBezTo>
                  <a:pt x="568237" y="1755307"/>
                  <a:pt x="568675" y="1794214"/>
                  <a:pt x="583086" y="1828800"/>
                </a:cubicBezTo>
                <a:cubicBezTo>
                  <a:pt x="589718" y="1844716"/>
                  <a:pt x="609317" y="1851582"/>
                  <a:pt x="619662" y="1865376"/>
                </a:cubicBezTo>
                <a:cubicBezTo>
                  <a:pt x="633880" y="1884334"/>
                  <a:pt x="635043" y="1915738"/>
                  <a:pt x="656238" y="1926336"/>
                </a:cubicBezTo>
                <a:cubicBezTo>
                  <a:pt x="704734" y="1950584"/>
                  <a:pt x="761902" y="1950720"/>
                  <a:pt x="814734" y="1962912"/>
                </a:cubicBezTo>
                <a:lnTo>
                  <a:pt x="2533806" y="1938528"/>
                </a:lnTo>
                <a:cubicBezTo>
                  <a:pt x="2635731" y="1938528"/>
                  <a:pt x="2740400" y="1935633"/>
                  <a:pt x="2838606" y="1962912"/>
                </a:cubicBezTo>
                <a:cubicBezTo>
                  <a:pt x="2868427" y="1971196"/>
                  <a:pt x="2783525" y="1993003"/>
                  <a:pt x="2753262" y="1999488"/>
                </a:cubicBezTo>
                <a:cubicBezTo>
                  <a:pt x="2668965" y="2017552"/>
                  <a:pt x="2582574" y="2023872"/>
                  <a:pt x="2497230" y="2036064"/>
                </a:cubicBezTo>
                <a:cubicBezTo>
                  <a:pt x="2196494" y="2027936"/>
                  <a:pt x="1895138" y="2032618"/>
                  <a:pt x="1595022" y="2011680"/>
                </a:cubicBezTo>
                <a:cubicBezTo>
                  <a:pt x="1543741" y="2008102"/>
                  <a:pt x="1499627" y="1970039"/>
                  <a:pt x="1448718" y="1962912"/>
                </a:cubicBezTo>
                <a:cubicBezTo>
                  <a:pt x="1295302" y="1941434"/>
                  <a:pt x="1139531" y="1942097"/>
                  <a:pt x="985422" y="1926336"/>
                </a:cubicBezTo>
                <a:cubicBezTo>
                  <a:pt x="260689" y="1852216"/>
                  <a:pt x="175416" y="1853184"/>
                  <a:pt x="400206" y="18531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itle 1"/>
          <p:cNvSpPr>
            <a:spLocks noGrp="1"/>
          </p:cNvSpPr>
          <p:nvPr>
            <p:ph type="title"/>
          </p:nvPr>
        </p:nvSpPr>
        <p:spPr>
          <a:xfrm>
            <a:off x="330200" y="415925"/>
            <a:ext cx="2533650" cy="1325563"/>
          </a:xfrm>
        </p:spPr>
        <p:txBody>
          <a:bodyPr/>
          <a:lstStyle/>
          <a:p>
            <a:pPr>
              <a:defRPr/>
            </a:pPr>
            <a:r>
              <a:rPr lang="es-MX" altLang="en-US" dirty="0">
                <a:cs typeface="+mj-cs"/>
              </a:rPr>
              <a:t>Registros de </a:t>
            </a:r>
            <a:r>
              <a:rPr lang="es-MX" altLang="en-US" dirty="0" smtClean="0">
                <a:cs typeface="+mj-cs"/>
              </a:rPr>
              <a:t>juntas</a:t>
            </a:r>
            <a:endParaRPr lang="en-US" dirty="0">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575B08D-0C2A-45A0-B9E3-5FF8635680B1}" type="slidenum">
              <a:rPr lang="en-US" altLang="en-US" sz="1200">
                <a:solidFill>
                  <a:srgbClr val="898989"/>
                </a:solidFill>
              </a:rPr>
              <a:pPr/>
              <a:t>47</a:t>
            </a:fld>
            <a:endParaRPr lang="en-US" altLang="en-US" sz="1200">
              <a:solidFill>
                <a:srgbClr val="898989"/>
              </a:solidFill>
            </a:endParaRPr>
          </a:p>
        </p:txBody>
      </p:sp>
      <p:sp>
        <p:nvSpPr>
          <p:cNvPr id="106498"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825BBE1D-C213-4F39-848B-E8D27A5BB068}" type="slidenum">
              <a:rPr lang="en-US" altLang="en-US" sz="1200">
                <a:solidFill>
                  <a:srgbClr val="898989"/>
                </a:solidFill>
              </a:rPr>
              <a:pPr algn="r" eaLnBrk="1" hangingPunct="1"/>
              <a:t>47</a:t>
            </a:fld>
            <a:endParaRPr lang="en-US" altLang="en-US" sz="1200">
              <a:solidFill>
                <a:srgbClr val="898989"/>
              </a:solidFill>
            </a:endParaRPr>
          </a:p>
        </p:txBody>
      </p:sp>
      <p:sp>
        <p:nvSpPr>
          <p:cNvPr id="106499" name="TextBox 4"/>
          <p:cNvSpPr txBox="1">
            <a:spLocks noChangeArrowheads="1"/>
          </p:cNvSpPr>
          <p:nvPr/>
        </p:nvSpPr>
        <p:spPr bwMode="auto">
          <a:xfrm>
            <a:off x="7600950" y="4598988"/>
            <a:ext cx="22431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106500"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06501" name="TextBox 1"/>
          <p:cNvSpPr txBox="1">
            <a:spLocks noChangeArrowheads="1"/>
          </p:cNvSpPr>
          <p:nvPr/>
        </p:nvSpPr>
        <p:spPr bwMode="auto">
          <a:xfrm>
            <a:off x="330200" y="1978025"/>
            <a:ext cx="2566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The Cooperative will maintain meeting minutes when all Partners meet and when every Committee meets. The minutes may be taken by hand or on the computer. </a:t>
            </a:r>
          </a:p>
        </p:txBody>
      </p:sp>
      <p:sp>
        <p:nvSpPr>
          <p:cNvPr id="8" name="Freeform 7"/>
          <p:cNvSpPr/>
          <p:nvPr/>
        </p:nvSpPr>
        <p:spPr>
          <a:xfrm rot="10073431">
            <a:off x="2392363" y="163513"/>
            <a:ext cx="5964237" cy="6815137"/>
          </a:xfrm>
          <a:custGeom>
            <a:avLst/>
            <a:gdLst>
              <a:gd name="connsiteX0" fmla="*/ 1215024 w 4133589"/>
              <a:gd name="connsiteY0" fmla="*/ 4063 h 4851636"/>
              <a:gd name="connsiteX1" fmla="*/ 1277654 w 4133589"/>
              <a:gd name="connsiteY1" fmla="*/ 54167 h 4851636"/>
              <a:gd name="connsiteX2" fmla="*/ 1390389 w 4133589"/>
              <a:gd name="connsiteY2" fmla="*/ 154376 h 4851636"/>
              <a:gd name="connsiteX3" fmla="*/ 1478071 w 4133589"/>
              <a:gd name="connsiteY3" fmla="*/ 217006 h 4851636"/>
              <a:gd name="connsiteX4" fmla="*/ 1540701 w 4133589"/>
              <a:gd name="connsiteY4" fmla="*/ 229532 h 4851636"/>
              <a:gd name="connsiteX5" fmla="*/ 1653435 w 4133589"/>
              <a:gd name="connsiteY5" fmla="*/ 304688 h 4851636"/>
              <a:gd name="connsiteX6" fmla="*/ 1979112 w 4133589"/>
              <a:gd name="connsiteY6" fmla="*/ 455000 h 4851636"/>
              <a:gd name="connsiteX7" fmla="*/ 2354893 w 4133589"/>
              <a:gd name="connsiteY7" fmla="*/ 555208 h 4851636"/>
              <a:gd name="connsiteX8" fmla="*/ 2743200 w 4133589"/>
              <a:gd name="connsiteY8" fmla="*/ 642891 h 4851636"/>
              <a:gd name="connsiteX9" fmla="*/ 2818356 w 4133589"/>
              <a:gd name="connsiteY9" fmla="*/ 655417 h 4851636"/>
              <a:gd name="connsiteX10" fmla="*/ 2993720 w 4133589"/>
              <a:gd name="connsiteY10" fmla="*/ 705521 h 4851636"/>
              <a:gd name="connsiteX11" fmla="*/ 3169084 w 4133589"/>
              <a:gd name="connsiteY11" fmla="*/ 730573 h 4851636"/>
              <a:gd name="connsiteX12" fmla="*/ 3407079 w 4133589"/>
              <a:gd name="connsiteY12" fmla="*/ 780677 h 4851636"/>
              <a:gd name="connsiteX13" fmla="*/ 3945698 w 4133589"/>
              <a:gd name="connsiteY13" fmla="*/ 768151 h 4851636"/>
              <a:gd name="connsiteX14" fmla="*/ 3983276 w 4133589"/>
              <a:gd name="connsiteY14" fmla="*/ 755625 h 4851636"/>
              <a:gd name="connsiteX15" fmla="*/ 4096010 w 4133589"/>
              <a:gd name="connsiteY15" fmla="*/ 705521 h 4851636"/>
              <a:gd name="connsiteX16" fmla="*/ 4133589 w 4133589"/>
              <a:gd name="connsiteY16" fmla="*/ 692995 h 4851636"/>
              <a:gd name="connsiteX17" fmla="*/ 4083484 w 4133589"/>
              <a:gd name="connsiteY17" fmla="*/ 843307 h 4851636"/>
              <a:gd name="connsiteX18" fmla="*/ 4070958 w 4133589"/>
              <a:gd name="connsiteY18" fmla="*/ 893411 h 4851636"/>
              <a:gd name="connsiteX19" fmla="*/ 3995802 w 4133589"/>
              <a:gd name="connsiteY19" fmla="*/ 1031198 h 4851636"/>
              <a:gd name="connsiteX20" fmla="*/ 3858016 w 4133589"/>
              <a:gd name="connsiteY20" fmla="*/ 1444556 h 4851636"/>
              <a:gd name="connsiteX21" fmla="*/ 3770334 w 4133589"/>
              <a:gd name="connsiteY21" fmla="*/ 1695077 h 4851636"/>
              <a:gd name="connsiteX22" fmla="*/ 3670126 w 4133589"/>
              <a:gd name="connsiteY22" fmla="*/ 2133488 h 4851636"/>
              <a:gd name="connsiteX23" fmla="*/ 3632547 w 4133589"/>
              <a:gd name="connsiteY23" fmla="*/ 2358956 h 4851636"/>
              <a:gd name="connsiteX24" fmla="*/ 3582443 w 4133589"/>
              <a:gd name="connsiteY24" fmla="*/ 2471691 h 4851636"/>
              <a:gd name="connsiteX25" fmla="*/ 3519813 w 4133589"/>
              <a:gd name="connsiteY25" fmla="*/ 2772315 h 4851636"/>
              <a:gd name="connsiteX26" fmla="*/ 3469709 w 4133589"/>
              <a:gd name="connsiteY26" fmla="*/ 2922628 h 4851636"/>
              <a:gd name="connsiteX27" fmla="*/ 3407079 w 4133589"/>
              <a:gd name="connsiteY27" fmla="*/ 3260830 h 4851636"/>
              <a:gd name="connsiteX28" fmla="*/ 3356975 w 4133589"/>
              <a:gd name="connsiteY28" fmla="*/ 3436195 h 4851636"/>
              <a:gd name="connsiteX29" fmla="*/ 3331923 w 4133589"/>
              <a:gd name="connsiteY29" fmla="*/ 3624085 h 4851636"/>
              <a:gd name="connsiteX30" fmla="*/ 3281819 w 4133589"/>
              <a:gd name="connsiteY30" fmla="*/ 3761871 h 4851636"/>
              <a:gd name="connsiteX31" fmla="*/ 3256767 w 4133589"/>
              <a:gd name="connsiteY31" fmla="*/ 3849554 h 4851636"/>
              <a:gd name="connsiteX32" fmla="*/ 3244241 w 4133589"/>
              <a:gd name="connsiteY32" fmla="*/ 3899658 h 4851636"/>
              <a:gd name="connsiteX33" fmla="*/ 3219189 w 4133589"/>
              <a:gd name="connsiteY33" fmla="*/ 4037444 h 4851636"/>
              <a:gd name="connsiteX34" fmla="*/ 3169084 w 4133589"/>
              <a:gd name="connsiteY34" fmla="*/ 4187756 h 4851636"/>
              <a:gd name="connsiteX35" fmla="*/ 3081402 w 4133589"/>
              <a:gd name="connsiteY35" fmla="*/ 4588589 h 4851636"/>
              <a:gd name="connsiteX36" fmla="*/ 3068876 w 4133589"/>
              <a:gd name="connsiteY36" fmla="*/ 4676271 h 4851636"/>
              <a:gd name="connsiteX37" fmla="*/ 3043824 w 4133589"/>
              <a:gd name="connsiteY37" fmla="*/ 4789006 h 4851636"/>
              <a:gd name="connsiteX38" fmla="*/ 3031298 w 4133589"/>
              <a:gd name="connsiteY38" fmla="*/ 4851636 h 4851636"/>
              <a:gd name="connsiteX39" fmla="*/ 2893512 w 4133589"/>
              <a:gd name="connsiteY39" fmla="*/ 4826584 h 4851636"/>
              <a:gd name="connsiteX40" fmla="*/ 2805830 w 4133589"/>
              <a:gd name="connsiteY40" fmla="*/ 4814058 h 4851636"/>
              <a:gd name="connsiteX41" fmla="*/ 2718147 w 4133589"/>
              <a:gd name="connsiteY41" fmla="*/ 4789006 h 4851636"/>
              <a:gd name="connsiteX42" fmla="*/ 2642991 w 4133589"/>
              <a:gd name="connsiteY42" fmla="*/ 4776480 h 4851636"/>
              <a:gd name="connsiteX43" fmla="*/ 2567835 w 4133589"/>
              <a:gd name="connsiteY43" fmla="*/ 4751428 h 4851636"/>
              <a:gd name="connsiteX44" fmla="*/ 2517731 w 4133589"/>
              <a:gd name="connsiteY44" fmla="*/ 4738902 h 4851636"/>
              <a:gd name="connsiteX45" fmla="*/ 2442575 w 4133589"/>
              <a:gd name="connsiteY45" fmla="*/ 4713850 h 4851636"/>
              <a:gd name="connsiteX46" fmla="*/ 2367419 w 4133589"/>
              <a:gd name="connsiteY46" fmla="*/ 4701324 h 4851636"/>
              <a:gd name="connsiteX47" fmla="*/ 2279737 w 4133589"/>
              <a:gd name="connsiteY47" fmla="*/ 4651219 h 4851636"/>
              <a:gd name="connsiteX48" fmla="*/ 2029216 w 4133589"/>
              <a:gd name="connsiteY48" fmla="*/ 4588589 h 4851636"/>
              <a:gd name="connsiteX49" fmla="*/ 1741117 w 4133589"/>
              <a:gd name="connsiteY49" fmla="*/ 4500907 h 4851636"/>
              <a:gd name="connsiteX50" fmla="*/ 1578279 w 4133589"/>
              <a:gd name="connsiteY50" fmla="*/ 4463329 h 4851636"/>
              <a:gd name="connsiteX51" fmla="*/ 1465545 w 4133589"/>
              <a:gd name="connsiteY51" fmla="*/ 4438277 h 4851636"/>
              <a:gd name="connsiteX52" fmla="*/ 1315232 w 4133589"/>
              <a:gd name="connsiteY52" fmla="*/ 4413225 h 4851636"/>
              <a:gd name="connsiteX53" fmla="*/ 1102290 w 4133589"/>
              <a:gd name="connsiteY53" fmla="*/ 4375647 h 4851636"/>
              <a:gd name="connsiteX54" fmla="*/ 989556 w 4133589"/>
              <a:gd name="connsiteY54" fmla="*/ 4350595 h 4851636"/>
              <a:gd name="connsiteX55" fmla="*/ 688931 w 4133589"/>
              <a:gd name="connsiteY55" fmla="*/ 4313017 h 4851636"/>
              <a:gd name="connsiteX56" fmla="*/ 501041 w 4133589"/>
              <a:gd name="connsiteY56" fmla="*/ 4287965 h 4851636"/>
              <a:gd name="connsiteX57" fmla="*/ 0 w 4133589"/>
              <a:gd name="connsiteY57" fmla="*/ 4262913 h 4851636"/>
              <a:gd name="connsiteX58" fmla="*/ 37578 w 4133589"/>
              <a:gd name="connsiteY58" fmla="*/ 4187756 h 4851636"/>
              <a:gd name="connsiteX59" fmla="*/ 62630 w 4133589"/>
              <a:gd name="connsiteY59" fmla="*/ 4100074 h 4851636"/>
              <a:gd name="connsiteX60" fmla="*/ 87682 w 4133589"/>
              <a:gd name="connsiteY60" fmla="*/ 4062496 h 4851636"/>
              <a:gd name="connsiteX61" fmla="*/ 125260 w 4133589"/>
              <a:gd name="connsiteY61" fmla="*/ 3962288 h 4851636"/>
              <a:gd name="connsiteX62" fmla="*/ 150312 w 4133589"/>
              <a:gd name="connsiteY62" fmla="*/ 3837028 h 4851636"/>
              <a:gd name="connsiteX63" fmla="*/ 212942 w 4133589"/>
              <a:gd name="connsiteY63" fmla="*/ 3699241 h 4851636"/>
              <a:gd name="connsiteX64" fmla="*/ 237994 w 4133589"/>
              <a:gd name="connsiteY64" fmla="*/ 3586507 h 4851636"/>
              <a:gd name="connsiteX65" fmla="*/ 288098 w 4133589"/>
              <a:gd name="connsiteY65" fmla="*/ 3473773 h 4851636"/>
              <a:gd name="connsiteX66" fmla="*/ 313150 w 4133589"/>
              <a:gd name="connsiteY66" fmla="*/ 3436195 h 4851636"/>
              <a:gd name="connsiteX67" fmla="*/ 350728 w 4133589"/>
              <a:gd name="connsiteY67" fmla="*/ 3373565 h 4851636"/>
              <a:gd name="connsiteX68" fmla="*/ 388306 w 4133589"/>
              <a:gd name="connsiteY68" fmla="*/ 3260830 h 4851636"/>
              <a:gd name="connsiteX69" fmla="*/ 413358 w 4133589"/>
              <a:gd name="connsiteY69" fmla="*/ 3173148 h 4851636"/>
              <a:gd name="connsiteX70" fmla="*/ 438410 w 4133589"/>
              <a:gd name="connsiteY70" fmla="*/ 3123044 h 4851636"/>
              <a:gd name="connsiteX71" fmla="*/ 526093 w 4133589"/>
              <a:gd name="connsiteY71" fmla="*/ 2947680 h 4851636"/>
              <a:gd name="connsiteX72" fmla="*/ 538619 w 4133589"/>
              <a:gd name="connsiteY72" fmla="*/ 2885050 h 4851636"/>
              <a:gd name="connsiteX73" fmla="*/ 576197 w 4133589"/>
              <a:gd name="connsiteY73" fmla="*/ 2822419 h 4851636"/>
              <a:gd name="connsiteX74" fmla="*/ 601249 w 4133589"/>
              <a:gd name="connsiteY74" fmla="*/ 2772315 h 4851636"/>
              <a:gd name="connsiteX75" fmla="*/ 613775 w 4133589"/>
              <a:gd name="connsiteY75" fmla="*/ 2734737 h 4851636"/>
              <a:gd name="connsiteX76" fmla="*/ 626301 w 4133589"/>
              <a:gd name="connsiteY76" fmla="*/ 2659581 h 4851636"/>
              <a:gd name="connsiteX77" fmla="*/ 663879 w 4133589"/>
              <a:gd name="connsiteY77" fmla="*/ 2609477 h 4851636"/>
              <a:gd name="connsiteX78" fmla="*/ 688931 w 4133589"/>
              <a:gd name="connsiteY78" fmla="*/ 2559373 h 4851636"/>
              <a:gd name="connsiteX79" fmla="*/ 751561 w 4133589"/>
              <a:gd name="connsiteY79" fmla="*/ 2384008 h 4851636"/>
              <a:gd name="connsiteX80" fmla="*/ 789139 w 4133589"/>
              <a:gd name="connsiteY80" fmla="*/ 2333904 h 4851636"/>
              <a:gd name="connsiteX81" fmla="*/ 839243 w 4133589"/>
              <a:gd name="connsiteY81" fmla="*/ 2196118 h 4851636"/>
              <a:gd name="connsiteX82" fmla="*/ 876821 w 4133589"/>
              <a:gd name="connsiteY82" fmla="*/ 2083384 h 4851636"/>
              <a:gd name="connsiteX83" fmla="*/ 901874 w 4133589"/>
              <a:gd name="connsiteY83" fmla="*/ 2033280 h 4851636"/>
              <a:gd name="connsiteX84" fmla="*/ 926926 w 4133589"/>
              <a:gd name="connsiteY84" fmla="*/ 1945598 h 4851636"/>
              <a:gd name="connsiteX85" fmla="*/ 951978 w 4133589"/>
              <a:gd name="connsiteY85" fmla="*/ 1895493 h 4851636"/>
              <a:gd name="connsiteX86" fmla="*/ 977030 w 4133589"/>
              <a:gd name="connsiteY86" fmla="*/ 1807811 h 4851636"/>
              <a:gd name="connsiteX87" fmla="*/ 989556 w 4133589"/>
              <a:gd name="connsiteY87" fmla="*/ 1770233 h 4851636"/>
              <a:gd name="connsiteX88" fmla="*/ 1002082 w 4133589"/>
              <a:gd name="connsiteY88" fmla="*/ 1619921 h 4851636"/>
              <a:gd name="connsiteX89" fmla="*/ 1027134 w 4133589"/>
              <a:gd name="connsiteY89" fmla="*/ 1507187 h 4851636"/>
              <a:gd name="connsiteX90" fmla="*/ 1052186 w 4133589"/>
              <a:gd name="connsiteY90" fmla="*/ 1331822 h 4851636"/>
              <a:gd name="connsiteX91" fmla="*/ 1064712 w 4133589"/>
              <a:gd name="connsiteY91" fmla="*/ 1206562 h 4851636"/>
              <a:gd name="connsiteX92" fmla="*/ 1102290 w 4133589"/>
              <a:gd name="connsiteY92" fmla="*/ 655417 h 4851636"/>
              <a:gd name="connsiteX93" fmla="*/ 1114816 w 4133589"/>
              <a:gd name="connsiteY93" fmla="*/ 567734 h 4851636"/>
              <a:gd name="connsiteX94" fmla="*/ 1139868 w 4133589"/>
              <a:gd name="connsiteY94" fmla="*/ 480052 h 4851636"/>
              <a:gd name="connsiteX95" fmla="*/ 1152394 w 4133589"/>
              <a:gd name="connsiteY95" fmla="*/ 379844 h 4851636"/>
              <a:gd name="connsiteX96" fmla="*/ 1164920 w 4133589"/>
              <a:gd name="connsiteY96" fmla="*/ 304688 h 4851636"/>
              <a:gd name="connsiteX97" fmla="*/ 1177446 w 4133589"/>
              <a:gd name="connsiteY97" fmla="*/ 166902 h 4851636"/>
              <a:gd name="connsiteX98" fmla="*/ 1215024 w 4133589"/>
              <a:gd name="connsiteY98" fmla="*/ 4063 h 48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133589" h="4851636">
                <a:moveTo>
                  <a:pt x="1215024" y="4063"/>
                </a:moveTo>
                <a:cubicBezTo>
                  <a:pt x="1231725" y="-14726"/>
                  <a:pt x="1257355" y="36768"/>
                  <a:pt x="1277654" y="54167"/>
                </a:cubicBezTo>
                <a:cubicBezTo>
                  <a:pt x="1315828" y="86888"/>
                  <a:pt x="1351367" y="122671"/>
                  <a:pt x="1390389" y="154376"/>
                </a:cubicBezTo>
                <a:cubicBezTo>
                  <a:pt x="1418265" y="177025"/>
                  <a:pt x="1445945" y="200943"/>
                  <a:pt x="1478071" y="217006"/>
                </a:cubicBezTo>
                <a:cubicBezTo>
                  <a:pt x="1497113" y="226527"/>
                  <a:pt x="1519824" y="225357"/>
                  <a:pt x="1540701" y="229532"/>
                </a:cubicBezTo>
                <a:cubicBezTo>
                  <a:pt x="1578279" y="254584"/>
                  <a:pt x="1614898" y="281138"/>
                  <a:pt x="1653435" y="304688"/>
                </a:cubicBezTo>
                <a:cubicBezTo>
                  <a:pt x="1754163" y="366244"/>
                  <a:pt x="1867683" y="419438"/>
                  <a:pt x="1979112" y="455000"/>
                </a:cubicBezTo>
                <a:cubicBezTo>
                  <a:pt x="2102612" y="494415"/>
                  <a:pt x="2229006" y="524252"/>
                  <a:pt x="2354893" y="555208"/>
                </a:cubicBezTo>
                <a:cubicBezTo>
                  <a:pt x="2483749" y="586894"/>
                  <a:pt x="2613502" y="614848"/>
                  <a:pt x="2743200" y="642891"/>
                </a:cubicBezTo>
                <a:cubicBezTo>
                  <a:pt x="2768024" y="648258"/>
                  <a:pt x="2793717" y="649257"/>
                  <a:pt x="2818356" y="655417"/>
                </a:cubicBezTo>
                <a:cubicBezTo>
                  <a:pt x="2877335" y="670162"/>
                  <a:pt x="2934276" y="692783"/>
                  <a:pt x="2993720" y="705521"/>
                </a:cubicBezTo>
                <a:cubicBezTo>
                  <a:pt x="3051457" y="717893"/>
                  <a:pt x="3110988" y="720010"/>
                  <a:pt x="3169084" y="730573"/>
                </a:cubicBezTo>
                <a:cubicBezTo>
                  <a:pt x="3248847" y="745075"/>
                  <a:pt x="3327747" y="763976"/>
                  <a:pt x="3407079" y="780677"/>
                </a:cubicBezTo>
                <a:cubicBezTo>
                  <a:pt x="3586619" y="776502"/>
                  <a:pt x="3766279" y="775952"/>
                  <a:pt x="3945698" y="768151"/>
                </a:cubicBezTo>
                <a:cubicBezTo>
                  <a:pt x="3958889" y="767577"/>
                  <a:pt x="3971088" y="760703"/>
                  <a:pt x="3983276" y="755625"/>
                </a:cubicBezTo>
                <a:cubicBezTo>
                  <a:pt x="4021235" y="739809"/>
                  <a:pt x="4058051" y="721337"/>
                  <a:pt x="4096010" y="705521"/>
                </a:cubicBezTo>
                <a:cubicBezTo>
                  <a:pt x="4108198" y="700443"/>
                  <a:pt x="4121063" y="697170"/>
                  <a:pt x="4133589" y="692995"/>
                </a:cubicBezTo>
                <a:cubicBezTo>
                  <a:pt x="4116887" y="743099"/>
                  <a:pt x="4096293" y="792070"/>
                  <a:pt x="4083484" y="843307"/>
                </a:cubicBezTo>
                <a:cubicBezTo>
                  <a:pt x="4079309" y="860008"/>
                  <a:pt x="4078238" y="877811"/>
                  <a:pt x="4070958" y="893411"/>
                </a:cubicBezTo>
                <a:cubicBezTo>
                  <a:pt x="4048834" y="940820"/>
                  <a:pt x="4015493" y="982728"/>
                  <a:pt x="3995802" y="1031198"/>
                </a:cubicBezTo>
                <a:cubicBezTo>
                  <a:pt x="3988806" y="1048420"/>
                  <a:pt x="3881698" y="1375664"/>
                  <a:pt x="3858016" y="1444556"/>
                </a:cubicBezTo>
                <a:cubicBezTo>
                  <a:pt x="3829255" y="1528225"/>
                  <a:pt x="3786889" y="1608166"/>
                  <a:pt x="3770334" y="1695077"/>
                </a:cubicBezTo>
                <a:cubicBezTo>
                  <a:pt x="3686186" y="2136855"/>
                  <a:pt x="3760191" y="1791242"/>
                  <a:pt x="3670126" y="2133488"/>
                </a:cubicBezTo>
                <a:cubicBezTo>
                  <a:pt x="3650735" y="2207172"/>
                  <a:pt x="3652595" y="2285448"/>
                  <a:pt x="3632547" y="2358956"/>
                </a:cubicBezTo>
                <a:cubicBezTo>
                  <a:pt x="3621727" y="2398630"/>
                  <a:pt x="3599144" y="2434113"/>
                  <a:pt x="3582443" y="2471691"/>
                </a:cubicBezTo>
                <a:cubicBezTo>
                  <a:pt x="3565852" y="2560175"/>
                  <a:pt x="3547505" y="2680010"/>
                  <a:pt x="3519813" y="2772315"/>
                </a:cubicBezTo>
                <a:cubicBezTo>
                  <a:pt x="3504637" y="2822902"/>
                  <a:pt x="3483439" y="2871629"/>
                  <a:pt x="3469709" y="2922628"/>
                </a:cubicBezTo>
                <a:cubicBezTo>
                  <a:pt x="3385517" y="3235344"/>
                  <a:pt x="3473472" y="2962059"/>
                  <a:pt x="3407079" y="3260830"/>
                </a:cubicBezTo>
                <a:cubicBezTo>
                  <a:pt x="3393891" y="3320176"/>
                  <a:pt x="3373676" y="3377740"/>
                  <a:pt x="3356975" y="3436195"/>
                </a:cubicBezTo>
                <a:cubicBezTo>
                  <a:pt x="3348624" y="3498825"/>
                  <a:pt x="3346131" y="3562519"/>
                  <a:pt x="3331923" y="3624085"/>
                </a:cubicBezTo>
                <a:cubicBezTo>
                  <a:pt x="3320934" y="3671704"/>
                  <a:pt x="3297273" y="3715508"/>
                  <a:pt x="3281819" y="3761871"/>
                </a:cubicBezTo>
                <a:cubicBezTo>
                  <a:pt x="3272207" y="3790708"/>
                  <a:pt x="3264765" y="3820228"/>
                  <a:pt x="3256767" y="3849554"/>
                </a:cubicBezTo>
                <a:cubicBezTo>
                  <a:pt x="3252237" y="3866163"/>
                  <a:pt x="3247617" y="3882777"/>
                  <a:pt x="3244241" y="3899658"/>
                </a:cubicBezTo>
                <a:cubicBezTo>
                  <a:pt x="3235086" y="3945433"/>
                  <a:pt x="3230973" y="3992274"/>
                  <a:pt x="3219189" y="4037444"/>
                </a:cubicBezTo>
                <a:cubicBezTo>
                  <a:pt x="3205857" y="4088548"/>
                  <a:pt x="3181256" y="4136363"/>
                  <a:pt x="3169084" y="4187756"/>
                </a:cubicBezTo>
                <a:cubicBezTo>
                  <a:pt x="3047370" y="4701657"/>
                  <a:pt x="3154335" y="4369790"/>
                  <a:pt x="3081402" y="4588589"/>
                </a:cubicBezTo>
                <a:cubicBezTo>
                  <a:pt x="3077227" y="4617816"/>
                  <a:pt x="3074317" y="4647253"/>
                  <a:pt x="3068876" y="4676271"/>
                </a:cubicBezTo>
                <a:cubicBezTo>
                  <a:pt x="3061782" y="4714107"/>
                  <a:pt x="3051890" y="4751365"/>
                  <a:pt x="3043824" y="4789006"/>
                </a:cubicBezTo>
                <a:cubicBezTo>
                  <a:pt x="3039363" y="4809824"/>
                  <a:pt x="3035473" y="4830759"/>
                  <a:pt x="3031298" y="4851636"/>
                </a:cubicBezTo>
                <a:lnTo>
                  <a:pt x="2893512" y="4826584"/>
                </a:lnTo>
                <a:cubicBezTo>
                  <a:pt x="2864390" y="4821730"/>
                  <a:pt x="2834699" y="4820244"/>
                  <a:pt x="2805830" y="4814058"/>
                </a:cubicBezTo>
                <a:cubicBezTo>
                  <a:pt x="2776108" y="4807689"/>
                  <a:pt x="2747766" y="4795841"/>
                  <a:pt x="2718147" y="4789006"/>
                </a:cubicBezTo>
                <a:cubicBezTo>
                  <a:pt x="2693400" y="4783295"/>
                  <a:pt x="2667630" y="4782640"/>
                  <a:pt x="2642991" y="4776480"/>
                </a:cubicBezTo>
                <a:cubicBezTo>
                  <a:pt x="2617372" y="4770075"/>
                  <a:pt x="2593128" y="4759016"/>
                  <a:pt x="2567835" y="4751428"/>
                </a:cubicBezTo>
                <a:cubicBezTo>
                  <a:pt x="2551346" y="4746481"/>
                  <a:pt x="2534220" y="4743849"/>
                  <a:pt x="2517731" y="4738902"/>
                </a:cubicBezTo>
                <a:cubicBezTo>
                  <a:pt x="2492438" y="4731314"/>
                  <a:pt x="2468194" y="4720255"/>
                  <a:pt x="2442575" y="4713850"/>
                </a:cubicBezTo>
                <a:cubicBezTo>
                  <a:pt x="2417936" y="4707690"/>
                  <a:pt x="2392471" y="4705499"/>
                  <a:pt x="2367419" y="4701324"/>
                </a:cubicBezTo>
                <a:cubicBezTo>
                  <a:pt x="2338192" y="4684622"/>
                  <a:pt x="2311111" y="4663420"/>
                  <a:pt x="2279737" y="4651219"/>
                </a:cubicBezTo>
                <a:cubicBezTo>
                  <a:pt x="2076798" y="4572298"/>
                  <a:pt x="2211075" y="4649209"/>
                  <a:pt x="2029216" y="4588589"/>
                </a:cubicBezTo>
                <a:cubicBezTo>
                  <a:pt x="1705648" y="4480733"/>
                  <a:pt x="2183775" y="4595762"/>
                  <a:pt x="1741117" y="4500907"/>
                </a:cubicBezTo>
                <a:cubicBezTo>
                  <a:pt x="1662900" y="4448762"/>
                  <a:pt x="1734477" y="4487992"/>
                  <a:pt x="1578279" y="4463329"/>
                </a:cubicBezTo>
                <a:cubicBezTo>
                  <a:pt x="1540255" y="4457325"/>
                  <a:pt x="1503360" y="4445480"/>
                  <a:pt x="1465545" y="4438277"/>
                </a:cubicBezTo>
                <a:cubicBezTo>
                  <a:pt x="1415647" y="4428773"/>
                  <a:pt x="1365336" y="4421576"/>
                  <a:pt x="1315232" y="4413225"/>
                </a:cubicBezTo>
                <a:cubicBezTo>
                  <a:pt x="1206262" y="4358740"/>
                  <a:pt x="1313407" y="4404436"/>
                  <a:pt x="1102290" y="4375647"/>
                </a:cubicBezTo>
                <a:cubicBezTo>
                  <a:pt x="1064148" y="4370446"/>
                  <a:pt x="1027481" y="4357191"/>
                  <a:pt x="989556" y="4350595"/>
                </a:cubicBezTo>
                <a:cubicBezTo>
                  <a:pt x="801537" y="4317896"/>
                  <a:pt x="852420" y="4332636"/>
                  <a:pt x="688931" y="4313017"/>
                </a:cubicBezTo>
                <a:cubicBezTo>
                  <a:pt x="626197" y="4305489"/>
                  <a:pt x="563866" y="4294696"/>
                  <a:pt x="501041" y="4287965"/>
                </a:cubicBezTo>
                <a:cubicBezTo>
                  <a:pt x="344403" y="4271182"/>
                  <a:pt x="146675" y="4268345"/>
                  <a:pt x="0" y="4262913"/>
                </a:cubicBezTo>
                <a:cubicBezTo>
                  <a:pt x="31484" y="4168460"/>
                  <a:pt x="-10985" y="4284882"/>
                  <a:pt x="37578" y="4187756"/>
                </a:cubicBezTo>
                <a:cubicBezTo>
                  <a:pt x="61953" y="4139005"/>
                  <a:pt x="38550" y="4156261"/>
                  <a:pt x="62630" y="4100074"/>
                </a:cubicBezTo>
                <a:cubicBezTo>
                  <a:pt x="68560" y="4086237"/>
                  <a:pt x="79331" y="4075022"/>
                  <a:pt x="87682" y="4062496"/>
                </a:cubicBezTo>
                <a:cubicBezTo>
                  <a:pt x="119451" y="3903651"/>
                  <a:pt x="76879" y="4075177"/>
                  <a:pt x="125260" y="3962288"/>
                </a:cubicBezTo>
                <a:cubicBezTo>
                  <a:pt x="147583" y="3910202"/>
                  <a:pt x="129590" y="3895740"/>
                  <a:pt x="150312" y="3837028"/>
                </a:cubicBezTo>
                <a:cubicBezTo>
                  <a:pt x="167103" y="3789453"/>
                  <a:pt x="192065" y="3745170"/>
                  <a:pt x="212942" y="3699241"/>
                </a:cubicBezTo>
                <a:cubicBezTo>
                  <a:pt x="216083" y="3683537"/>
                  <a:pt x="230623" y="3605671"/>
                  <a:pt x="237994" y="3586507"/>
                </a:cubicBezTo>
                <a:cubicBezTo>
                  <a:pt x="252756" y="3548126"/>
                  <a:pt x="269708" y="3510554"/>
                  <a:pt x="288098" y="3473773"/>
                </a:cubicBezTo>
                <a:cubicBezTo>
                  <a:pt x="294831" y="3460308"/>
                  <a:pt x="305171" y="3448961"/>
                  <a:pt x="313150" y="3436195"/>
                </a:cubicBezTo>
                <a:cubicBezTo>
                  <a:pt x="326053" y="3415549"/>
                  <a:pt x="338202" y="3394442"/>
                  <a:pt x="350728" y="3373565"/>
                </a:cubicBezTo>
                <a:cubicBezTo>
                  <a:pt x="380056" y="3226925"/>
                  <a:pt x="342209" y="3387598"/>
                  <a:pt x="388306" y="3260830"/>
                </a:cubicBezTo>
                <a:cubicBezTo>
                  <a:pt x="398694" y="3232263"/>
                  <a:pt x="402970" y="3201715"/>
                  <a:pt x="413358" y="3173148"/>
                </a:cubicBezTo>
                <a:cubicBezTo>
                  <a:pt x="419739" y="3155600"/>
                  <a:pt x="431054" y="3140207"/>
                  <a:pt x="438410" y="3123044"/>
                </a:cubicBezTo>
                <a:cubicBezTo>
                  <a:pt x="505911" y="2965544"/>
                  <a:pt x="457057" y="3039728"/>
                  <a:pt x="526093" y="2947680"/>
                </a:cubicBezTo>
                <a:cubicBezTo>
                  <a:pt x="530268" y="2926803"/>
                  <a:pt x="530712" y="2904817"/>
                  <a:pt x="538619" y="2885050"/>
                </a:cubicBezTo>
                <a:cubicBezTo>
                  <a:pt x="547661" y="2862445"/>
                  <a:pt x="564373" y="2843702"/>
                  <a:pt x="576197" y="2822419"/>
                </a:cubicBezTo>
                <a:cubicBezTo>
                  <a:pt x="585265" y="2806096"/>
                  <a:pt x="593893" y="2789478"/>
                  <a:pt x="601249" y="2772315"/>
                </a:cubicBezTo>
                <a:cubicBezTo>
                  <a:pt x="606450" y="2760179"/>
                  <a:pt x="610911" y="2747626"/>
                  <a:pt x="613775" y="2734737"/>
                </a:cubicBezTo>
                <a:cubicBezTo>
                  <a:pt x="619285" y="2709944"/>
                  <a:pt x="616869" y="2683162"/>
                  <a:pt x="626301" y="2659581"/>
                </a:cubicBezTo>
                <a:cubicBezTo>
                  <a:pt x="634054" y="2640198"/>
                  <a:pt x="652814" y="2627180"/>
                  <a:pt x="663879" y="2609477"/>
                </a:cubicBezTo>
                <a:cubicBezTo>
                  <a:pt x="673775" y="2593643"/>
                  <a:pt x="682550" y="2576921"/>
                  <a:pt x="688931" y="2559373"/>
                </a:cubicBezTo>
                <a:cubicBezTo>
                  <a:pt x="724526" y="2461487"/>
                  <a:pt x="700119" y="2478320"/>
                  <a:pt x="751561" y="2384008"/>
                </a:cubicBezTo>
                <a:cubicBezTo>
                  <a:pt x="761558" y="2365680"/>
                  <a:pt x="776613" y="2350605"/>
                  <a:pt x="789139" y="2333904"/>
                </a:cubicBezTo>
                <a:cubicBezTo>
                  <a:pt x="815381" y="2228935"/>
                  <a:pt x="783794" y="2343983"/>
                  <a:pt x="839243" y="2196118"/>
                </a:cubicBezTo>
                <a:cubicBezTo>
                  <a:pt x="853151" y="2159029"/>
                  <a:pt x="859106" y="2118813"/>
                  <a:pt x="876821" y="2083384"/>
                </a:cubicBezTo>
                <a:cubicBezTo>
                  <a:pt x="885172" y="2066683"/>
                  <a:pt x="894518" y="2050443"/>
                  <a:pt x="901874" y="2033280"/>
                </a:cubicBezTo>
                <a:cubicBezTo>
                  <a:pt x="932149" y="1962641"/>
                  <a:pt x="895154" y="2030324"/>
                  <a:pt x="926926" y="1945598"/>
                </a:cubicBezTo>
                <a:cubicBezTo>
                  <a:pt x="933482" y="1928114"/>
                  <a:pt x="944622" y="1912656"/>
                  <a:pt x="951978" y="1895493"/>
                </a:cubicBezTo>
                <a:cubicBezTo>
                  <a:pt x="964850" y="1865459"/>
                  <a:pt x="967949" y="1839594"/>
                  <a:pt x="977030" y="1807811"/>
                </a:cubicBezTo>
                <a:cubicBezTo>
                  <a:pt x="980657" y="1795115"/>
                  <a:pt x="985381" y="1782759"/>
                  <a:pt x="989556" y="1770233"/>
                </a:cubicBezTo>
                <a:cubicBezTo>
                  <a:pt x="993731" y="1720129"/>
                  <a:pt x="994972" y="1669693"/>
                  <a:pt x="1002082" y="1619921"/>
                </a:cubicBezTo>
                <a:cubicBezTo>
                  <a:pt x="1007526" y="1581813"/>
                  <a:pt x="1019585" y="1544934"/>
                  <a:pt x="1027134" y="1507187"/>
                </a:cubicBezTo>
                <a:cubicBezTo>
                  <a:pt x="1037722" y="1454247"/>
                  <a:pt x="1046413" y="1383775"/>
                  <a:pt x="1052186" y="1331822"/>
                </a:cubicBezTo>
                <a:cubicBezTo>
                  <a:pt x="1056820" y="1290117"/>
                  <a:pt x="1061612" y="1248409"/>
                  <a:pt x="1064712" y="1206562"/>
                </a:cubicBezTo>
                <a:cubicBezTo>
                  <a:pt x="1078315" y="1022924"/>
                  <a:pt x="1076249" y="837708"/>
                  <a:pt x="1102290" y="655417"/>
                </a:cubicBezTo>
                <a:cubicBezTo>
                  <a:pt x="1106465" y="626189"/>
                  <a:pt x="1108630" y="596603"/>
                  <a:pt x="1114816" y="567734"/>
                </a:cubicBezTo>
                <a:cubicBezTo>
                  <a:pt x="1121185" y="538012"/>
                  <a:pt x="1131517" y="509279"/>
                  <a:pt x="1139868" y="480052"/>
                </a:cubicBezTo>
                <a:cubicBezTo>
                  <a:pt x="1144043" y="446649"/>
                  <a:pt x="1147633" y="413168"/>
                  <a:pt x="1152394" y="379844"/>
                </a:cubicBezTo>
                <a:cubicBezTo>
                  <a:pt x="1155986" y="354702"/>
                  <a:pt x="1161953" y="329912"/>
                  <a:pt x="1164920" y="304688"/>
                </a:cubicBezTo>
                <a:cubicBezTo>
                  <a:pt x="1170308" y="258886"/>
                  <a:pt x="1170924" y="212557"/>
                  <a:pt x="1177446" y="166902"/>
                </a:cubicBezTo>
                <a:cubicBezTo>
                  <a:pt x="1205773" y="-31390"/>
                  <a:pt x="1198323" y="22852"/>
                  <a:pt x="1215024" y="40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503" name="TextBox 1"/>
          <p:cNvSpPr txBox="1">
            <a:spLocks noChangeArrowheads="1"/>
          </p:cNvSpPr>
          <p:nvPr/>
        </p:nvSpPr>
        <p:spPr bwMode="auto">
          <a:xfrm>
            <a:off x="3370263" y="877888"/>
            <a:ext cx="42306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For example:</a:t>
            </a:r>
          </a:p>
          <a:p>
            <a:pPr algn="ctr"/>
            <a:r>
              <a:rPr lang="en-US" altLang="en-US" sz="1800"/>
              <a:t>Meeting Minutes of  </a:t>
            </a:r>
          </a:p>
          <a:p>
            <a:pPr algn="ctr"/>
            <a:r>
              <a:rPr lang="es-ES_tradnl" altLang="en-US" sz="1800"/>
              <a:t>Purchasing and Production Committee</a:t>
            </a:r>
          </a:p>
          <a:p>
            <a:pPr algn="ctr"/>
            <a:endParaRPr lang="es-ES_tradnl" altLang="en-US" sz="1800"/>
          </a:p>
          <a:p>
            <a:r>
              <a:rPr lang="es-ES" altLang="en-US" sz="1800"/>
              <a:t>Date:</a:t>
            </a:r>
            <a:br>
              <a:rPr lang="es-ES" altLang="en-US" sz="1800"/>
            </a:br>
            <a:endParaRPr lang="es-ES" altLang="en-US" sz="1800"/>
          </a:p>
          <a:p>
            <a:r>
              <a:rPr lang="es-ES" altLang="en-US" sz="1800"/>
              <a:t>Who was there?:</a:t>
            </a:r>
            <a:br>
              <a:rPr lang="es-ES" altLang="en-US" sz="1800"/>
            </a:br>
            <a:endParaRPr lang="es-ES" altLang="en-US" sz="1800"/>
          </a:p>
          <a:p>
            <a:r>
              <a:rPr lang="es-ES" altLang="en-US" sz="1800"/>
              <a:t>Topics discussed and decisions made:</a:t>
            </a:r>
            <a:endParaRPr lang="en-US" altLang="en-US" sz="1800"/>
          </a:p>
          <a:p>
            <a:r>
              <a:rPr lang="en-US" altLang="en-US" sz="1800"/>
              <a:t> </a:t>
            </a:r>
          </a:p>
        </p:txBody>
      </p:sp>
      <p:sp>
        <p:nvSpPr>
          <p:cNvPr id="10" name="Freeform 9"/>
          <p:cNvSpPr/>
          <p:nvPr/>
        </p:nvSpPr>
        <p:spPr>
          <a:xfrm>
            <a:off x="4316413" y="2081213"/>
            <a:ext cx="1023937" cy="241300"/>
          </a:xfrm>
          <a:custGeom>
            <a:avLst/>
            <a:gdLst>
              <a:gd name="connsiteX0" fmla="*/ 0 w 1024128"/>
              <a:gd name="connsiteY0" fmla="*/ 137656 h 241797"/>
              <a:gd name="connsiteX1" fmla="*/ 73152 w 1024128"/>
              <a:gd name="connsiteY1" fmla="*/ 125464 h 241797"/>
              <a:gd name="connsiteX2" fmla="*/ 158496 w 1024128"/>
              <a:gd name="connsiteY2" fmla="*/ 113272 h 241797"/>
              <a:gd name="connsiteX3" fmla="*/ 182880 w 1024128"/>
              <a:gd name="connsiteY3" fmla="*/ 235192 h 241797"/>
              <a:gd name="connsiteX4" fmla="*/ 268224 w 1024128"/>
              <a:gd name="connsiteY4" fmla="*/ 210808 h 241797"/>
              <a:gd name="connsiteX5" fmla="*/ 390144 w 1024128"/>
              <a:gd name="connsiteY5" fmla="*/ 113272 h 241797"/>
              <a:gd name="connsiteX6" fmla="*/ 426720 w 1024128"/>
              <a:gd name="connsiteY6" fmla="*/ 40120 h 241797"/>
              <a:gd name="connsiteX7" fmla="*/ 463296 w 1024128"/>
              <a:gd name="connsiteY7" fmla="*/ 3544 h 241797"/>
              <a:gd name="connsiteX8" fmla="*/ 499872 w 1024128"/>
              <a:gd name="connsiteY8" fmla="*/ 174232 h 241797"/>
              <a:gd name="connsiteX9" fmla="*/ 597408 w 1024128"/>
              <a:gd name="connsiteY9" fmla="*/ 137656 h 241797"/>
              <a:gd name="connsiteX10" fmla="*/ 670560 w 1024128"/>
              <a:gd name="connsiteY10" fmla="*/ 27928 h 241797"/>
              <a:gd name="connsiteX11" fmla="*/ 780288 w 1024128"/>
              <a:gd name="connsiteY11" fmla="*/ 64504 h 241797"/>
              <a:gd name="connsiteX12" fmla="*/ 865632 w 1024128"/>
              <a:gd name="connsiteY12" fmla="*/ 88888 h 241797"/>
              <a:gd name="connsiteX13" fmla="*/ 902208 w 1024128"/>
              <a:gd name="connsiteY13" fmla="*/ 113272 h 241797"/>
              <a:gd name="connsiteX14" fmla="*/ 1024128 w 1024128"/>
              <a:gd name="connsiteY14" fmla="*/ 113272 h 24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128" h="241797">
                <a:moveTo>
                  <a:pt x="0" y="137656"/>
                </a:moveTo>
                <a:cubicBezTo>
                  <a:pt x="24384" y="133592"/>
                  <a:pt x="51954" y="138183"/>
                  <a:pt x="73152" y="125464"/>
                </a:cubicBezTo>
                <a:cubicBezTo>
                  <a:pt x="155278" y="76189"/>
                  <a:pt x="90171" y="22172"/>
                  <a:pt x="158496" y="113272"/>
                </a:cubicBezTo>
                <a:cubicBezTo>
                  <a:pt x="166624" y="153912"/>
                  <a:pt x="151904" y="207658"/>
                  <a:pt x="182880" y="235192"/>
                </a:cubicBezTo>
                <a:cubicBezTo>
                  <a:pt x="204993" y="254848"/>
                  <a:pt x="242722" y="225809"/>
                  <a:pt x="268224" y="210808"/>
                </a:cubicBezTo>
                <a:cubicBezTo>
                  <a:pt x="313083" y="184420"/>
                  <a:pt x="349504" y="145784"/>
                  <a:pt x="390144" y="113272"/>
                </a:cubicBezTo>
                <a:cubicBezTo>
                  <a:pt x="402336" y="88888"/>
                  <a:pt x="411598" y="62803"/>
                  <a:pt x="426720" y="40120"/>
                </a:cubicBezTo>
                <a:cubicBezTo>
                  <a:pt x="436284" y="25774"/>
                  <a:pt x="455040" y="-11593"/>
                  <a:pt x="463296" y="3544"/>
                </a:cubicBezTo>
                <a:cubicBezTo>
                  <a:pt x="491159" y="54627"/>
                  <a:pt x="487680" y="117336"/>
                  <a:pt x="499872" y="174232"/>
                </a:cubicBezTo>
                <a:cubicBezTo>
                  <a:pt x="532384" y="162040"/>
                  <a:pt x="566925" y="154283"/>
                  <a:pt x="597408" y="137656"/>
                </a:cubicBezTo>
                <a:cubicBezTo>
                  <a:pt x="635807" y="116711"/>
                  <a:pt x="653871" y="61307"/>
                  <a:pt x="670560" y="27928"/>
                </a:cubicBezTo>
                <a:cubicBezTo>
                  <a:pt x="714926" y="138843"/>
                  <a:pt x="661742" y="64504"/>
                  <a:pt x="780288" y="64504"/>
                </a:cubicBezTo>
                <a:cubicBezTo>
                  <a:pt x="809874" y="64504"/>
                  <a:pt x="837184" y="80760"/>
                  <a:pt x="865632" y="88888"/>
                </a:cubicBezTo>
                <a:cubicBezTo>
                  <a:pt x="877824" y="97016"/>
                  <a:pt x="887615" y="111945"/>
                  <a:pt x="902208" y="113272"/>
                </a:cubicBezTo>
                <a:cubicBezTo>
                  <a:pt x="1064998" y="128071"/>
                  <a:pt x="954841" y="78628"/>
                  <a:pt x="1024128" y="1132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5657850" y="2752725"/>
            <a:ext cx="1035050" cy="185738"/>
          </a:xfrm>
          <a:custGeom>
            <a:avLst/>
            <a:gdLst>
              <a:gd name="connsiteX0" fmla="*/ 0 w 1036320"/>
              <a:gd name="connsiteY0" fmla="*/ 38834 h 185138"/>
              <a:gd name="connsiteX1" fmla="*/ 304800 w 1036320"/>
              <a:gd name="connsiteY1" fmla="*/ 87602 h 185138"/>
              <a:gd name="connsiteX2" fmla="*/ 341376 w 1036320"/>
              <a:gd name="connsiteY2" fmla="*/ 185138 h 185138"/>
              <a:gd name="connsiteX3" fmla="*/ 475488 w 1036320"/>
              <a:gd name="connsiteY3" fmla="*/ 99794 h 185138"/>
              <a:gd name="connsiteX4" fmla="*/ 499872 w 1036320"/>
              <a:gd name="connsiteY4" fmla="*/ 38834 h 185138"/>
              <a:gd name="connsiteX5" fmla="*/ 731520 w 1036320"/>
              <a:gd name="connsiteY5" fmla="*/ 51026 h 185138"/>
              <a:gd name="connsiteX6" fmla="*/ 755904 w 1036320"/>
              <a:gd name="connsiteY6" fmla="*/ 14450 h 185138"/>
              <a:gd name="connsiteX7" fmla="*/ 792480 w 1036320"/>
              <a:gd name="connsiteY7" fmla="*/ 38834 h 185138"/>
              <a:gd name="connsiteX8" fmla="*/ 816864 w 1036320"/>
              <a:gd name="connsiteY8" fmla="*/ 75410 h 185138"/>
              <a:gd name="connsiteX9" fmla="*/ 853440 w 1036320"/>
              <a:gd name="connsiteY9" fmla="*/ 111986 h 185138"/>
              <a:gd name="connsiteX10" fmla="*/ 975360 w 1036320"/>
              <a:gd name="connsiteY10" fmla="*/ 38834 h 185138"/>
              <a:gd name="connsiteX11" fmla="*/ 1036320 w 1036320"/>
              <a:gd name="connsiteY11" fmla="*/ 38834 h 18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6320" h="185138">
                <a:moveTo>
                  <a:pt x="0" y="38834"/>
                </a:moveTo>
                <a:cubicBezTo>
                  <a:pt x="217964" y="18076"/>
                  <a:pt x="231464" y="-59071"/>
                  <a:pt x="304800" y="87602"/>
                </a:cubicBezTo>
                <a:cubicBezTo>
                  <a:pt x="320329" y="118659"/>
                  <a:pt x="329184" y="152626"/>
                  <a:pt x="341376" y="185138"/>
                </a:cubicBezTo>
                <a:cubicBezTo>
                  <a:pt x="382718" y="164467"/>
                  <a:pt x="447179" y="145088"/>
                  <a:pt x="475488" y="99794"/>
                </a:cubicBezTo>
                <a:cubicBezTo>
                  <a:pt x="487087" y="81235"/>
                  <a:pt x="491744" y="59154"/>
                  <a:pt x="499872" y="38834"/>
                </a:cubicBezTo>
                <a:cubicBezTo>
                  <a:pt x="637745" y="125005"/>
                  <a:pt x="561377" y="112896"/>
                  <a:pt x="731520" y="51026"/>
                </a:cubicBezTo>
                <a:cubicBezTo>
                  <a:pt x="739648" y="38834"/>
                  <a:pt x="741536" y="17324"/>
                  <a:pt x="755904" y="14450"/>
                </a:cubicBezTo>
                <a:cubicBezTo>
                  <a:pt x="770272" y="11576"/>
                  <a:pt x="782119" y="28473"/>
                  <a:pt x="792480" y="38834"/>
                </a:cubicBezTo>
                <a:cubicBezTo>
                  <a:pt x="802841" y="49195"/>
                  <a:pt x="807483" y="64153"/>
                  <a:pt x="816864" y="75410"/>
                </a:cubicBezTo>
                <a:cubicBezTo>
                  <a:pt x="827902" y="88656"/>
                  <a:pt x="841248" y="99794"/>
                  <a:pt x="853440" y="111986"/>
                </a:cubicBezTo>
                <a:cubicBezTo>
                  <a:pt x="885952" y="90311"/>
                  <a:pt x="947341" y="48174"/>
                  <a:pt x="975360" y="38834"/>
                </a:cubicBezTo>
                <a:cubicBezTo>
                  <a:pt x="994637" y="32408"/>
                  <a:pt x="1016000" y="38834"/>
                  <a:pt x="1036320" y="388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3586163" y="3876675"/>
            <a:ext cx="3163887" cy="2036763"/>
          </a:xfrm>
          <a:custGeom>
            <a:avLst/>
            <a:gdLst>
              <a:gd name="connsiteX0" fmla="*/ 168558 w 3163270"/>
              <a:gd name="connsiteY0" fmla="*/ 73152 h 2036064"/>
              <a:gd name="connsiteX1" fmla="*/ 302670 w 3163270"/>
              <a:gd name="connsiteY1" fmla="*/ 85344 h 2036064"/>
              <a:gd name="connsiteX2" fmla="*/ 936654 w 3163270"/>
              <a:gd name="connsiteY2" fmla="*/ 182880 h 2036064"/>
              <a:gd name="connsiteX3" fmla="*/ 1448718 w 3163270"/>
              <a:gd name="connsiteY3" fmla="*/ 158496 h 2036064"/>
              <a:gd name="connsiteX4" fmla="*/ 1668174 w 3163270"/>
              <a:gd name="connsiteY4" fmla="*/ 134112 h 2036064"/>
              <a:gd name="connsiteX5" fmla="*/ 2229006 w 3163270"/>
              <a:gd name="connsiteY5" fmla="*/ 109728 h 2036064"/>
              <a:gd name="connsiteX6" fmla="*/ 2314350 w 3163270"/>
              <a:gd name="connsiteY6" fmla="*/ 73152 h 2036064"/>
              <a:gd name="connsiteX7" fmla="*/ 2558190 w 3163270"/>
              <a:gd name="connsiteY7" fmla="*/ 97536 h 2036064"/>
              <a:gd name="connsiteX8" fmla="*/ 2107086 w 3163270"/>
              <a:gd name="connsiteY8" fmla="*/ 36576 h 2036064"/>
              <a:gd name="connsiteX9" fmla="*/ 1997358 w 3163270"/>
              <a:gd name="connsiteY9" fmla="*/ 0 h 2036064"/>
              <a:gd name="connsiteX10" fmla="*/ 1619406 w 3163270"/>
              <a:gd name="connsiteY10" fmla="*/ 48768 h 2036064"/>
              <a:gd name="connsiteX11" fmla="*/ 1582830 w 3163270"/>
              <a:gd name="connsiteY11" fmla="*/ 73152 h 2036064"/>
              <a:gd name="connsiteX12" fmla="*/ 619662 w 3163270"/>
              <a:gd name="connsiteY12" fmla="*/ 109728 h 2036064"/>
              <a:gd name="connsiteX13" fmla="*/ 339246 w 3163270"/>
              <a:gd name="connsiteY13" fmla="*/ 146304 h 2036064"/>
              <a:gd name="connsiteX14" fmla="*/ 314862 w 3163270"/>
              <a:gd name="connsiteY14" fmla="*/ 231648 h 2036064"/>
              <a:gd name="connsiteX15" fmla="*/ 290478 w 3163270"/>
              <a:gd name="connsiteY15" fmla="*/ 329184 h 2036064"/>
              <a:gd name="connsiteX16" fmla="*/ 217326 w 3163270"/>
              <a:gd name="connsiteY16" fmla="*/ 451104 h 2036064"/>
              <a:gd name="connsiteX17" fmla="*/ 461166 w 3163270"/>
              <a:gd name="connsiteY17" fmla="*/ 451104 h 2036064"/>
              <a:gd name="connsiteX18" fmla="*/ 1375566 w 3163270"/>
              <a:gd name="connsiteY18" fmla="*/ 341376 h 2036064"/>
              <a:gd name="connsiteX19" fmla="*/ 1436526 w 3163270"/>
              <a:gd name="connsiteY19" fmla="*/ 365760 h 2036064"/>
              <a:gd name="connsiteX20" fmla="*/ 2216814 w 3163270"/>
              <a:gd name="connsiteY20" fmla="*/ 426720 h 2036064"/>
              <a:gd name="connsiteX21" fmla="*/ 1777902 w 3163270"/>
              <a:gd name="connsiteY21" fmla="*/ 390144 h 2036064"/>
              <a:gd name="connsiteX22" fmla="*/ 1460910 w 3163270"/>
              <a:gd name="connsiteY22" fmla="*/ 341376 h 2036064"/>
              <a:gd name="connsiteX23" fmla="*/ 1095150 w 3163270"/>
              <a:gd name="connsiteY23" fmla="*/ 304800 h 2036064"/>
              <a:gd name="connsiteX24" fmla="*/ 473358 w 3163270"/>
              <a:gd name="connsiteY24" fmla="*/ 304800 h 2036064"/>
              <a:gd name="connsiteX25" fmla="*/ 400206 w 3163270"/>
              <a:gd name="connsiteY25" fmla="*/ 268224 h 2036064"/>
              <a:gd name="connsiteX26" fmla="*/ 302670 w 3163270"/>
              <a:gd name="connsiteY26" fmla="*/ 329184 h 2036064"/>
              <a:gd name="connsiteX27" fmla="*/ 314862 w 3163270"/>
              <a:gd name="connsiteY27" fmla="*/ 390144 h 2036064"/>
              <a:gd name="connsiteX28" fmla="*/ 388014 w 3163270"/>
              <a:gd name="connsiteY28" fmla="*/ 463296 h 2036064"/>
              <a:gd name="connsiteX29" fmla="*/ 424590 w 3163270"/>
              <a:gd name="connsiteY29" fmla="*/ 548640 h 2036064"/>
              <a:gd name="connsiteX30" fmla="*/ 461166 w 3163270"/>
              <a:gd name="connsiteY30" fmla="*/ 585216 h 2036064"/>
              <a:gd name="connsiteX31" fmla="*/ 485550 w 3163270"/>
              <a:gd name="connsiteY31" fmla="*/ 646176 h 2036064"/>
              <a:gd name="connsiteX32" fmla="*/ 375822 w 3163270"/>
              <a:gd name="connsiteY32" fmla="*/ 853440 h 2036064"/>
              <a:gd name="connsiteX33" fmla="*/ 765966 w 3163270"/>
              <a:gd name="connsiteY33" fmla="*/ 853440 h 2036064"/>
              <a:gd name="connsiteX34" fmla="*/ 1387758 w 3163270"/>
              <a:gd name="connsiteY34" fmla="*/ 804672 h 2036064"/>
              <a:gd name="connsiteX35" fmla="*/ 1802286 w 3163270"/>
              <a:gd name="connsiteY35" fmla="*/ 768096 h 2036064"/>
              <a:gd name="connsiteX36" fmla="*/ 2168046 w 3163270"/>
              <a:gd name="connsiteY36" fmla="*/ 780288 h 2036064"/>
              <a:gd name="connsiteX37" fmla="*/ 2399694 w 3163270"/>
              <a:gd name="connsiteY37" fmla="*/ 816864 h 2036064"/>
              <a:gd name="connsiteX38" fmla="*/ 2802030 w 3163270"/>
              <a:gd name="connsiteY38" fmla="*/ 926592 h 2036064"/>
              <a:gd name="connsiteX39" fmla="*/ 2582574 w 3163270"/>
              <a:gd name="connsiteY39" fmla="*/ 938784 h 2036064"/>
              <a:gd name="connsiteX40" fmla="*/ 229518 w 3163270"/>
              <a:gd name="connsiteY40" fmla="*/ 987552 h 2036064"/>
              <a:gd name="connsiteX41" fmla="*/ 144174 w 3163270"/>
              <a:gd name="connsiteY41" fmla="*/ 963168 h 2036064"/>
              <a:gd name="connsiteX42" fmla="*/ 448974 w 3163270"/>
              <a:gd name="connsiteY42" fmla="*/ 1024128 h 2036064"/>
              <a:gd name="connsiteX43" fmla="*/ 570894 w 3163270"/>
              <a:gd name="connsiteY43" fmla="*/ 1085088 h 2036064"/>
              <a:gd name="connsiteX44" fmla="*/ 668430 w 3163270"/>
              <a:gd name="connsiteY44" fmla="*/ 1158240 h 2036064"/>
              <a:gd name="connsiteX45" fmla="*/ 705006 w 3163270"/>
              <a:gd name="connsiteY45" fmla="*/ 1219200 h 2036064"/>
              <a:gd name="connsiteX46" fmla="*/ 765966 w 3163270"/>
              <a:gd name="connsiteY46" fmla="*/ 1475232 h 2036064"/>
              <a:gd name="connsiteX47" fmla="*/ 802542 w 3163270"/>
              <a:gd name="connsiteY47" fmla="*/ 1511808 h 2036064"/>
              <a:gd name="connsiteX48" fmla="*/ 826926 w 3163270"/>
              <a:gd name="connsiteY48" fmla="*/ 1658112 h 2036064"/>
              <a:gd name="connsiteX49" fmla="*/ 1058574 w 3163270"/>
              <a:gd name="connsiteY49" fmla="*/ 1609344 h 2036064"/>
              <a:gd name="connsiteX50" fmla="*/ 2021742 w 3163270"/>
              <a:gd name="connsiteY50" fmla="*/ 1536192 h 2036064"/>
              <a:gd name="connsiteX51" fmla="*/ 3155598 w 3163270"/>
              <a:gd name="connsiteY51" fmla="*/ 1560576 h 2036064"/>
              <a:gd name="connsiteX52" fmla="*/ 3045870 w 3163270"/>
              <a:gd name="connsiteY52" fmla="*/ 1584960 h 2036064"/>
              <a:gd name="connsiteX53" fmla="*/ 753774 w 3163270"/>
              <a:gd name="connsiteY53" fmla="*/ 1511808 h 2036064"/>
              <a:gd name="connsiteX54" fmla="*/ 424590 w 3163270"/>
              <a:gd name="connsiteY54" fmla="*/ 1438656 h 2036064"/>
              <a:gd name="connsiteX55" fmla="*/ 339246 w 3163270"/>
              <a:gd name="connsiteY55" fmla="*/ 1365504 h 2036064"/>
              <a:gd name="connsiteX56" fmla="*/ 10062 w 3163270"/>
              <a:gd name="connsiteY56" fmla="*/ 1389888 h 2036064"/>
              <a:gd name="connsiteX57" fmla="*/ 168558 w 3163270"/>
              <a:gd name="connsiteY57" fmla="*/ 1426464 h 2036064"/>
              <a:gd name="connsiteX58" fmla="*/ 339246 w 3163270"/>
              <a:gd name="connsiteY58" fmla="*/ 1487424 h 2036064"/>
              <a:gd name="connsiteX59" fmla="*/ 375822 w 3163270"/>
              <a:gd name="connsiteY59" fmla="*/ 1524000 h 2036064"/>
              <a:gd name="connsiteX60" fmla="*/ 522126 w 3163270"/>
              <a:gd name="connsiteY60" fmla="*/ 1597152 h 2036064"/>
              <a:gd name="connsiteX61" fmla="*/ 558702 w 3163270"/>
              <a:gd name="connsiteY61" fmla="*/ 1719072 h 2036064"/>
              <a:gd name="connsiteX62" fmla="*/ 583086 w 3163270"/>
              <a:gd name="connsiteY62" fmla="*/ 1828800 h 2036064"/>
              <a:gd name="connsiteX63" fmla="*/ 619662 w 3163270"/>
              <a:gd name="connsiteY63" fmla="*/ 1865376 h 2036064"/>
              <a:gd name="connsiteX64" fmla="*/ 656238 w 3163270"/>
              <a:gd name="connsiteY64" fmla="*/ 1926336 h 2036064"/>
              <a:gd name="connsiteX65" fmla="*/ 814734 w 3163270"/>
              <a:gd name="connsiteY65" fmla="*/ 1962912 h 2036064"/>
              <a:gd name="connsiteX66" fmla="*/ 2533806 w 3163270"/>
              <a:gd name="connsiteY66" fmla="*/ 1938528 h 2036064"/>
              <a:gd name="connsiteX67" fmla="*/ 2838606 w 3163270"/>
              <a:gd name="connsiteY67" fmla="*/ 1962912 h 2036064"/>
              <a:gd name="connsiteX68" fmla="*/ 2753262 w 3163270"/>
              <a:gd name="connsiteY68" fmla="*/ 1999488 h 2036064"/>
              <a:gd name="connsiteX69" fmla="*/ 2497230 w 3163270"/>
              <a:gd name="connsiteY69" fmla="*/ 2036064 h 2036064"/>
              <a:gd name="connsiteX70" fmla="*/ 1595022 w 3163270"/>
              <a:gd name="connsiteY70" fmla="*/ 2011680 h 2036064"/>
              <a:gd name="connsiteX71" fmla="*/ 1448718 w 3163270"/>
              <a:gd name="connsiteY71" fmla="*/ 1962912 h 2036064"/>
              <a:gd name="connsiteX72" fmla="*/ 985422 w 3163270"/>
              <a:gd name="connsiteY72" fmla="*/ 1926336 h 2036064"/>
              <a:gd name="connsiteX73" fmla="*/ 400206 w 3163270"/>
              <a:gd name="connsiteY73" fmla="*/ 1853184 h 20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63270" h="2036064">
                <a:moveTo>
                  <a:pt x="168558" y="73152"/>
                </a:moveTo>
                <a:lnTo>
                  <a:pt x="302670" y="85344"/>
                </a:lnTo>
                <a:cubicBezTo>
                  <a:pt x="915837" y="146661"/>
                  <a:pt x="758656" y="4882"/>
                  <a:pt x="936654" y="182880"/>
                </a:cubicBezTo>
                <a:cubicBezTo>
                  <a:pt x="1107342" y="174752"/>
                  <a:pt x="1278652" y="175169"/>
                  <a:pt x="1448718" y="158496"/>
                </a:cubicBezTo>
                <a:cubicBezTo>
                  <a:pt x="1756079" y="128363"/>
                  <a:pt x="1364807" y="100405"/>
                  <a:pt x="1668174" y="134112"/>
                </a:cubicBezTo>
                <a:cubicBezTo>
                  <a:pt x="1855118" y="125984"/>
                  <a:pt x="2042713" y="127303"/>
                  <a:pt x="2229006" y="109728"/>
                </a:cubicBezTo>
                <a:cubicBezTo>
                  <a:pt x="2259820" y="106821"/>
                  <a:pt x="2283421" y="74298"/>
                  <a:pt x="2314350" y="73152"/>
                </a:cubicBezTo>
                <a:cubicBezTo>
                  <a:pt x="2395979" y="70129"/>
                  <a:pt x="2476910" y="89408"/>
                  <a:pt x="2558190" y="97536"/>
                </a:cubicBezTo>
                <a:cubicBezTo>
                  <a:pt x="3655449" y="50844"/>
                  <a:pt x="2995386" y="93886"/>
                  <a:pt x="2107086" y="36576"/>
                </a:cubicBezTo>
                <a:cubicBezTo>
                  <a:pt x="2068611" y="34094"/>
                  <a:pt x="2033934" y="12192"/>
                  <a:pt x="1997358" y="0"/>
                </a:cubicBezTo>
                <a:cubicBezTo>
                  <a:pt x="1871374" y="16256"/>
                  <a:pt x="1744502" y="26692"/>
                  <a:pt x="1619406" y="48768"/>
                </a:cubicBezTo>
                <a:cubicBezTo>
                  <a:pt x="1604976" y="51314"/>
                  <a:pt x="1597456" y="72260"/>
                  <a:pt x="1582830" y="73152"/>
                </a:cubicBezTo>
                <a:cubicBezTo>
                  <a:pt x="1262138" y="92706"/>
                  <a:pt x="940718" y="97536"/>
                  <a:pt x="619662" y="109728"/>
                </a:cubicBezTo>
                <a:cubicBezTo>
                  <a:pt x="526190" y="121920"/>
                  <a:pt x="426768" y="111295"/>
                  <a:pt x="339246" y="146304"/>
                </a:cubicBezTo>
                <a:cubicBezTo>
                  <a:pt x="311776" y="157292"/>
                  <a:pt x="322485" y="203061"/>
                  <a:pt x="314862" y="231648"/>
                </a:cubicBezTo>
                <a:cubicBezTo>
                  <a:pt x="306227" y="264029"/>
                  <a:pt x="304089" y="298560"/>
                  <a:pt x="290478" y="329184"/>
                </a:cubicBezTo>
                <a:cubicBezTo>
                  <a:pt x="271229" y="372493"/>
                  <a:pt x="217326" y="451104"/>
                  <a:pt x="217326" y="451104"/>
                </a:cubicBezTo>
                <a:cubicBezTo>
                  <a:pt x="320290" y="528327"/>
                  <a:pt x="241987" y="488323"/>
                  <a:pt x="461166" y="451104"/>
                </a:cubicBezTo>
                <a:cubicBezTo>
                  <a:pt x="1014337" y="357169"/>
                  <a:pt x="812119" y="385859"/>
                  <a:pt x="1375566" y="341376"/>
                </a:cubicBezTo>
                <a:cubicBezTo>
                  <a:pt x="1395886" y="349504"/>
                  <a:pt x="1415958" y="358281"/>
                  <a:pt x="1436526" y="365760"/>
                </a:cubicBezTo>
                <a:cubicBezTo>
                  <a:pt x="1697486" y="460655"/>
                  <a:pt x="1815572" y="426720"/>
                  <a:pt x="2216814" y="426720"/>
                </a:cubicBezTo>
                <a:cubicBezTo>
                  <a:pt x="2363625" y="426720"/>
                  <a:pt x="1923786" y="406615"/>
                  <a:pt x="1777902" y="390144"/>
                </a:cubicBezTo>
                <a:cubicBezTo>
                  <a:pt x="1671670" y="378150"/>
                  <a:pt x="1566992" y="354636"/>
                  <a:pt x="1460910" y="341376"/>
                </a:cubicBezTo>
                <a:cubicBezTo>
                  <a:pt x="1339328" y="326178"/>
                  <a:pt x="1217070" y="316992"/>
                  <a:pt x="1095150" y="304800"/>
                </a:cubicBezTo>
                <a:cubicBezTo>
                  <a:pt x="815152" y="331466"/>
                  <a:pt x="785444" y="348145"/>
                  <a:pt x="473358" y="304800"/>
                </a:cubicBezTo>
                <a:cubicBezTo>
                  <a:pt x="446355" y="301050"/>
                  <a:pt x="424590" y="280416"/>
                  <a:pt x="400206" y="268224"/>
                </a:cubicBezTo>
                <a:cubicBezTo>
                  <a:pt x="367694" y="288544"/>
                  <a:pt x="295151" y="291589"/>
                  <a:pt x="302670" y="329184"/>
                </a:cubicBezTo>
                <a:cubicBezTo>
                  <a:pt x="306734" y="349504"/>
                  <a:pt x="303737" y="372661"/>
                  <a:pt x="314862" y="390144"/>
                </a:cubicBezTo>
                <a:cubicBezTo>
                  <a:pt x="333376" y="419237"/>
                  <a:pt x="388014" y="463296"/>
                  <a:pt x="388014" y="463296"/>
                </a:cubicBezTo>
                <a:cubicBezTo>
                  <a:pt x="400206" y="491744"/>
                  <a:pt x="408666" y="522100"/>
                  <a:pt x="424590" y="548640"/>
                </a:cubicBezTo>
                <a:cubicBezTo>
                  <a:pt x="433461" y="563425"/>
                  <a:pt x="452028" y="570595"/>
                  <a:pt x="461166" y="585216"/>
                </a:cubicBezTo>
                <a:cubicBezTo>
                  <a:pt x="472765" y="603775"/>
                  <a:pt x="477422" y="625856"/>
                  <a:pt x="485550" y="646176"/>
                </a:cubicBezTo>
                <a:cubicBezTo>
                  <a:pt x="389179" y="811384"/>
                  <a:pt x="421174" y="740059"/>
                  <a:pt x="375822" y="853440"/>
                </a:cubicBezTo>
                <a:cubicBezTo>
                  <a:pt x="428186" y="1010533"/>
                  <a:pt x="373777" y="886920"/>
                  <a:pt x="765966" y="853440"/>
                </a:cubicBezTo>
                <a:lnTo>
                  <a:pt x="1387758" y="804672"/>
                </a:lnTo>
                <a:lnTo>
                  <a:pt x="1802286" y="768096"/>
                </a:lnTo>
                <a:cubicBezTo>
                  <a:pt x="1924206" y="772160"/>
                  <a:pt x="2046463" y="770363"/>
                  <a:pt x="2168046" y="780288"/>
                </a:cubicBezTo>
                <a:cubicBezTo>
                  <a:pt x="2245959" y="786648"/>
                  <a:pt x="2323107" y="801199"/>
                  <a:pt x="2399694" y="816864"/>
                </a:cubicBezTo>
                <a:cubicBezTo>
                  <a:pt x="2667837" y="871711"/>
                  <a:pt x="2630064" y="862105"/>
                  <a:pt x="2802030" y="926592"/>
                </a:cubicBezTo>
                <a:cubicBezTo>
                  <a:pt x="3019251" y="864529"/>
                  <a:pt x="2800937" y="931772"/>
                  <a:pt x="2582574" y="938784"/>
                </a:cubicBezTo>
                <a:cubicBezTo>
                  <a:pt x="1798458" y="963962"/>
                  <a:pt x="1013870" y="971296"/>
                  <a:pt x="229518" y="987552"/>
                </a:cubicBezTo>
                <a:cubicBezTo>
                  <a:pt x="201070" y="979424"/>
                  <a:pt x="114990" y="958304"/>
                  <a:pt x="144174" y="963168"/>
                </a:cubicBezTo>
                <a:cubicBezTo>
                  <a:pt x="246376" y="980202"/>
                  <a:pt x="448974" y="1024128"/>
                  <a:pt x="448974" y="1024128"/>
                </a:cubicBezTo>
                <a:cubicBezTo>
                  <a:pt x="489614" y="1044448"/>
                  <a:pt x="530803" y="1063706"/>
                  <a:pt x="570894" y="1085088"/>
                </a:cubicBezTo>
                <a:cubicBezTo>
                  <a:pt x="609786" y="1105830"/>
                  <a:pt x="641912" y="1122883"/>
                  <a:pt x="668430" y="1158240"/>
                </a:cubicBezTo>
                <a:cubicBezTo>
                  <a:pt x="682648" y="1177198"/>
                  <a:pt x="692814" y="1198880"/>
                  <a:pt x="705006" y="1219200"/>
                </a:cubicBezTo>
                <a:cubicBezTo>
                  <a:pt x="720022" y="1324311"/>
                  <a:pt x="714152" y="1388875"/>
                  <a:pt x="765966" y="1475232"/>
                </a:cubicBezTo>
                <a:cubicBezTo>
                  <a:pt x="774837" y="1490017"/>
                  <a:pt x="790350" y="1499616"/>
                  <a:pt x="802542" y="1511808"/>
                </a:cubicBezTo>
                <a:cubicBezTo>
                  <a:pt x="810670" y="1560576"/>
                  <a:pt x="780724" y="1640511"/>
                  <a:pt x="826926" y="1658112"/>
                </a:cubicBezTo>
                <a:cubicBezTo>
                  <a:pt x="900665" y="1686203"/>
                  <a:pt x="980645" y="1621742"/>
                  <a:pt x="1058574" y="1609344"/>
                </a:cubicBezTo>
                <a:cubicBezTo>
                  <a:pt x="1384128" y="1557551"/>
                  <a:pt x="1685364" y="1554880"/>
                  <a:pt x="2021742" y="1536192"/>
                </a:cubicBezTo>
                <a:cubicBezTo>
                  <a:pt x="2399694" y="1544320"/>
                  <a:pt x="2777987" y="1542595"/>
                  <a:pt x="3155598" y="1560576"/>
                </a:cubicBezTo>
                <a:cubicBezTo>
                  <a:pt x="3193024" y="1562358"/>
                  <a:pt x="3083331" y="1585721"/>
                  <a:pt x="3045870" y="1584960"/>
                </a:cubicBezTo>
                <a:cubicBezTo>
                  <a:pt x="2281607" y="1569442"/>
                  <a:pt x="753774" y="1511808"/>
                  <a:pt x="753774" y="1511808"/>
                </a:cubicBezTo>
                <a:cubicBezTo>
                  <a:pt x="730439" y="1507141"/>
                  <a:pt x="462337" y="1456536"/>
                  <a:pt x="424590" y="1438656"/>
                </a:cubicBezTo>
                <a:cubicBezTo>
                  <a:pt x="390729" y="1422616"/>
                  <a:pt x="367694" y="1389888"/>
                  <a:pt x="339246" y="1365504"/>
                </a:cubicBezTo>
                <a:cubicBezTo>
                  <a:pt x="229518" y="1373632"/>
                  <a:pt x="113681" y="1352881"/>
                  <a:pt x="10062" y="1389888"/>
                </a:cubicBezTo>
                <a:cubicBezTo>
                  <a:pt x="-41000" y="1408124"/>
                  <a:pt x="116248" y="1412198"/>
                  <a:pt x="168558" y="1426464"/>
                </a:cubicBezTo>
                <a:cubicBezTo>
                  <a:pt x="236910" y="1445105"/>
                  <a:pt x="277762" y="1462830"/>
                  <a:pt x="339246" y="1487424"/>
                </a:cubicBezTo>
                <a:cubicBezTo>
                  <a:pt x="351438" y="1499616"/>
                  <a:pt x="360167" y="1516775"/>
                  <a:pt x="375822" y="1524000"/>
                </a:cubicBezTo>
                <a:cubicBezTo>
                  <a:pt x="532926" y="1596509"/>
                  <a:pt x="466903" y="1514317"/>
                  <a:pt x="522126" y="1597152"/>
                </a:cubicBezTo>
                <a:cubicBezTo>
                  <a:pt x="534318" y="1637792"/>
                  <a:pt x="547904" y="1678040"/>
                  <a:pt x="558702" y="1719072"/>
                </a:cubicBezTo>
                <a:cubicBezTo>
                  <a:pt x="568237" y="1755307"/>
                  <a:pt x="568675" y="1794214"/>
                  <a:pt x="583086" y="1828800"/>
                </a:cubicBezTo>
                <a:cubicBezTo>
                  <a:pt x="589718" y="1844716"/>
                  <a:pt x="609317" y="1851582"/>
                  <a:pt x="619662" y="1865376"/>
                </a:cubicBezTo>
                <a:cubicBezTo>
                  <a:pt x="633880" y="1884334"/>
                  <a:pt x="635043" y="1915738"/>
                  <a:pt x="656238" y="1926336"/>
                </a:cubicBezTo>
                <a:cubicBezTo>
                  <a:pt x="704734" y="1950584"/>
                  <a:pt x="761902" y="1950720"/>
                  <a:pt x="814734" y="1962912"/>
                </a:cubicBezTo>
                <a:lnTo>
                  <a:pt x="2533806" y="1938528"/>
                </a:lnTo>
                <a:cubicBezTo>
                  <a:pt x="2635731" y="1938528"/>
                  <a:pt x="2740400" y="1935633"/>
                  <a:pt x="2838606" y="1962912"/>
                </a:cubicBezTo>
                <a:cubicBezTo>
                  <a:pt x="2868427" y="1971196"/>
                  <a:pt x="2783525" y="1993003"/>
                  <a:pt x="2753262" y="1999488"/>
                </a:cubicBezTo>
                <a:cubicBezTo>
                  <a:pt x="2668965" y="2017552"/>
                  <a:pt x="2582574" y="2023872"/>
                  <a:pt x="2497230" y="2036064"/>
                </a:cubicBezTo>
                <a:cubicBezTo>
                  <a:pt x="2196494" y="2027936"/>
                  <a:pt x="1895138" y="2032618"/>
                  <a:pt x="1595022" y="2011680"/>
                </a:cubicBezTo>
                <a:cubicBezTo>
                  <a:pt x="1543741" y="2008102"/>
                  <a:pt x="1499627" y="1970039"/>
                  <a:pt x="1448718" y="1962912"/>
                </a:cubicBezTo>
                <a:cubicBezTo>
                  <a:pt x="1295302" y="1941434"/>
                  <a:pt x="1139531" y="1942097"/>
                  <a:pt x="985422" y="1926336"/>
                </a:cubicBezTo>
                <a:cubicBezTo>
                  <a:pt x="260689" y="1852216"/>
                  <a:pt x="175416" y="1853184"/>
                  <a:pt x="400206" y="18531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itle 1"/>
          <p:cNvSpPr>
            <a:spLocks noGrp="1"/>
          </p:cNvSpPr>
          <p:nvPr>
            <p:ph type="title"/>
          </p:nvPr>
        </p:nvSpPr>
        <p:spPr>
          <a:xfrm>
            <a:off x="330200" y="415925"/>
            <a:ext cx="2533650" cy="1325563"/>
          </a:xfrm>
        </p:spPr>
        <p:txBody>
          <a:bodyPr/>
          <a:lstStyle/>
          <a:p>
            <a:pPr>
              <a:defRPr/>
            </a:pPr>
            <a:r>
              <a:rPr lang="es-MX" altLang="en-US" dirty="0" smtClean="0">
                <a:cs typeface="+mj-cs"/>
              </a:rPr>
              <a:t>Meeting minutes</a:t>
            </a:r>
            <a:endParaRPr lang="en-US" dirty="0">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91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Slide Number Placeholder 2"/>
          <p:cNvSpPr>
            <a:spLocks noGrp="1"/>
          </p:cNvSpPr>
          <p:nvPr>
            <p:ph type="sldNum" sz="quarter" idx="12"/>
          </p:nvPr>
        </p:nvSpPr>
        <p:spPr bwMode="auto">
          <a:xfrm>
            <a:off x="7086600" y="64754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8B668FE-F8A6-4DC3-BB44-614E23CC3F48}" type="slidenum">
              <a:rPr lang="en-US" altLang="en-US" sz="1200">
                <a:solidFill>
                  <a:srgbClr val="FFFF00"/>
                </a:solidFill>
              </a:rPr>
              <a:pPr/>
              <a:t>48</a:t>
            </a:fld>
            <a:endParaRPr lang="en-US" altLang="en-US" sz="1200">
              <a:solidFill>
                <a:srgbClr val="FFFF00"/>
              </a:solidFill>
            </a:endParaRPr>
          </a:p>
        </p:txBody>
      </p:sp>
      <p:sp>
        <p:nvSpPr>
          <p:cNvPr id="7" name="TextBox 6"/>
          <p:cNvSpPr txBox="1"/>
          <p:nvPr/>
        </p:nvSpPr>
        <p:spPr>
          <a:xfrm>
            <a:off x="7702550" y="3292475"/>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108548" name="TextBox 8"/>
          <p:cNvSpPr txBox="1">
            <a:spLocks noChangeArrowheads="1"/>
          </p:cNvSpPr>
          <p:nvPr/>
        </p:nvSpPr>
        <p:spPr bwMode="auto">
          <a:xfrm>
            <a:off x="512763" y="1533525"/>
            <a:ext cx="24749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Acuerdo de Operaciones</a:t>
            </a:r>
          </a:p>
          <a:p>
            <a:pPr algn="ctr">
              <a:lnSpc>
                <a:spcPts val="1000"/>
              </a:lnSpc>
            </a:pPr>
            <a:r>
              <a:rPr lang="es-ES" altLang="en-US" sz="1000"/>
              <a:t>La versión más actualizada y </a:t>
            </a:r>
          </a:p>
          <a:p>
            <a:pPr algn="ctr">
              <a:lnSpc>
                <a:spcPts val="1000"/>
              </a:lnSpc>
            </a:pPr>
            <a:r>
              <a:rPr lang="en-US" altLang="en-US" sz="1000"/>
              <a:t>versiones anteriores</a:t>
            </a:r>
          </a:p>
        </p:txBody>
      </p:sp>
      <p:sp>
        <p:nvSpPr>
          <p:cNvPr id="108549" name="TextBox 10"/>
          <p:cNvSpPr txBox="1">
            <a:spLocks noChangeArrowheads="1"/>
          </p:cNvSpPr>
          <p:nvPr/>
        </p:nvSpPr>
        <p:spPr bwMode="auto">
          <a:xfrm>
            <a:off x="500063" y="2122488"/>
            <a:ext cx="247491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Pólizas y Reglas</a:t>
            </a:r>
          </a:p>
          <a:p>
            <a:pPr algn="ctr">
              <a:lnSpc>
                <a:spcPts val="1000"/>
              </a:lnSpc>
            </a:pPr>
            <a:r>
              <a:rPr lang="es-ES" altLang="en-US" sz="1000"/>
              <a:t>Cualquier regla adoptada por las Socias fuera de este Acuerdo.</a:t>
            </a:r>
          </a:p>
          <a:p>
            <a:pPr algn="ctr"/>
            <a:endParaRPr lang="en-US" altLang="en-US" sz="1400" b="1"/>
          </a:p>
        </p:txBody>
      </p:sp>
      <p:sp>
        <p:nvSpPr>
          <p:cNvPr id="108550" name="TextBox 11"/>
          <p:cNvSpPr txBox="1">
            <a:spLocks noChangeArrowheads="1"/>
          </p:cNvSpPr>
          <p:nvPr/>
        </p:nvSpPr>
        <p:spPr bwMode="auto">
          <a:xfrm>
            <a:off x="500063" y="2674938"/>
            <a:ext cx="25479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400" b="1"/>
              <a:t>Información Financiera</a:t>
            </a:r>
          </a:p>
          <a:p>
            <a:pPr algn="ctr">
              <a:lnSpc>
                <a:spcPts val="1000"/>
              </a:lnSpc>
            </a:pPr>
            <a:r>
              <a:rPr lang="es-ES" altLang="en-US" sz="1000"/>
              <a:t>Declaraciones de pérdidas y ganancias, hojas de saldo, estados de cuenta bancario</a:t>
            </a:r>
            <a:endParaRPr lang="es-MX" altLang="en-US" sz="1000" i="1"/>
          </a:p>
          <a:p>
            <a:pPr algn="ctr"/>
            <a:endParaRPr lang="en-US" altLang="en-US" sz="1100"/>
          </a:p>
        </p:txBody>
      </p:sp>
      <p:sp>
        <p:nvSpPr>
          <p:cNvPr id="13" name="TextBox 12"/>
          <p:cNvSpPr txBox="1"/>
          <p:nvPr/>
        </p:nvSpPr>
        <p:spPr>
          <a:xfrm>
            <a:off x="536575" y="5357813"/>
            <a:ext cx="2474913" cy="565150"/>
          </a:xfrm>
          <a:prstGeom prst="rect">
            <a:avLst/>
          </a:prstGeom>
          <a:noFill/>
        </p:spPr>
        <p:txBody>
          <a:bodyPr anchor="ctr">
            <a:spAutoFit/>
          </a:bodyPr>
          <a:lstStyle/>
          <a:p>
            <a:pPr algn="ctr">
              <a:defRPr/>
            </a:pPr>
            <a:r>
              <a:rPr lang="en-US" sz="1400" b="1" dirty="0" err="1"/>
              <a:t>Licencias</a:t>
            </a:r>
            <a:endParaRPr lang="en-US" sz="1400" b="1" dirty="0"/>
          </a:p>
          <a:p>
            <a:pPr algn="ctr">
              <a:lnSpc>
                <a:spcPts val="1000"/>
              </a:lnSpc>
              <a:defRPr/>
            </a:pPr>
            <a:r>
              <a:rPr lang="en-US" sz="1050" dirty="0"/>
              <a:t>Y </a:t>
            </a:r>
            <a:r>
              <a:rPr lang="en-US" sz="1050" dirty="0" err="1"/>
              <a:t>otros</a:t>
            </a:r>
            <a:r>
              <a:rPr lang="en-US" sz="1050" dirty="0"/>
              <a:t> </a:t>
            </a:r>
            <a:r>
              <a:rPr lang="en-US" sz="1050" dirty="0" err="1"/>
              <a:t>documentos</a:t>
            </a:r>
            <a:r>
              <a:rPr lang="en-US" sz="1050" dirty="0"/>
              <a:t> </a:t>
            </a:r>
            <a:r>
              <a:rPr lang="en-US" sz="1050" dirty="0" err="1"/>
              <a:t>presentados</a:t>
            </a:r>
            <a:r>
              <a:rPr lang="en-US" sz="1050" dirty="0"/>
              <a:t> al </a:t>
            </a:r>
            <a:r>
              <a:rPr lang="en-US" sz="1050" dirty="0" err="1"/>
              <a:t>estado</a:t>
            </a:r>
            <a:r>
              <a:rPr lang="en-US" sz="1050" dirty="0"/>
              <a:t>, </a:t>
            </a:r>
            <a:r>
              <a:rPr lang="en-US" sz="1050" dirty="0" err="1"/>
              <a:t>condado</a:t>
            </a:r>
            <a:r>
              <a:rPr lang="en-US" sz="1050" dirty="0"/>
              <a:t>, y ciudad</a:t>
            </a:r>
          </a:p>
        </p:txBody>
      </p:sp>
      <p:sp>
        <p:nvSpPr>
          <p:cNvPr id="108552" name="TextBox 1"/>
          <p:cNvSpPr txBox="1">
            <a:spLocks noChangeArrowheads="1"/>
          </p:cNvSpPr>
          <p:nvPr/>
        </p:nvSpPr>
        <p:spPr bwMode="auto">
          <a:xfrm>
            <a:off x="3927475" y="1617663"/>
            <a:ext cx="5095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800"/>
              <a:t>La Cooperativa siempre estará obligada a mantener registros de, por lo menos, </a:t>
            </a:r>
            <a:r>
              <a:rPr lang="es-ES" altLang="en-US" sz="1800"/>
              <a:t>los que se enumeran aquí a la izquierda. Los registros deben habitar</a:t>
            </a:r>
            <a:r>
              <a:rPr lang="es-MX" altLang="en-US" sz="1800"/>
              <a:t> </a:t>
            </a:r>
            <a:r>
              <a:rPr lang="es-ES" altLang="en-US" sz="1800"/>
              <a:t>en un lugar que sea accesible a todas las Socias, como en una plataforma como Box o Dropbox, o en una carpeta física a que cada Socia tiene acceso. </a:t>
            </a:r>
            <a:endParaRPr lang="en-US" altLang="en-US" sz="1800"/>
          </a:p>
        </p:txBody>
      </p:sp>
      <p:sp>
        <p:nvSpPr>
          <p:cNvPr id="108553" name="TextBox 14"/>
          <p:cNvSpPr txBox="1">
            <a:spLocks noChangeArrowheads="1"/>
          </p:cNvSpPr>
          <p:nvPr/>
        </p:nvSpPr>
        <p:spPr bwMode="auto">
          <a:xfrm>
            <a:off x="506413" y="3776663"/>
            <a:ext cx="24749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Juntas</a:t>
            </a:r>
          </a:p>
          <a:p>
            <a:pPr algn="ctr"/>
            <a:r>
              <a:rPr lang="en-US" altLang="en-US" sz="1100"/>
              <a:t>Notas de Junta</a:t>
            </a:r>
          </a:p>
        </p:txBody>
      </p:sp>
      <p:sp>
        <p:nvSpPr>
          <p:cNvPr id="108554" name="TextBox 15"/>
          <p:cNvSpPr txBox="1">
            <a:spLocks noChangeArrowheads="1"/>
          </p:cNvSpPr>
          <p:nvPr/>
        </p:nvSpPr>
        <p:spPr bwMode="auto">
          <a:xfrm>
            <a:off x="512763" y="4276725"/>
            <a:ext cx="24749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Socias</a:t>
            </a:r>
          </a:p>
          <a:p>
            <a:pPr algn="ctr">
              <a:lnSpc>
                <a:spcPts val="1000"/>
              </a:lnSpc>
            </a:pPr>
            <a:r>
              <a:rPr lang="es-MX" altLang="en-US" sz="1000"/>
              <a:t>Una lista de todas las Socias y ex-Socias, sus direcciónes, teléfonos, etc.</a:t>
            </a:r>
            <a:endParaRPr lang="en-US" altLang="en-US" sz="1000"/>
          </a:p>
        </p:txBody>
      </p:sp>
      <p:sp>
        <p:nvSpPr>
          <p:cNvPr id="108555" name="TextBox 16"/>
          <p:cNvSpPr txBox="1">
            <a:spLocks noChangeArrowheads="1"/>
          </p:cNvSpPr>
          <p:nvPr/>
        </p:nvSpPr>
        <p:spPr bwMode="auto">
          <a:xfrm>
            <a:off x="500063" y="3381375"/>
            <a:ext cx="247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Declaraciones de Impuestos</a:t>
            </a:r>
          </a:p>
        </p:txBody>
      </p:sp>
      <p:sp>
        <p:nvSpPr>
          <p:cNvPr id="108556" name="TextBox 17"/>
          <p:cNvSpPr txBox="1">
            <a:spLocks noChangeArrowheads="1"/>
          </p:cNvSpPr>
          <p:nvPr/>
        </p:nvSpPr>
        <p:spPr bwMode="auto">
          <a:xfrm>
            <a:off x="573088" y="6032500"/>
            <a:ext cx="247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Misceláneo</a:t>
            </a:r>
            <a:endParaRPr lang="en-US" altLang="en-US" sz="1100"/>
          </a:p>
        </p:txBody>
      </p:sp>
      <p:sp>
        <p:nvSpPr>
          <p:cNvPr id="108557" name="TextBox 19"/>
          <p:cNvSpPr txBox="1">
            <a:spLocks noChangeArrowheads="1"/>
          </p:cNvSpPr>
          <p:nvPr/>
        </p:nvSpPr>
        <p:spPr bwMode="auto">
          <a:xfrm>
            <a:off x="500063" y="4840288"/>
            <a:ext cx="24749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Registros de Trabajo</a:t>
            </a:r>
          </a:p>
          <a:p>
            <a:pPr algn="ctr">
              <a:lnSpc>
                <a:spcPts val="1000"/>
              </a:lnSpc>
            </a:pPr>
            <a:r>
              <a:rPr lang="es-ES" altLang="en-US" sz="1000"/>
              <a:t>¿Cuánto ha trabajado cada Socia (y ex Socia) durante cada mes y cada año?</a:t>
            </a:r>
            <a:endParaRPr lang="en-US" altLang="en-US" sz="1000"/>
          </a:p>
        </p:txBody>
      </p:sp>
      <p:cxnSp>
        <p:nvCxnSpPr>
          <p:cNvPr id="23" name="Straight Arrow Connector 22"/>
          <p:cNvCxnSpPr>
            <a:stCxn id="108552" idx="1"/>
          </p:cNvCxnSpPr>
          <p:nvPr/>
        </p:nvCxnSpPr>
        <p:spPr>
          <a:xfrm flipH="1" flipV="1">
            <a:off x="3232150" y="1617663"/>
            <a:ext cx="695325" cy="877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8552" idx="1"/>
          </p:cNvCxnSpPr>
          <p:nvPr/>
        </p:nvCxnSpPr>
        <p:spPr>
          <a:xfrm flipH="1">
            <a:off x="3232150" y="2495550"/>
            <a:ext cx="695325" cy="3306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560" name="Title 1"/>
          <p:cNvSpPr>
            <a:spLocks noGrp="1"/>
          </p:cNvSpPr>
          <p:nvPr>
            <p:ph type="title"/>
          </p:nvPr>
        </p:nvSpPr>
        <p:spPr>
          <a:xfrm>
            <a:off x="193675" y="-57150"/>
            <a:ext cx="9347200" cy="1325563"/>
          </a:xfrm>
        </p:spPr>
        <p:txBody>
          <a:bodyPr/>
          <a:lstStyle/>
          <a:p>
            <a:pPr>
              <a:lnSpc>
                <a:spcPct val="100000"/>
              </a:lnSpc>
            </a:pPr>
            <a:r>
              <a:rPr lang="es-MX" altLang="en-US" sz="2800" smtClean="0"/>
              <a:t>Mantenimiento de registros, información, y contabilidad</a:t>
            </a:r>
            <a:endParaRPr lang="en-US" altLang="en-US" sz="2800" smtClean="0"/>
          </a:p>
        </p:txBody>
      </p:sp>
      <p:pic>
        <p:nvPicPr>
          <p:cNvPr id="108561"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2663" y="3879850"/>
            <a:ext cx="178117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6281738" y="5797550"/>
            <a:ext cx="2251075" cy="7508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Freeform 32"/>
          <p:cNvSpPr/>
          <p:nvPr/>
        </p:nvSpPr>
        <p:spPr>
          <a:xfrm>
            <a:off x="5775325" y="5022850"/>
            <a:ext cx="2884488" cy="1520825"/>
          </a:xfrm>
          <a:custGeom>
            <a:avLst/>
            <a:gdLst>
              <a:gd name="connsiteX0" fmla="*/ 771045 w 3790017"/>
              <a:gd name="connsiteY0" fmla="*/ 957219 h 2002247"/>
              <a:gd name="connsiteX1" fmla="*/ 756531 w 3790017"/>
              <a:gd name="connsiteY1" fmla="*/ 855619 h 2002247"/>
              <a:gd name="connsiteX2" fmla="*/ 742017 w 3790017"/>
              <a:gd name="connsiteY2" fmla="*/ 768533 h 2002247"/>
              <a:gd name="connsiteX3" fmla="*/ 712988 w 3790017"/>
              <a:gd name="connsiteY3" fmla="*/ 434704 h 2002247"/>
              <a:gd name="connsiteX4" fmla="*/ 683960 w 3790017"/>
              <a:gd name="connsiteY4" fmla="*/ 71847 h 2002247"/>
              <a:gd name="connsiteX5" fmla="*/ 872645 w 3790017"/>
              <a:gd name="connsiteY5" fmla="*/ 28304 h 2002247"/>
              <a:gd name="connsiteX6" fmla="*/ 1061331 w 3790017"/>
              <a:gd name="connsiteY6" fmla="*/ 57333 h 2002247"/>
              <a:gd name="connsiteX7" fmla="*/ 1177445 w 3790017"/>
              <a:gd name="connsiteY7" fmla="*/ 86362 h 2002247"/>
              <a:gd name="connsiteX8" fmla="*/ 1453217 w 3790017"/>
              <a:gd name="connsiteY8" fmla="*/ 100876 h 2002247"/>
              <a:gd name="connsiteX9" fmla="*/ 1903160 w 3790017"/>
              <a:gd name="connsiteY9" fmla="*/ 115390 h 2002247"/>
              <a:gd name="connsiteX10" fmla="*/ 2774017 w 3790017"/>
              <a:gd name="connsiteY10" fmla="*/ 86362 h 2002247"/>
              <a:gd name="connsiteX11" fmla="*/ 3557788 w 3790017"/>
              <a:gd name="connsiteY11" fmla="*/ 115390 h 2002247"/>
              <a:gd name="connsiteX12" fmla="*/ 3572302 w 3790017"/>
              <a:gd name="connsiteY12" fmla="*/ 246019 h 2002247"/>
              <a:gd name="connsiteX13" fmla="*/ 3601331 w 3790017"/>
              <a:gd name="connsiteY13" fmla="*/ 362133 h 2002247"/>
              <a:gd name="connsiteX14" fmla="*/ 3615845 w 3790017"/>
              <a:gd name="connsiteY14" fmla="*/ 594362 h 2002247"/>
              <a:gd name="connsiteX15" fmla="*/ 3644874 w 3790017"/>
              <a:gd name="connsiteY15" fmla="*/ 1537790 h 2002247"/>
              <a:gd name="connsiteX16" fmla="*/ 3673902 w 3790017"/>
              <a:gd name="connsiteY16" fmla="*/ 1711962 h 2002247"/>
              <a:gd name="connsiteX17" fmla="*/ 3659388 w 3790017"/>
              <a:gd name="connsiteY17" fmla="*/ 1828076 h 2002247"/>
              <a:gd name="connsiteX18" fmla="*/ 3615845 w 3790017"/>
              <a:gd name="connsiteY18" fmla="*/ 1857104 h 2002247"/>
              <a:gd name="connsiteX19" fmla="*/ 2541788 w 3790017"/>
              <a:gd name="connsiteY19" fmla="*/ 1842590 h 2002247"/>
              <a:gd name="connsiteX20" fmla="*/ 2251502 w 3790017"/>
              <a:gd name="connsiteY20" fmla="*/ 1828076 h 2002247"/>
              <a:gd name="connsiteX21" fmla="*/ 2091845 w 3790017"/>
              <a:gd name="connsiteY21" fmla="*/ 1799047 h 2002247"/>
              <a:gd name="connsiteX22" fmla="*/ 1351617 w 3790017"/>
              <a:gd name="connsiteY22" fmla="*/ 1784533 h 2002247"/>
              <a:gd name="connsiteX23" fmla="*/ 698474 w 3790017"/>
              <a:gd name="connsiteY23" fmla="*/ 1770019 h 2002247"/>
              <a:gd name="connsiteX24" fmla="*/ 683960 w 3790017"/>
              <a:gd name="connsiteY24" fmla="*/ 1726476 h 2002247"/>
              <a:gd name="connsiteX25" fmla="*/ 683960 w 3790017"/>
              <a:gd name="connsiteY25" fmla="*/ 1421676 h 2002247"/>
              <a:gd name="connsiteX26" fmla="*/ 727502 w 3790017"/>
              <a:gd name="connsiteY26" fmla="*/ 1291047 h 2002247"/>
              <a:gd name="connsiteX27" fmla="*/ 756531 w 3790017"/>
              <a:gd name="connsiteY27" fmla="*/ 1145904 h 2002247"/>
              <a:gd name="connsiteX28" fmla="*/ 742017 w 3790017"/>
              <a:gd name="connsiteY28" fmla="*/ 797562 h 2002247"/>
              <a:gd name="connsiteX29" fmla="*/ 596874 w 3790017"/>
              <a:gd name="connsiteY29" fmla="*/ 783047 h 2002247"/>
              <a:gd name="connsiteX30" fmla="*/ 45331 w 3790017"/>
              <a:gd name="connsiteY30" fmla="*/ 768533 h 2002247"/>
              <a:gd name="connsiteX31" fmla="*/ 1788 w 3790017"/>
              <a:gd name="connsiteY31" fmla="*/ 783047 h 2002247"/>
              <a:gd name="connsiteX32" fmla="*/ 16302 w 3790017"/>
              <a:gd name="connsiteY32" fmla="*/ 826590 h 2002247"/>
              <a:gd name="connsiteX33" fmla="*/ 45331 w 3790017"/>
              <a:gd name="connsiteY33" fmla="*/ 870133 h 2002247"/>
              <a:gd name="connsiteX34" fmla="*/ 117902 w 3790017"/>
              <a:gd name="connsiteY34" fmla="*/ 971733 h 2002247"/>
              <a:gd name="connsiteX35" fmla="*/ 190474 w 3790017"/>
              <a:gd name="connsiteY35" fmla="*/ 1102362 h 2002247"/>
              <a:gd name="connsiteX36" fmla="*/ 204988 w 3790017"/>
              <a:gd name="connsiteY36" fmla="*/ 1145904 h 2002247"/>
              <a:gd name="connsiteX37" fmla="*/ 234017 w 3790017"/>
              <a:gd name="connsiteY37" fmla="*/ 1203962 h 2002247"/>
              <a:gd name="connsiteX38" fmla="*/ 277560 w 3790017"/>
              <a:gd name="connsiteY38" fmla="*/ 1291047 h 2002247"/>
              <a:gd name="connsiteX39" fmla="*/ 321102 w 3790017"/>
              <a:gd name="connsiteY39" fmla="*/ 1320076 h 2002247"/>
              <a:gd name="connsiteX40" fmla="*/ 350131 w 3790017"/>
              <a:gd name="connsiteY40" fmla="*/ 1378133 h 2002247"/>
              <a:gd name="connsiteX41" fmla="*/ 393674 w 3790017"/>
              <a:gd name="connsiteY41" fmla="*/ 1407162 h 2002247"/>
              <a:gd name="connsiteX42" fmla="*/ 408188 w 3790017"/>
              <a:gd name="connsiteY42" fmla="*/ 1450704 h 2002247"/>
              <a:gd name="connsiteX43" fmla="*/ 495274 w 3790017"/>
              <a:gd name="connsiteY43" fmla="*/ 1508762 h 2002247"/>
              <a:gd name="connsiteX44" fmla="*/ 567845 w 3790017"/>
              <a:gd name="connsiteY44" fmla="*/ 1581333 h 2002247"/>
              <a:gd name="connsiteX45" fmla="*/ 596874 w 3790017"/>
              <a:gd name="connsiteY45" fmla="*/ 1624876 h 2002247"/>
              <a:gd name="connsiteX46" fmla="*/ 698474 w 3790017"/>
              <a:gd name="connsiteY46" fmla="*/ 1726476 h 2002247"/>
              <a:gd name="connsiteX47" fmla="*/ 683960 w 3790017"/>
              <a:gd name="connsiteY47" fmla="*/ 1784533 h 2002247"/>
              <a:gd name="connsiteX48" fmla="*/ 669445 w 3790017"/>
              <a:gd name="connsiteY48" fmla="*/ 1900647 h 2002247"/>
              <a:gd name="connsiteX49" fmla="*/ 625902 w 3790017"/>
              <a:gd name="connsiteY49" fmla="*/ 1842590 h 2002247"/>
              <a:gd name="connsiteX50" fmla="*/ 596874 w 3790017"/>
              <a:gd name="connsiteY50" fmla="*/ 1784533 h 2002247"/>
              <a:gd name="connsiteX51" fmla="*/ 524302 w 3790017"/>
              <a:gd name="connsiteY51" fmla="*/ 1668419 h 2002247"/>
              <a:gd name="connsiteX52" fmla="*/ 480760 w 3790017"/>
              <a:gd name="connsiteY52" fmla="*/ 1581333 h 2002247"/>
              <a:gd name="connsiteX53" fmla="*/ 437217 w 3790017"/>
              <a:gd name="connsiteY53" fmla="*/ 1552304 h 2002247"/>
              <a:gd name="connsiteX54" fmla="*/ 422702 w 3790017"/>
              <a:gd name="connsiteY54" fmla="*/ 1508762 h 2002247"/>
              <a:gd name="connsiteX55" fmla="*/ 350131 w 3790017"/>
              <a:gd name="connsiteY55" fmla="*/ 1407162 h 2002247"/>
              <a:gd name="connsiteX56" fmla="*/ 292074 w 3790017"/>
              <a:gd name="connsiteY56" fmla="*/ 1320076 h 2002247"/>
              <a:gd name="connsiteX57" fmla="*/ 248531 w 3790017"/>
              <a:gd name="connsiteY57" fmla="*/ 1262019 h 2002247"/>
              <a:gd name="connsiteX58" fmla="*/ 219502 w 3790017"/>
              <a:gd name="connsiteY58" fmla="*/ 1218476 h 2002247"/>
              <a:gd name="connsiteX59" fmla="*/ 190474 w 3790017"/>
              <a:gd name="connsiteY59" fmla="*/ 1160419 h 2002247"/>
              <a:gd name="connsiteX60" fmla="*/ 146931 w 3790017"/>
              <a:gd name="connsiteY60" fmla="*/ 1131390 h 2002247"/>
              <a:gd name="connsiteX61" fmla="*/ 117902 w 3790017"/>
              <a:gd name="connsiteY61" fmla="*/ 928190 h 2002247"/>
              <a:gd name="connsiteX62" fmla="*/ 103388 w 3790017"/>
              <a:gd name="connsiteY62" fmla="*/ 884647 h 2002247"/>
              <a:gd name="connsiteX63" fmla="*/ 132417 w 3790017"/>
              <a:gd name="connsiteY63" fmla="*/ 1058819 h 2002247"/>
              <a:gd name="connsiteX64" fmla="*/ 146931 w 3790017"/>
              <a:gd name="connsiteY64" fmla="*/ 1102362 h 2002247"/>
              <a:gd name="connsiteX65" fmla="*/ 190474 w 3790017"/>
              <a:gd name="connsiteY65" fmla="*/ 1131390 h 2002247"/>
              <a:gd name="connsiteX66" fmla="*/ 234017 w 3790017"/>
              <a:gd name="connsiteY66" fmla="*/ 1262019 h 2002247"/>
              <a:gd name="connsiteX67" fmla="*/ 248531 w 3790017"/>
              <a:gd name="connsiteY67" fmla="*/ 1305562 h 2002247"/>
              <a:gd name="connsiteX68" fmla="*/ 292074 w 3790017"/>
              <a:gd name="connsiteY68" fmla="*/ 1378133 h 2002247"/>
              <a:gd name="connsiteX69" fmla="*/ 306588 w 3790017"/>
              <a:gd name="connsiteY69" fmla="*/ 1436190 h 2002247"/>
              <a:gd name="connsiteX70" fmla="*/ 379160 w 3790017"/>
              <a:gd name="connsiteY70" fmla="*/ 1523276 h 2002247"/>
              <a:gd name="connsiteX71" fmla="*/ 408188 w 3790017"/>
              <a:gd name="connsiteY71" fmla="*/ 1581333 h 2002247"/>
              <a:gd name="connsiteX72" fmla="*/ 422702 w 3790017"/>
              <a:gd name="connsiteY72" fmla="*/ 1624876 h 2002247"/>
              <a:gd name="connsiteX73" fmla="*/ 509788 w 3790017"/>
              <a:gd name="connsiteY73" fmla="*/ 1682933 h 2002247"/>
              <a:gd name="connsiteX74" fmla="*/ 611388 w 3790017"/>
              <a:gd name="connsiteY74" fmla="*/ 1755504 h 2002247"/>
              <a:gd name="connsiteX75" fmla="*/ 654931 w 3790017"/>
              <a:gd name="connsiteY75" fmla="*/ 1813562 h 2002247"/>
              <a:gd name="connsiteX76" fmla="*/ 683960 w 3790017"/>
              <a:gd name="connsiteY76" fmla="*/ 1857104 h 2002247"/>
              <a:gd name="connsiteX77" fmla="*/ 858131 w 3790017"/>
              <a:gd name="connsiteY77" fmla="*/ 1929676 h 2002247"/>
              <a:gd name="connsiteX78" fmla="*/ 1177445 w 3790017"/>
              <a:gd name="connsiteY78" fmla="*/ 1944190 h 2002247"/>
              <a:gd name="connsiteX79" fmla="*/ 1496760 w 3790017"/>
              <a:gd name="connsiteY79" fmla="*/ 1973219 h 2002247"/>
              <a:gd name="connsiteX80" fmla="*/ 2977217 w 3790017"/>
              <a:gd name="connsiteY80" fmla="*/ 2002247 h 2002247"/>
              <a:gd name="connsiteX81" fmla="*/ 3209445 w 3790017"/>
              <a:gd name="connsiteY81" fmla="*/ 1987733 h 2002247"/>
              <a:gd name="connsiteX82" fmla="*/ 3790017 w 3790017"/>
              <a:gd name="connsiteY82" fmla="*/ 1958704 h 2002247"/>
              <a:gd name="connsiteX83" fmla="*/ 3760988 w 3790017"/>
              <a:gd name="connsiteY83" fmla="*/ 1915162 h 2002247"/>
              <a:gd name="connsiteX84" fmla="*/ 3702931 w 3790017"/>
              <a:gd name="connsiteY84" fmla="*/ 1900647 h 2002247"/>
              <a:gd name="connsiteX85" fmla="*/ 3659388 w 3790017"/>
              <a:gd name="connsiteY85" fmla="*/ 1886133 h 2002247"/>
              <a:gd name="connsiteX86" fmla="*/ 3630360 w 3790017"/>
              <a:gd name="connsiteY86" fmla="*/ 1842590 h 20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90017" h="2002247">
                <a:moveTo>
                  <a:pt x="771045" y="957219"/>
                </a:moveTo>
                <a:cubicBezTo>
                  <a:pt x="766207" y="923352"/>
                  <a:pt x="761733" y="889432"/>
                  <a:pt x="756531" y="855619"/>
                </a:cubicBezTo>
                <a:cubicBezTo>
                  <a:pt x="752056" y="826532"/>
                  <a:pt x="745045" y="797806"/>
                  <a:pt x="742017" y="768533"/>
                </a:cubicBezTo>
                <a:cubicBezTo>
                  <a:pt x="730524" y="657430"/>
                  <a:pt x="721342" y="546087"/>
                  <a:pt x="712988" y="434704"/>
                </a:cubicBezTo>
                <a:cubicBezTo>
                  <a:pt x="684629" y="56583"/>
                  <a:pt x="714163" y="313480"/>
                  <a:pt x="683960" y="71847"/>
                </a:cubicBezTo>
                <a:cubicBezTo>
                  <a:pt x="712248" y="-41309"/>
                  <a:pt x="679632" y="7986"/>
                  <a:pt x="872645" y="28304"/>
                </a:cubicBezTo>
                <a:cubicBezTo>
                  <a:pt x="896933" y="30861"/>
                  <a:pt x="1032068" y="51062"/>
                  <a:pt x="1061331" y="57333"/>
                </a:cubicBezTo>
                <a:cubicBezTo>
                  <a:pt x="1100341" y="65692"/>
                  <a:pt x="1137793" y="81956"/>
                  <a:pt x="1177445" y="86362"/>
                </a:cubicBezTo>
                <a:cubicBezTo>
                  <a:pt x="1268933" y="96527"/>
                  <a:pt x="1361239" y="97197"/>
                  <a:pt x="1453217" y="100876"/>
                </a:cubicBezTo>
                <a:lnTo>
                  <a:pt x="1903160" y="115390"/>
                </a:lnTo>
                <a:cubicBezTo>
                  <a:pt x="2193446" y="105714"/>
                  <a:pt x="2483583" y="89051"/>
                  <a:pt x="2774017" y="86362"/>
                </a:cubicBezTo>
                <a:cubicBezTo>
                  <a:pt x="3375922" y="80789"/>
                  <a:pt x="3257320" y="65313"/>
                  <a:pt x="3557788" y="115390"/>
                </a:cubicBezTo>
                <a:cubicBezTo>
                  <a:pt x="3562626" y="158933"/>
                  <a:pt x="3564688" y="202875"/>
                  <a:pt x="3572302" y="246019"/>
                </a:cubicBezTo>
                <a:cubicBezTo>
                  <a:pt x="3579235" y="285308"/>
                  <a:pt x="3596383" y="322545"/>
                  <a:pt x="3601331" y="362133"/>
                </a:cubicBezTo>
                <a:cubicBezTo>
                  <a:pt x="3610951" y="439095"/>
                  <a:pt x="3611007" y="516952"/>
                  <a:pt x="3615845" y="594362"/>
                </a:cubicBezTo>
                <a:cubicBezTo>
                  <a:pt x="3617102" y="645914"/>
                  <a:pt x="3631525" y="1377593"/>
                  <a:pt x="3644874" y="1537790"/>
                </a:cubicBezTo>
                <a:cubicBezTo>
                  <a:pt x="3649762" y="1596445"/>
                  <a:pt x="3664226" y="1653905"/>
                  <a:pt x="3673902" y="1711962"/>
                </a:cubicBezTo>
                <a:cubicBezTo>
                  <a:pt x="3669064" y="1750667"/>
                  <a:pt x="3673874" y="1791860"/>
                  <a:pt x="3659388" y="1828076"/>
                </a:cubicBezTo>
                <a:cubicBezTo>
                  <a:pt x="3652909" y="1844272"/>
                  <a:pt x="3633287" y="1856877"/>
                  <a:pt x="3615845" y="1857104"/>
                </a:cubicBezTo>
                <a:lnTo>
                  <a:pt x="2541788" y="1842590"/>
                </a:lnTo>
                <a:cubicBezTo>
                  <a:pt x="2445026" y="1837752"/>
                  <a:pt x="2347934" y="1837408"/>
                  <a:pt x="2251502" y="1828076"/>
                </a:cubicBezTo>
                <a:cubicBezTo>
                  <a:pt x="2197662" y="1822866"/>
                  <a:pt x="2145873" y="1801661"/>
                  <a:pt x="2091845" y="1799047"/>
                </a:cubicBezTo>
                <a:cubicBezTo>
                  <a:pt x="1845343" y="1787119"/>
                  <a:pt x="1598354" y="1789673"/>
                  <a:pt x="1351617" y="1784533"/>
                </a:cubicBezTo>
                <a:lnTo>
                  <a:pt x="698474" y="1770019"/>
                </a:lnTo>
                <a:cubicBezTo>
                  <a:pt x="693636" y="1755505"/>
                  <a:pt x="686697" y="1741529"/>
                  <a:pt x="683960" y="1726476"/>
                </a:cubicBezTo>
                <a:cubicBezTo>
                  <a:pt x="663924" y="1616280"/>
                  <a:pt x="662728" y="1538454"/>
                  <a:pt x="683960" y="1421676"/>
                </a:cubicBezTo>
                <a:cubicBezTo>
                  <a:pt x="692170" y="1376518"/>
                  <a:pt x="719956" y="1336321"/>
                  <a:pt x="727502" y="1291047"/>
                </a:cubicBezTo>
                <a:cubicBezTo>
                  <a:pt x="745297" y="1184285"/>
                  <a:pt x="734880" y="1232512"/>
                  <a:pt x="756531" y="1145904"/>
                </a:cubicBezTo>
                <a:cubicBezTo>
                  <a:pt x="751693" y="1029790"/>
                  <a:pt x="788821" y="903935"/>
                  <a:pt x="742017" y="797562"/>
                </a:cubicBezTo>
                <a:cubicBezTo>
                  <a:pt x="722435" y="753057"/>
                  <a:pt x="645454" y="785071"/>
                  <a:pt x="596874" y="783047"/>
                </a:cubicBezTo>
                <a:cubicBezTo>
                  <a:pt x="413122" y="775391"/>
                  <a:pt x="229179" y="773371"/>
                  <a:pt x="45331" y="768533"/>
                </a:cubicBezTo>
                <a:cubicBezTo>
                  <a:pt x="30817" y="773371"/>
                  <a:pt x="8630" y="769363"/>
                  <a:pt x="1788" y="783047"/>
                </a:cubicBezTo>
                <a:cubicBezTo>
                  <a:pt x="-5054" y="796731"/>
                  <a:pt x="9460" y="812906"/>
                  <a:pt x="16302" y="826590"/>
                </a:cubicBezTo>
                <a:cubicBezTo>
                  <a:pt x="24103" y="842192"/>
                  <a:pt x="36676" y="854987"/>
                  <a:pt x="45331" y="870133"/>
                </a:cubicBezTo>
                <a:cubicBezTo>
                  <a:pt x="96276" y="959286"/>
                  <a:pt x="46978" y="900807"/>
                  <a:pt x="117902" y="971733"/>
                </a:cubicBezTo>
                <a:cubicBezTo>
                  <a:pt x="146553" y="1086332"/>
                  <a:pt x="109671" y="973077"/>
                  <a:pt x="190474" y="1102362"/>
                </a:cubicBezTo>
                <a:cubicBezTo>
                  <a:pt x="198582" y="1115336"/>
                  <a:pt x="198961" y="1131842"/>
                  <a:pt x="204988" y="1145904"/>
                </a:cubicBezTo>
                <a:cubicBezTo>
                  <a:pt x="213511" y="1165791"/>
                  <a:pt x="225494" y="1184075"/>
                  <a:pt x="234017" y="1203962"/>
                </a:cubicBezTo>
                <a:cubicBezTo>
                  <a:pt x="251725" y="1245280"/>
                  <a:pt x="242693" y="1256179"/>
                  <a:pt x="277560" y="1291047"/>
                </a:cubicBezTo>
                <a:cubicBezTo>
                  <a:pt x="289895" y="1303382"/>
                  <a:pt x="306588" y="1310400"/>
                  <a:pt x="321102" y="1320076"/>
                </a:cubicBezTo>
                <a:cubicBezTo>
                  <a:pt x="330778" y="1339428"/>
                  <a:pt x="336280" y="1361511"/>
                  <a:pt x="350131" y="1378133"/>
                </a:cubicBezTo>
                <a:cubicBezTo>
                  <a:pt x="361298" y="1391534"/>
                  <a:pt x="382777" y="1393540"/>
                  <a:pt x="393674" y="1407162"/>
                </a:cubicBezTo>
                <a:cubicBezTo>
                  <a:pt x="403231" y="1419109"/>
                  <a:pt x="397370" y="1439886"/>
                  <a:pt x="408188" y="1450704"/>
                </a:cubicBezTo>
                <a:cubicBezTo>
                  <a:pt x="432858" y="1475374"/>
                  <a:pt x="495274" y="1508762"/>
                  <a:pt x="495274" y="1508762"/>
                </a:cubicBezTo>
                <a:cubicBezTo>
                  <a:pt x="524434" y="1596243"/>
                  <a:pt x="485067" y="1512351"/>
                  <a:pt x="567845" y="1581333"/>
                </a:cubicBezTo>
                <a:cubicBezTo>
                  <a:pt x="581246" y="1592500"/>
                  <a:pt x="586407" y="1610921"/>
                  <a:pt x="596874" y="1624876"/>
                </a:cubicBezTo>
                <a:cubicBezTo>
                  <a:pt x="657209" y="1705322"/>
                  <a:pt x="634009" y="1683499"/>
                  <a:pt x="698474" y="1726476"/>
                </a:cubicBezTo>
                <a:cubicBezTo>
                  <a:pt x="693636" y="1745828"/>
                  <a:pt x="687239" y="1764857"/>
                  <a:pt x="683960" y="1784533"/>
                </a:cubicBezTo>
                <a:cubicBezTo>
                  <a:pt x="677547" y="1823008"/>
                  <a:pt x="697027" y="1873066"/>
                  <a:pt x="669445" y="1900647"/>
                </a:cubicBezTo>
                <a:cubicBezTo>
                  <a:pt x="652340" y="1917752"/>
                  <a:pt x="638723" y="1863103"/>
                  <a:pt x="625902" y="1842590"/>
                </a:cubicBezTo>
                <a:cubicBezTo>
                  <a:pt x="614435" y="1824242"/>
                  <a:pt x="607382" y="1803447"/>
                  <a:pt x="596874" y="1784533"/>
                </a:cubicBezTo>
                <a:cubicBezTo>
                  <a:pt x="567699" y="1732018"/>
                  <a:pt x="554545" y="1713784"/>
                  <a:pt x="524302" y="1668419"/>
                </a:cubicBezTo>
                <a:cubicBezTo>
                  <a:pt x="512498" y="1633005"/>
                  <a:pt x="508896" y="1609469"/>
                  <a:pt x="480760" y="1581333"/>
                </a:cubicBezTo>
                <a:cubicBezTo>
                  <a:pt x="468425" y="1568998"/>
                  <a:pt x="451731" y="1561980"/>
                  <a:pt x="437217" y="1552304"/>
                </a:cubicBezTo>
                <a:cubicBezTo>
                  <a:pt x="432379" y="1537790"/>
                  <a:pt x="429544" y="1522446"/>
                  <a:pt x="422702" y="1508762"/>
                </a:cubicBezTo>
                <a:cubicBezTo>
                  <a:pt x="410902" y="1485161"/>
                  <a:pt x="361642" y="1423607"/>
                  <a:pt x="350131" y="1407162"/>
                </a:cubicBezTo>
                <a:cubicBezTo>
                  <a:pt x="330124" y="1378581"/>
                  <a:pt x="313007" y="1347986"/>
                  <a:pt x="292074" y="1320076"/>
                </a:cubicBezTo>
                <a:cubicBezTo>
                  <a:pt x="277560" y="1300724"/>
                  <a:pt x="262591" y="1281704"/>
                  <a:pt x="248531" y="1262019"/>
                </a:cubicBezTo>
                <a:cubicBezTo>
                  <a:pt x="238392" y="1247824"/>
                  <a:pt x="228157" y="1233622"/>
                  <a:pt x="219502" y="1218476"/>
                </a:cubicBezTo>
                <a:cubicBezTo>
                  <a:pt x="208767" y="1199690"/>
                  <a:pt x="204325" y="1177041"/>
                  <a:pt x="190474" y="1160419"/>
                </a:cubicBezTo>
                <a:cubicBezTo>
                  <a:pt x="179307" y="1147018"/>
                  <a:pt x="161445" y="1141066"/>
                  <a:pt x="146931" y="1131390"/>
                </a:cubicBezTo>
                <a:cubicBezTo>
                  <a:pt x="140652" y="1081158"/>
                  <a:pt x="129863" y="982012"/>
                  <a:pt x="117902" y="928190"/>
                </a:cubicBezTo>
                <a:cubicBezTo>
                  <a:pt x="114583" y="913255"/>
                  <a:pt x="108226" y="899161"/>
                  <a:pt x="103388" y="884647"/>
                </a:cubicBezTo>
                <a:cubicBezTo>
                  <a:pt x="115169" y="978897"/>
                  <a:pt x="111104" y="984225"/>
                  <a:pt x="132417" y="1058819"/>
                </a:cubicBezTo>
                <a:cubicBezTo>
                  <a:pt x="136620" y="1073530"/>
                  <a:pt x="137374" y="1090415"/>
                  <a:pt x="146931" y="1102362"/>
                </a:cubicBezTo>
                <a:cubicBezTo>
                  <a:pt x="157828" y="1115983"/>
                  <a:pt x="175960" y="1121714"/>
                  <a:pt x="190474" y="1131390"/>
                </a:cubicBezTo>
                <a:lnTo>
                  <a:pt x="234017" y="1262019"/>
                </a:lnTo>
                <a:cubicBezTo>
                  <a:pt x="238855" y="1276533"/>
                  <a:pt x="240659" y="1292443"/>
                  <a:pt x="248531" y="1305562"/>
                </a:cubicBezTo>
                <a:lnTo>
                  <a:pt x="292074" y="1378133"/>
                </a:lnTo>
                <a:cubicBezTo>
                  <a:pt x="296912" y="1397485"/>
                  <a:pt x="298730" y="1417855"/>
                  <a:pt x="306588" y="1436190"/>
                </a:cubicBezTo>
                <a:cubicBezTo>
                  <a:pt x="321743" y="1471552"/>
                  <a:pt x="353005" y="1497121"/>
                  <a:pt x="379160" y="1523276"/>
                </a:cubicBezTo>
                <a:cubicBezTo>
                  <a:pt x="388836" y="1542628"/>
                  <a:pt x="399665" y="1561446"/>
                  <a:pt x="408188" y="1581333"/>
                </a:cubicBezTo>
                <a:cubicBezTo>
                  <a:pt x="414215" y="1595395"/>
                  <a:pt x="411884" y="1614058"/>
                  <a:pt x="422702" y="1624876"/>
                </a:cubicBezTo>
                <a:cubicBezTo>
                  <a:pt x="447372" y="1649546"/>
                  <a:pt x="481878" y="1662000"/>
                  <a:pt x="509788" y="1682933"/>
                </a:cubicBezTo>
                <a:cubicBezTo>
                  <a:pt x="581800" y="1736942"/>
                  <a:pt x="547717" y="1713058"/>
                  <a:pt x="611388" y="1755504"/>
                </a:cubicBezTo>
                <a:cubicBezTo>
                  <a:pt x="625902" y="1774857"/>
                  <a:pt x="640870" y="1793877"/>
                  <a:pt x="654931" y="1813562"/>
                </a:cubicBezTo>
                <a:cubicBezTo>
                  <a:pt x="665070" y="1827757"/>
                  <a:pt x="670832" y="1845617"/>
                  <a:pt x="683960" y="1857104"/>
                </a:cubicBezTo>
                <a:cubicBezTo>
                  <a:pt x="749537" y="1914484"/>
                  <a:pt x="775429" y="1923769"/>
                  <a:pt x="858131" y="1929676"/>
                </a:cubicBezTo>
                <a:cubicBezTo>
                  <a:pt x="964408" y="1937267"/>
                  <a:pt x="1071007" y="1939352"/>
                  <a:pt x="1177445" y="1944190"/>
                </a:cubicBezTo>
                <a:cubicBezTo>
                  <a:pt x="1309582" y="1963066"/>
                  <a:pt x="1333066" y="1969022"/>
                  <a:pt x="1496760" y="1973219"/>
                </a:cubicBezTo>
                <a:lnTo>
                  <a:pt x="2977217" y="2002247"/>
                </a:lnTo>
                <a:cubicBezTo>
                  <a:pt x="3054626" y="1997409"/>
                  <a:pt x="3131942" y="1990714"/>
                  <a:pt x="3209445" y="1987733"/>
                </a:cubicBezTo>
                <a:cubicBezTo>
                  <a:pt x="3779295" y="1965816"/>
                  <a:pt x="3559788" y="2016264"/>
                  <a:pt x="3790017" y="1958704"/>
                </a:cubicBezTo>
                <a:cubicBezTo>
                  <a:pt x="3780341" y="1944190"/>
                  <a:pt x="3775502" y="1924838"/>
                  <a:pt x="3760988" y="1915162"/>
                </a:cubicBezTo>
                <a:cubicBezTo>
                  <a:pt x="3744390" y="1904097"/>
                  <a:pt x="3722111" y="1906127"/>
                  <a:pt x="3702931" y="1900647"/>
                </a:cubicBezTo>
                <a:cubicBezTo>
                  <a:pt x="3688220" y="1896444"/>
                  <a:pt x="3673902" y="1890971"/>
                  <a:pt x="3659388" y="1886133"/>
                </a:cubicBezTo>
                <a:lnTo>
                  <a:pt x="3630360" y="1842590"/>
                </a:lnTo>
              </a:path>
            </a:pathLst>
          </a:cu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Freeform 33"/>
          <p:cNvSpPr/>
          <p:nvPr/>
        </p:nvSpPr>
        <p:spPr>
          <a:xfrm>
            <a:off x="3406775" y="6262688"/>
            <a:ext cx="3065463" cy="374650"/>
          </a:xfrm>
          <a:custGeom>
            <a:avLst/>
            <a:gdLst>
              <a:gd name="connsiteX0" fmla="*/ 4049486 w 4049486"/>
              <a:gd name="connsiteY0" fmla="*/ 0 h 493485"/>
              <a:gd name="connsiteX1" fmla="*/ 3918857 w 4049486"/>
              <a:gd name="connsiteY1" fmla="*/ 72571 h 493485"/>
              <a:gd name="connsiteX2" fmla="*/ 3860800 w 4049486"/>
              <a:gd name="connsiteY2" fmla="*/ 116114 h 493485"/>
              <a:gd name="connsiteX3" fmla="*/ 3715657 w 4049486"/>
              <a:gd name="connsiteY3" fmla="*/ 130628 h 493485"/>
              <a:gd name="connsiteX4" fmla="*/ 3570514 w 4049486"/>
              <a:gd name="connsiteY4" fmla="*/ 188685 h 493485"/>
              <a:gd name="connsiteX5" fmla="*/ 3439886 w 4049486"/>
              <a:gd name="connsiteY5" fmla="*/ 217714 h 493485"/>
              <a:gd name="connsiteX6" fmla="*/ 3164114 w 4049486"/>
              <a:gd name="connsiteY6" fmla="*/ 188685 h 493485"/>
              <a:gd name="connsiteX7" fmla="*/ 3106057 w 4049486"/>
              <a:gd name="connsiteY7" fmla="*/ 174171 h 493485"/>
              <a:gd name="connsiteX8" fmla="*/ 3062514 w 4049486"/>
              <a:gd name="connsiteY8" fmla="*/ 145143 h 493485"/>
              <a:gd name="connsiteX9" fmla="*/ 2989943 w 4049486"/>
              <a:gd name="connsiteY9" fmla="*/ 116114 h 493485"/>
              <a:gd name="connsiteX10" fmla="*/ 2685143 w 4049486"/>
              <a:gd name="connsiteY10" fmla="*/ 145143 h 493485"/>
              <a:gd name="connsiteX11" fmla="*/ 2627086 w 4049486"/>
              <a:gd name="connsiteY11" fmla="*/ 174171 h 493485"/>
              <a:gd name="connsiteX12" fmla="*/ 2554514 w 4049486"/>
              <a:gd name="connsiteY12" fmla="*/ 203200 h 493485"/>
              <a:gd name="connsiteX13" fmla="*/ 2409371 w 4049486"/>
              <a:gd name="connsiteY13" fmla="*/ 261257 h 493485"/>
              <a:gd name="connsiteX14" fmla="*/ 1959429 w 4049486"/>
              <a:gd name="connsiteY14" fmla="*/ 232228 h 493485"/>
              <a:gd name="connsiteX15" fmla="*/ 1915886 w 4049486"/>
              <a:gd name="connsiteY15" fmla="*/ 217714 h 493485"/>
              <a:gd name="connsiteX16" fmla="*/ 1843314 w 4049486"/>
              <a:gd name="connsiteY16" fmla="*/ 203200 h 493485"/>
              <a:gd name="connsiteX17" fmla="*/ 1785257 w 4049486"/>
              <a:gd name="connsiteY17" fmla="*/ 159657 h 493485"/>
              <a:gd name="connsiteX18" fmla="*/ 1683657 w 4049486"/>
              <a:gd name="connsiteY18" fmla="*/ 130628 h 493485"/>
              <a:gd name="connsiteX19" fmla="*/ 1509486 w 4049486"/>
              <a:gd name="connsiteY19" fmla="*/ 72571 h 493485"/>
              <a:gd name="connsiteX20" fmla="*/ 1059543 w 4049486"/>
              <a:gd name="connsiteY20" fmla="*/ 87085 h 493485"/>
              <a:gd name="connsiteX21" fmla="*/ 914400 w 4049486"/>
              <a:gd name="connsiteY21" fmla="*/ 101600 h 493485"/>
              <a:gd name="connsiteX22" fmla="*/ 870857 w 4049486"/>
              <a:gd name="connsiteY22" fmla="*/ 130628 h 493485"/>
              <a:gd name="connsiteX23" fmla="*/ 798286 w 4049486"/>
              <a:gd name="connsiteY23" fmla="*/ 145143 h 493485"/>
              <a:gd name="connsiteX24" fmla="*/ 696686 w 4049486"/>
              <a:gd name="connsiteY24" fmla="*/ 188685 h 493485"/>
              <a:gd name="connsiteX25" fmla="*/ 638629 w 4049486"/>
              <a:gd name="connsiteY25" fmla="*/ 217714 h 493485"/>
              <a:gd name="connsiteX26" fmla="*/ 537029 w 4049486"/>
              <a:gd name="connsiteY26" fmla="*/ 246743 h 493485"/>
              <a:gd name="connsiteX27" fmla="*/ 348343 w 4049486"/>
              <a:gd name="connsiteY27" fmla="*/ 333828 h 493485"/>
              <a:gd name="connsiteX28" fmla="*/ 232229 w 4049486"/>
              <a:gd name="connsiteY28" fmla="*/ 391885 h 493485"/>
              <a:gd name="connsiteX29" fmla="*/ 188686 w 4049486"/>
              <a:gd name="connsiteY29" fmla="*/ 420914 h 493485"/>
              <a:gd name="connsiteX30" fmla="*/ 72571 w 4049486"/>
              <a:gd name="connsiteY30" fmla="*/ 449943 h 493485"/>
              <a:gd name="connsiteX31" fmla="*/ 0 w 4049486"/>
              <a:gd name="connsiteY31" fmla="*/ 493485 h 49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49486" h="493485">
                <a:moveTo>
                  <a:pt x="4049486" y="0"/>
                </a:moveTo>
                <a:cubicBezTo>
                  <a:pt x="3975973" y="36756"/>
                  <a:pt x="3973723" y="33381"/>
                  <a:pt x="3918857" y="72571"/>
                </a:cubicBezTo>
                <a:cubicBezTo>
                  <a:pt x="3899172" y="86631"/>
                  <a:pt x="3884060" y="109468"/>
                  <a:pt x="3860800" y="116114"/>
                </a:cubicBezTo>
                <a:cubicBezTo>
                  <a:pt x="3814048" y="129472"/>
                  <a:pt x="3764038" y="125790"/>
                  <a:pt x="3715657" y="130628"/>
                </a:cubicBezTo>
                <a:cubicBezTo>
                  <a:pt x="3688208" y="142392"/>
                  <a:pt x="3612384" y="178218"/>
                  <a:pt x="3570514" y="188685"/>
                </a:cubicBezTo>
                <a:cubicBezTo>
                  <a:pt x="3527241" y="199503"/>
                  <a:pt x="3483429" y="208038"/>
                  <a:pt x="3439886" y="217714"/>
                </a:cubicBezTo>
                <a:cubicBezTo>
                  <a:pt x="3347962" y="208038"/>
                  <a:pt x="3255769" y="200640"/>
                  <a:pt x="3164114" y="188685"/>
                </a:cubicBezTo>
                <a:cubicBezTo>
                  <a:pt x="3144334" y="186105"/>
                  <a:pt x="3124392" y="182029"/>
                  <a:pt x="3106057" y="174171"/>
                </a:cubicBezTo>
                <a:cubicBezTo>
                  <a:pt x="3090023" y="167300"/>
                  <a:pt x="3078116" y="152944"/>
                  <a:pt x="3062514" y="145143"/>
                </a:cubicBezTo>
                <a:cubicBezTo>
                  <a:pt x="3039211" y="133491"/>
                  <a:pt x="3014133" y="125790"/>
                  <a:pt x="2989943" y="116114"/>
                </a:cubicBezTo>
                <a:cubicBezTo>
                  <a:pt x="2963119" y="117790"/>
                  <a:pt x="2760605" y="119989"/>
                  <a:pt x="2685143" y="145143"/>
                </a:cubicBezTo>
                <a:cubicBezTo>
                  <a:pt x="2664617" y="151985"/>
                  <a:pt x="2646858" y="165384"/>
                  <a:pt x="2627086" y="174171"/>
                </a:cubicBezTo>
                <a:cubicBezTo>
                  <a:pt x="2603277" y="184753"/>
                  <a:pt x="2579000" y="194296"/>
                  <a:pt x="2554514" y="203200"/>
                </a:cubicBezTo>
                <a:cubicBezTo>
                  <a:pt x="2422986" y="251028"/>
                  <a:pt x="2511709" y="210088"/>
                  <a:pt x="2409371" y="261257"/>
                </a:cubicBezTo>
                <a:cubicBezTo>
                  <a:pt x="2259390" y="251581"/>
                  <a:pt x="2109140" y="245438"/>
                  <a:pt x="1959429" y="232228"/>
                </a:cubicBezTo>
                <a:cubicBezTo>
                  <a:pt x="1944189" y="230883"/>
                  <a:pt x="1930729" y="221425"/>
                  <a:pt x="1915886" y="217714"/>
                </a:cubicBezTo>
                <a:cubicBezTo>
                  <a:pt x="1891953" y="211731"/>
                  <a:pt x="1867505" y="208038"/>
                  <a:pt x="1843314" y="203200"/>
                </a:cubicBezTo>
                <a:cubicBezTo>
                  <a:pt x="1823962" y="188686"/>
                  <a:pt x="1806260" y="171659"/>
                  <a:pt x="1785257" y="159657"/>
                </a:cubicBezTo>
                <a:cubicBezTo>
                  <a:pt x="1766739" y="149076"/>
                  <a:pt x="1699253" y="135502"/>
                  <a:pt x="1683657" y="130628"/>
                </a:cubicBezTo>
                <a:cubicBezTo>
                  <a:pt x="1625245" y="112374"/>
                  <a:pt x="1509486" y="72571"/>
                  <a:pt x="1509486" y="72571"/>
                </a:cubicBezTo>
                <a:lnTo>
                  <a:pt x="1059543" y="87085"/>
                </a:lnTo>
                <a:cubicBezTo>
                  <a:pt x="1010978" y="89454"/>
                  <a:pt x="961777" y="90667"/>
                  <a:pt x="914400" y="101600"/>
                </a:cubicBezTo>
                <a:cubicBezTo>
                  <a:pt x="897403" y="105522"/>
                  <a:pt x="887190" y="124503"/>
                  <a:pt x="870857" y="130628"/>
                </a:cubicBezTo>
                <a:cubicBezTo>
                  <a:pt x="847758" y="139290"/>
                  <a:pt x="822476" y="140305"/>
                  <a:pt x="798286" y="145143"/>
                </a:cubicBezTo>
                <a:cubicBezTo>
                  <a:pt x="605707" y="241431"/>
                  <a:pt x="846201" y="124607"/>
                  <a:pt x="696686" y="188685"/>
                </a:cubicBezTo>
                <a:cubicBezTo>
                  <a:pt x="676799" y="197208"/>
                  <a:pt x="658963" y="210320"/>
                  <a:pt x="638629" y="217714"/>
                </a:cubicBezTo>
                <a:cubicBezTo>
                  <a:pt x="605528" y="229751"/>
                  <a:pt x="570896" y="237067"/>
                  <a:pt x="537029" y="246743"/>
                </a:cubicBezTo>
                <a:cubicBezTo>
                  <a:pt x="399994" y="332389"/>
                  <a:pt x="465670" y="310363"/>
                  <a:pt x="348343" y="333828"/>
                </a:cubicBezTo>
                <a:cubicBezTo>
                  <a:pt x="247461" y="401083"/>
                  <a:pt x="374257" y="320871"/>
                  <a:pt x="232229" y="391885"/>
                </a:cubicBezTo>
                <a:cubicBezTo>
                  <a:pt x="216627" y="399686"/>
                  <a:pt x="205080" y="414953"/>
                  <a:pt x="188686" y="420914"/>
                </a:cubicBezTo>
                <a:cubicBezTo>
                  <a:pt x="151192" y="434548"/>
                  <a:pt x="72571" y="449943"/>
                  <a:pt x="72571" y="449943"/>
                </a:cubicBezTo>
                <a:cubicBezTo>
                  <a:pt x="20028" y="484972"/>
                  <a:pt x="44631" y="471170"/>
                  <a:pt x="0" y="49348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ounded Rectangle 34"/>
          <p:cNvSpPr/>
          <p:nvPr/>
        </p:nvSpPr>
        <p:spPr>
          <a:xfrm>
            <a:off x="7332663" y="5497513"/>
            <a:ext cx="188912" cy="3524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ed Rectangle 35"/>
          <p:cNvSpPr/>
          <p:nvPr/>
        </p:nvSpPr>
        <p:spPr>
          <a:xfrm>
            <a:off x="7402513" y="5676900"/>
            <a:ext cx="46037" cy="3905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Freeform 40"/>
          <p:cNvSpPr/>
          <p:nvPr/>
        </p:nvSpPr>
        <p:spPr>
          <a:xfrm flipH="1" flipV="1">
            <a:off x="3548063" y="3559175"/>
            <a:ext cx="2506662" cy="1970088"/>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reeform 41"/>
          <p:cNvSpPr/>
          <p:nvPr/>
        </p:nvSpPr>
        <p:spPr>
          <a:xfrm rot="3208073">
            <a:off x="6103938" y="3621088"/>
            <a:ext cx="519112" cy="385762"/>
          </a:xfrm>
          <a:custGeom>
            <a:avLst/>
            <a:gdLst>
              <a:gd name="connsiteX0" fmla="*/ 146017 w 520090"/>
              <a:gd name="connsiteY0" fmla="*/ 135265 h 384647"/>
              <a:gd name="connsiteX1" fmla="*/ 7472 w 520090"/>
              <a:gd name="connsiteY1" fmla="*/ 204538 h 384647"/>
              <a:gd name="connsiteX2" fmla="*/ 21327 w 520090"/>
              <a:gd name="connsiteY2" fmla="*/ 301520 h 384647"/>
              <a:gd name="connsiteX3" fmla="*/ 90599 w 520090"/>
              <a:gd name="connsiteY3" fmla="*/ 384647 h 384647"/>
              <a:gd name="connsiteX4" fmla="*/ 256854 w 520090"/>
              <a:gd name="connsiteY4" fmla="*/ 329229 h 384647"/>
              <a:gd name="connsiteX5" fmla="*/ 284563 w 520090"/>
              <a:gd name="connsiteY5" fmla="*/ 246102 h 384647"/>
              <a:gd name="connsiteX6" fmla="*/ 270708 w 520090"/>
              <a:gd name="connsiteY6" fmla="*/ 204538 h 384647"/>
              <a:gd name="connsiteX7" fmla="*/ 229145 w 520090"/>
              <a:gd name="connsiteY7" fmla="*/ 190684 h 384647"/>
              <a:gd name="connsiteX8" fmla="*/ 201436 w 520090"/>
              <a:gd name="connsiteY8" fmla="*/ 162975 h 384647"/>
              <a:gd name="connsiteX9" fmla="*/ 284563 w 520090"/>
              <a:gd name="connsiteY9" fmla="*/ 232247 h 384647"/>
              <a:gd name="connsiteX10" fmla="*/ 298417 w 520090"/>
              <a:gd name="connsiteY10" fmla="*/ 190684 h 384647"/>
              <a:gd name="connsiteX11" fmla="*/ 312272 w 520090"/>
              <a:gd name="connsiteY11" fmla="*/ 52138 h 384647"/>
              <a:gd name="connsiteX12" fmla="*/ 492381 w 520090"/>
              <a:gd name="connsiteY12" fmla="*/ 107556 h 384647"/>
              <a:gd name="connsiteX13" fmla="*/ 520090 w 520090"/>
              <a:gd name="connsiteY13" fmla="*/ 149120 h 384647"/>
              <a:gd name="connsiteX14" fmla="*/ 506236 w 520090"/>
              <a:gd name="connsiteY14" fmla="*/ 218393 h 384647"/>
              <a:gd name="connsiteX15" fmla="*/ 423108 w 520090"/>
              <a:gd name="connsiteY15" fmla="*/ 246102 h 384647"/>
              <a:gd name="connsiteX16" fmla="*/ 284563 w 520090"/>
              <a:gd name="connsiteY16" fmla="*/ 204538 h 384647"/>
              <a:gd name="connsiteX17" fmla="*/ 284563 w 520090"/>
              <a:gd name="connsiteY17" fmla="*/ 176829 h 3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0090" h="384647">
                <a:moveTo>
                  <a:pt x="146017" y="135265"/>
                </a:moveTo>
                <a:cubicBezTo>
                  <a:pt x="99835" y="158356"/>
                  <a:pt x="38451" y="163232"/>
                  <a:pt x="7472" y="204538"/>
                </a:cubicBezTo>
                <a:cubicBezTo>
                  <a:pt x="-12121" y="230663"/>
                  <a:pt x="11943" y="270242"/>
                  <a:pt x="21327" y="301520"/>
                </a:cubicBezTo>
                <a:cubicBezTo>
                  <a:pt x="29594" y="329076"/>
                  <a:pt x="72927" y="366975"/>
                  <a:pt x="90599" y="384647"/>
                </a:cubicBezTo>
                <a:cubicBezTo>
                  <a:pt x="94554" y="383658"/>
                  <a:pt x="236205" y="356762"/>
                  <a:pt x="256854" y="329229"/>
                </a:cubicBezTo>
                <a:cubicBezTo>
                  <a:pt x="274379" y="305863"/>
                  <a:pt x="284563" y="246102"/>
                  <a:pt x="284563" y="246102"/>
                </a:cubicBezTo>
                <a:cubicBezTo>
                  <a:pt x="279945" y="232247"/>
                  <a:pt x="281035" y="214865"/>
                  <a:pt x="270708" y="204538"/>
                </a:cubicBezTo>
                <a:cubicBezTo>
                  <a:pt x="260382" y="194212"/>
                  <a:pt x="242207" y="197215"/>
                  <a:pt x="229145" y="190684"/>
                </a:cubicBezTo>
                <a:cubicBezTo>
                  <a:pt x="98268" y="125245"/>
                  <a:pt x="160944" y="149477"/>
                  <a:pt x="201436" y="162975"/>
                </a:cubicBezTo>
                <a:cubicBezTo>
                  <a:pt x="217260" y="186711"/>
                  <a:pt x="243204" y="240519"/>
                  <a:pt x="284563" y="232247"/>
                </a:cubicBezTo>
                <a:cubicBezTo>
                  <a:pt x="298883" y="229383"/>
                  <a:pt x="293799" y="204538"/>
                  <a:pt x="298417" y="190684"/>
                </a:cubicBezTo>
                <a:cubicBezTo>
                  <a:pt x="303035" y="144502"/>
                  <a:pt x="274112" y="78556"/>
                  <a:pt x="312272" y="52138"/>
                </a:cubicBezTo>
                <a:cubicBezTo>
                  <a:pt x="485460" y="-67761"/>
                  <a:pt x="462943" y="48679"/>
                  <a:pt x="492381" y="107556"/>
                </a:cubicBezTo>
                <a:cubicBezTo>
                  <a:pt x="499828" y="122449"/>
                  <a:pt x="510854" y="135265"/>
                  <a:pt x="520090" y="149120"/>
                </a:cubicBezTo>
                <a:cubicBezTo>
                  <a:pt x="515472" y="172211"/>
                  <a:pt x="522887" y="201742"/>
                  <a:pt x="506236" y="218393"/>
                </a:cubicBezTo>
                <a:cubicBezTo>
                  <a:pt x="485583" y="239046"/>
                  <a:pt x="423108" y="246102"/>
                  <a:pt x="423108" y="246102"/>
                </a:cubicBezTo>
                <a:cubicBezTo>
                  <a:pt x="385131" y="240676"/>
                  <a:pt x="314806" y="244862"/>
                  <a:pt x="284563" y="204538"/>
                </a:cubicBezTo>
                <a:cubicBezTo>
                  <a:pt x="279021" y="197149"/>
                  <a:pt x="284563" y="186065"/>
                  <a:pt x="284563" y="176829"/>
                </a:cubicBezTo>
              </a:path>
            </a:pathLst>
          </a:custGeom>
          <a:solidFill>
            <a:schemeClr val="bg1"/>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08569" name="TextBox 17"/>
          <p:cNvSpPr txBox="1">
            <a:spLocks noChangeArrowheads="1"/>
          </p:cNvSpPr>
          <p:nvPr/>
        </p:nvSpPr>
        <p:spPr bwMode="auto">
          <a:xfrm>
            <a:off x="3703638" y="4078288"/>
            <a:ext cx="23177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500"/>
              <a:t>¡La información que necesito para tomar decisiones está aquí, todo en un solo lugar! ¡Estamos tan organizadas!</a:t>
            </a:r>
            <a:endParaRPr lang="en-US" altLang="en-US" sz="15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E3BF15D-10F5-47D8-BEC4-D910CD9FA45F}" type="slidenum">
              <a:rPr lang="en-US" altLang="en-US" sz="1200">
                <a:solidFill>
                  <a:srgbClr val="898989"/>
                </a:solidFill>
              </a:rPr>
              <a:pPr/>
              <a:t>49</a:t>
            </a:fld>
            <a:endParaRPr lang="en-US" altLang="en-US" sz="1200">
              <a:solidFill>
                <a:srgbClr val="898989"/>
              </a:solidFill>
            </a:endParaRPr>
          </a:p>
        </p:txBody>
      </p:sp>
      <p:pic>
        <p:nvPicPr>
          <p:cNvPr id="11059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91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Slide Number Placeholder 2"/>
          <p:cNvSpPr txBox="1">
            <a:spLocks/>
          </p:cNvSpPr>
          <p:nvPr/>
        </p:nvSpPr>
        <p:spPr bwMode="auto">
          <a:xfrm>
            <a:off x="7086600" y="64754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F8201DB9-9D6A-4289-B389-C7342E2DB924}" type="slidenum">
              <a:rPr lang="en-US" altLang="en-US" sz="1200">
                <a:solidFill>
                  <a:srgbClr val="FFFF00"/>
                </a:solidFill>
              </a:rPr>
              <a:pPr algn="r" eaLnBrk="1" hangingPunct="1"/>
              <a:t>49</a:t>
            </a:fld>
            <a:endParaRPr lang="en-US" altLang="en-US" sz="1200">
              <a:solidFill>
                <a:srgbClr val="FFFF00"/>
              </a:solidFill>
            </a:endParaRPr>
          </a:p>
        </p:txBody>
      </p:sp>
      <p:sp>
        <p:nvSpPr>
          <p:cNvPr id="110596" name="TextBox 5"/>
          <p:cNvSpPr txBox="1">
            <a:spLocks noChangeArrowheads="1"/>
          </p:cNvSpPr>
          <p:nvPr/>
        </p:nvSpPr>
        <p:spPr bwMode="auto">
          <a:xfrm>
            <a:off x="7702550" y="329247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110597" name="TextBox 8"/>
          <p:cNvSpPr txBox="1">
            <a:spLocks noChangeArrowheads="1"/>
          </p:cNvSpPr>
          <p:nvPr/>
        </p:nvSpPr>
        <p:spPr bwMode="auto">
          <a:xfrm>
            <a:off x="512763" y="1530350"/>
            <a:ext cx="24749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Operations Agreements</a:t>
            </a:r>
          </a:p>
          <a:p>
            <a:pPr algn="ctr">
              <a:lnSpc>
                <a:spcPts val="1000"/>
              </a:lnSpc>
            </a:pPr>
            <a:r>
              <a:rPr lang="es-ES" altLang="en-US" sz="1000"/>
              <a:t>The most current version and previous versions</a:t>
            </a:r>
            <a:endParaRPr lang="en-US" altLang="en-US" sz="1000"/>
          </a:p>
        </p:txBody>
      </p:sp>
      <p:sp>
        <p:nvSpPr>
          <p:cNvPr id="8" name="TextBox 7"/>
          <p:cNvSpPr txBox="1"/>
          <p:nvPr/>
        </p:nvSpPr>
        <p:spPr>
          <a:xfrm>
            <a:off x="500063" y="2122488"/>
            <a:ext cx="2474912" cy="779462"/>
          </a:xfrm>
          <a:prstGeom prst="rect">
            <a:avLst/>
          </a:prstGeom>
          <a:noFill/>
        </p:spPr>
        <p:txBody>
          <a:bodyPr anchor="ctr">
            <a:spAutoFit/>
          </a:bodyPr>
          <a:lstStyle/>
          <a:p>
            <a:pPr algn="ctr">
              <a:defRPr/>
            </a:pPr>
            <a:r>
              <a:rPr lang="en-US" sz="1400" b="1" dirty="0"/>
              <a:t>Policies and Rules</a:t>
            </a:r>
          </a:p>
          <a:p>
            <a:pPr algn="ctr">
              <a:lnSpc>
                <a:spcPts val="1000"/>
              </a:lnSpc>
              <a:defRPr/>
            </a:pPr>
            <a:r>
              <a:rPr lang="es-ES" sz="1050" dirty="0" err="1"/>
              <a:t>Any</a:t>
            </a:r>
            <a:r>
              <a:rPr lang="es-ES" sz="1050" dirty="0"/>
              <a:t> rule </a:t>
            </a:r>
            <a:r>
              <a:rPr lang="es-ES" sz="1050" dirty="0" err="1"/>
              <a:t>adopted</a:t>
            </a:r>
            <a:r>
              <a:rPr lang="es-ES" sz="1050" dirty="0"/>
              <a:t> </a:t>
            </a:r>
            <a:r>
              <a:rPr lang="es-ES" sz="1050" dirty="0" err="1"/>
              <a:t>by</a:t>
            </a:r>
            <a:r>
              <a:rPr lang="es-ES" sz="1050" dirty="0"/>
              <a:t> </a:t>
            </a:r>
            <a:r>
              <a:rPr lang="es-ES" sz="1050" dirty="0" err="1"/>
              <a:t>the</a:t>
            </a:r>
            <a:r>
              <a:rPr lang="es-ES" sz="1050" dirty="0"/>
              <a:t> </a:t>
            </a:r>
            <a:r>
              <a:rPr lang="es-ES" sz="1050" dirty="0" err="1"/>
              <a:t>Partners</a:t>
            </a:r>
            <a:r>
              <a:rPr lang="es-ES" sz="1050" dirty="0"/>
              <a:t> </a:t>
            </a:r>
            <a:r>
              <a:rPr lang="es-ES" sz="1050" dirty="0" err="1"/>
              <a:t>outside</a:t>
            </a:r>
            <a:r>
              <a:rPr lang="es-ES" sz="1050" dirty="0"/>
              <a:t> of </a:t>
            </a:r>
            <a:r>
              <a:rPr lang="es-ES" sz="1050" dirty="0" err="1"/>
              <a:t>this</a:t>
            </a:r>
            <a:r>
              <a:rPr lang="es-ES" sz="1050" dirty="0"/>
              <a:t> </a:t>
            </a:r>
            <a:r>
              <a:rPr lang="es-ES" sz="1050" dirty="0" err="1"/>
              <a:t>Agreement</a:t>
            </a:r>
            <a:r>
              <a:rPr lang="es-ES" sz="1050" dirty="0"/>
              <a:t>.</a:t>
            </a:r>
          </a:p>
          <a:p>
            <a:pPr algn="ctr">
              <a:defRPr/>
            </a:pPr>
            <a:endParaRPr lang="en-US" sz="1400" b="1" dirty="0"/>
          </a:p>
        </p:txBody>
      </p:sp>
      <p:sp>
        <p:nvSpPr>
          <p:cNvPr id="110599" name="TextBox 11"/>
          <p:cNvSpPr txBox="1">
            <a:spLocks noChangeArrowheads="1"/>
          </p:cNvSpPr>
          <p:nvPr/>
        </p:nvSpPr>
        <p:spPr bwMode="auto">
          <a:xfrm>
            <a:off x="500063" y="2649538"/>
            <a:ext cx="25479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400" b="1"/>
              <a:t>Financial Information </a:t>
            </a:r>
          </a:p>
          <a:p>
            <a:pPr algn="ctr"/>
            <a:r>
              <a:rPr lang="en-US" altLang="en-US" sz="1000"/>
              <a:t>Statement of profits and losses, balance sheets, bank statements</a:t>
            </a:r>
          </a:p>
          <a:p>
            <a:pPr algn="ctr"/>
            <a:endParaRPr lang="en-US" altLang="en-US" sz="1100"/>
          </a:p>
        </p:txBody>
      </p:sp>
      <p:sp>
        <p:nvSpPr>
          <p:cNvPr id="110600" name="TextBox 9"/>
          <p:cNvSpPr txBox="1">
            <a:spLocks noChangeArrowheads="1"/>
          </p:cNvSpPr>
          <p:nvPr/>
        </p:nvSpPr>
        <p:spPr bwMode="auto">
          <a:xfrm>
            <a:off x="536575" y="5324475"/>
            <a:ext cx="24749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Licenses </a:t>
            </a:r>
          </a:p>
          <a:p>
            <a:pPr algn="ctr"/>
            <a:r>
              <a:rPr lang="en-US" altLang="en-US" sz="1000"/>
              <a:t>And other documents presented to the state, county, and city</a:t>
            </a:r>
          </a:p>
        </p:txBody>
      </p:sp>
      <p:sp>
        <p:nvSpPr>
          <p:cNvPr id="110601" name="TextBox 1"/>
          <p:cNvSpPr txBox="1">
            <a:spLocks noChangeArrowheads="1"/>
          </p:cNvSpPr>
          <p:nvPr/>
        </p:nvSpPr>
        <p:spPr bwMode="auto">
          <a:xfrm>
            <a:off x="3927475" y="1617663"/>
            <a:ext cx="50958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The Cooperative shall maintain records of, at least, what is listed to the left. The records must be kept in a location that is accessible to every Partner, like in a platform like Box or Dropbox, or in a physical folder to which every Partner has access. </a:t>
            </a:r>
          </a:p>
        </p:txBody>
      </p:sp>
      <p:sp>
        <p:nvSpPr>
          <p:cNvPr id="110602" name="TextBox 14"/>
          <p:cNvSpPr txBox="1">
            <a:spLocks noChangeArrowheads="1"/>
          </p:cNvSpPr>
          <p:nvPr/>
        </p:nvSpPr>
        <p:spPr bwMode="auto">
          <a:xfrm>
            <a:off x="506413" y="3776663"/>
            <a:ext cx="24749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Meetings</a:t>
            </a:r>
          </a:p>
          <a:p>
            <a:pPr algn="ctr"/>
            <a:r>
              <a:rPr lang="en-US" altLang="en-US" sz="1100"/>
              <a:t>Meeting Minutes</a:t>
            </a:r>
          </a:p>
        </p:txBody>
      </p:sp>
      <p:sp>
        <p:nvSpPr>
          <p:cNvPr id="110603" name="TextBox 15"/>
          <p:cNvSpPr txBox="1">
            <a:spLocks noChangeArrowheads="1"/>
          </p:cNvSpPr>
          <p:nvPr/>
        </p:nvSpPr>
        <p:spPr bwMode="auto">
          <a:xfrm>
            <a:off x="512763" y="4251325"/>
            <a:ext cx="247491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Partners</a:t>
            </a:r>
          </a:p>
          <a:p>
            <a:pPr algn="ctr"/>
            <a:r>
              <a:rPr lang="en-US" altLang="en-US" sz="1000"/>
              <a:t>A list of every Partner and ex-Partner, their address, telephone, etc. </a:t>
            </a:r>
          </a:p>
        </p:txBody>
      </p:sp>
      <p:sp>
        <p:nvSpPr>
          <p:cNvPr id="110604" name="TextBox 16"/>
          <p:cNvSpPr txBox="1">
            <a:spLocks noChangeArrowheads="1"/>
          </p:cNvSpPr>
          <p:nvPr/>
        </p:nvSpPr>
        <p:spPr bwMode="auto">
          <a:xfrm>
            <a:off x="500063" y="3381375"/>
            <a:ext cx="247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Tax Returns</a:t>
            </a:r>
          </a:p>
        </p:txBody>
      </p:sp>
      <p:sp>
        <p:nvSpPr>
          <p:cNvPr id="110605" name="TextBox 17"/>
          <p:cNvSpPr txBox="1">
            <a:spLocks noChangeArrowheads="1"/>
          </p:cNvSpPr>
          <p:nvPr/>
        </p:nvSpPr>
        <p:spPr bwMode="auto">
          <a:xfrm>
            <a:off x="573088" y="6032500"/>
            <a:ext cx="247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Miscellaneous</a:t>
            </a:r>
            <a:endParaRPr lang="en-US" altLang="en-US" sz="1100"/>
          </a:p>
        </p:txBody>
      </p:sp>
      <p:sp>
        <p:nvSpPr>
          <p:cNvPr id="110606" name="TextBox 19"/>
          <p:cNvSpPr txBox="1">
            <a:spLocks noChangeArrowheads="1"/>
          </p:cNvSpPr>
          <p:nvPr/>
        </p:nvSpPr>
        <p:spPr bwMode="auto">
          <a:xfrm>
            <a:off x="500063" y="4814888"/>
            <a:ext cx="24749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b="1"/>
              <a:t>Work Records</a:t>
            </a:r>
          </a:p>
          <a:p>
            <a:pPr algn="ctr"/>
            <a:r>
              <a:rPr lang="en-US" altLang="en-US" sz="1000"/>
              <a:t>How much has every Partner (and ex-Partner) worked every month and year?</a:t>
            </a:r>
          </a:p>
        </p:txBody>
      </p:sp>
      <p:cxnSp>
        <p:nvCxnSpPr>
          <p:cNvPr id="17" name="Straight Arrow Connector 16"/>
          <p:cNvCxnSpPr>
            <a:stCxn id="110601" idx="1"/>
          </p:cNvCxnSpPr>
          <p:nvPr/>
        </p:nvCxnSpPr>
        <p:spPr>
          <a:xfrm flipH="1" flipV="1">
            <a:off x="3232150" y="1617663"/>
            <a:ext cx="695325" cy="738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0601" idx="1"/>
          </p:cNvCxnSpPr>
          <p:nvPr/>
        </p:nvCxnSpPr>
        <p:spPr>
          <a:xfrm flipH="1">
            <a:off x="3232150" y="2355850"/>
            <a:ext cx="695325" cy="344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193675" y="-57150"/>
            <a:ext cx="9347200" cy="1325563"/>
          </a:xfrm>
        </p:spPr>
        <p:txBody>
          <a:bodyPr/>
          <a:lstStyle/>
          <a:p>
            <a:pPr>
              <a:defRPr/>
            </a:pPr>
            <a:r>
              <a:rPr lang="en-US" sz="2800" dirty="0"/>
              <a:t>Maintenance of records, information, and accounting </a:t>
            </a:r>
          </a:p>
        </p:txBody>
      </p:sp>
      <p:pic>
        <p:nvPicPr>
          <p:cNvPr id="110610"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2663" y="3879850"/>
            <a:ext cx="178117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6281738" y="5797550"/>
            <a:ext cx="2251075" cy="7508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Freeform 21"/>
          <p:cNvSpPr/>
          <p:nvPr/>
        </p:nvSpPr>
        <p:spPr>
          <a:xfrm>
            <a:off x="5775325" y="5022850"/>
            <a:ext cx="2884488" cy="1520825"/>
          </a:xfrm>
          <a:custGeom>
            <a:avLst/>
            <a:gdLst>
              <a:gd name="connsiteX0" fmla="*/ 771045 w 3790017"/>
              <a:gd name="connsiteY0" fmla="*/ 957219 h 2002247"/>
              <a:gd name="connsiteX1" fmla="*/ 756531 w 3790017"/>
              <a:gd name="connsiteY1" fmla="*/ 855619 h 2002247"/>
              <a:gd name="connsiteX2" fmla="*/ 742017 w 3790017"/>
              <a:gd name="connsiteY2" fmla="*/ 768533 h 2002247"/>
              <a:gd name="connsiteX3" fmla="*/ 712988 w 3790017"/>
              <a:gd name="connsiteY3" fmla="*/ 434704 h 2002247"/>
              <a:gd name="connsiteX4" fmla="*/ 683960 w 3790017"/>
              <a:gd name="connsiteY4" fmla="*/ 71847 h 2002247"/>
              <a:gd name="connsiteX5" fmla="*/ 872645 w 3790017"/>
              <a:gd name="connsiteY5" fmla="*/ 28304 h 2002247"/>
              <a:gd name="connsiteX6" fmla="*/ 1061331 w 3790017"/>
              <a:gd name="connsiteY6" fmla="*/ 57333 h 2002247"/>
              <a:gd name="connsiteX7" fmla="*/ 1177445 w 3790017"/>
              <a:gd name="connsiteY7" fmla="*/ 86362 h 2002247"/>
              <a:gd name="connsiteX8" fmla="*/ 1453217 w 3790017"/>
              <a:gd name="connsiteY8" fmla="*/ 100876 h 2002247"/>
              <a:gd name="connsiteX9" fmla="*/ 1903160 w 3790017"/>
              <a:gd name="connsiteY9" fmla="*/ 115390 h 2002247"/>
              <a:gd name="connsiteX10" fmla="*/ 2774017 w 3790017"/>
              <a:gd name="connsiteY10" fmla="*/ 86362 h 2002247"/>
              <a:gd name="connsiteX11" fmla="*/ 3557788 w 3790017"/>
              <a:gd name="connsiteY11" fmla="*/ 115390 h 2002247"/>
              <a:gd name="connsiteX12" fmla="*/ 3572302 w 3790017"/>
              <a:gd name="connsiteY12" fmla="*/ 246019 h 2002247"/>
              <a:gd name="connsiteX13" fmla="*/ 3601331 w 3790017"/>
              <a:gd name="connsiteY13" fmla="*/ 362133 h 2002247"/>
              <a:gd name="connsiteX14" fmla="*/ 3615845 w 3790017"/>
              <a:gd name="connsiteY14" fmla="*/ 594362 h 2002247"/>
              <a:gd name="connsiteX15" fmla="*/ 3644874 w 3790017"/>
              <a:gd name="connsiteY15" fmla="*/ 1537790 h 2002247"/>
              <a:gd name="connsiteX16" fmla="*/ 3673902 w 3790017"/>
              <a:gd name="connsiteY16" fmla="*/ 1711962 h 2002247"/>
              <a:gd name="connsiteX17" fmla="*/ 3659388 w 3790017"/>
              <a:gd name="connsiteY17" fmla="*/ 1828076 h 2002247"/>
              <a:gd name="connsiteX18" fmla="*/ 3615845 w 3790017"/>
              <a:gd name="connsiteY18" fmla="*/ 1857104 h 2002247"/>
              <a:gd name="connsiteX19" fmla="*/ 2541788 w 3790017"/>
              <a:gd name="connsiteY19" fmla="*/ 1842590 h 2002247"/>
              <a:gd name="connsiteX20" fmla="*/ 2251502 w 3790017"/>
              <a:gd name="connsiteY20" fmla="*/ 1828076 h 2002247"/>
              <a:gd name="connsiteX21" fmla="*/ 2091845 w 3790017"/>
              <a:gd name="connsiteY21" fmla="*/ 1799047 h 2002247"/>
              <a:gd name="connsiteX22" fmla="*/ 1351617 w 3790017"/>
              <a:gd name="connsiteY22" fmla="*/ 1784533 h 2002247"/>
              <a:gd name="connsiteX23" fmla="*/ 698474 w 3790017"/>
              <a:gd name="connsiteY23" fmla="*/ 1770019 h 2002247"/>
              <a:gd name="connsiteX24" fmla="*/ 683960 w 3790017"/>
              <a:gd name="connsiteY24" fmla="*/ 1726476 h 2002247"/>
              <a:gd name="connsiteX25" fmla="*/ 683960 w 3790017"/>
              <a:gd name="connsiteY25" fmla="*/ 1421676 h 2002247"/>
              <a:gd name="connsiteX26" fmla="*/ 727502 w 3790017"/>
              <a:gd name="connsiteY26" fmla="*/ 1291047 h 2002247"/>
              <a:gd name="connsiteX27" fmla="*/ 756531 w 3790017"/>
              <a:gd name="connsiteY27" fmla="*/ 1145904 h 2002247"/>
              <a:gd name="connsiteX28" fmla="*/ 742017 w 3790017"/>
              <a:gd name="connsiteY28" fmla="*/ 797562 h 2002247"/>
              <a:gd name="connsiteX29" fmla="*/ 596874 w 3790017"/>
              <a:gd name="connsiteY29" fmla="*/ 783047 h 2002247"/>
              <a:gd name="connsiteX30" fmla="*/ 45331 w 3790017"/>
              <a:gd name="connsiteY30" fmla="*/ 768533 h 2002247"/>
              <a:gd name="connsiteX31" fmla="*/ 1788 w 3790017"/>
              <a:gd name="connsiteY31" fmla="*/ 783047 h 2002247"/>
              <a:gd name="connsiteX32" fmla="*/ 16302 w 3790017"/>
              <a:gd name="connsiteY32" fmla="*/ 826590 h 2002247"/>
              <a:gd name="connsiteX33" fmla="*/ 45331 w 3790017"/>
              <a:gd name="connsiteY33" fmla="*/ 870133 h 2002247"/>
              <a:gd name="connsiteX34" fmla="*/ 117902 w 3790017"/>
              <a:gd name="connsiteY34" fmla="*/ 971733 h 2002247"/>
              <a:gd name="connsiteX35" fmla="*/ 190474 w 3790017"/>
              <a:gd name="connsiteY35" fmla="*/ 1102362 h 2002247"/>
              <a:gd name="connsiteX36" fmla="*/ 204988 w 3790017"/>
              <a:gd name="connsiteY36" fmla="*/ 1145904 h 2002247"/>
              <a:gd name="connsiteX37" fmla="*/ 234017 w 3790017"/>
              <a:gd name="connsiteY37" fmla="*/ 1203962 h 2002247"/>
              <a:gd name="connsiteX38" fmla="*/ 277560 w 3790017"/>
              <a:gd name="connsiteY38" fmla="*/ 1291047 h 2002247"/>
              <a:gd name="connsiteX39" fmla="*/ 321102 w 3790017"/>
              <a:gd name="connsiteY39" fmla="*/ 1320076 h 2002247"/>
              <a:gd name="connsiteX40" fmla="*/ 350131 w 3790017"/>
              <a:gd name="connsiteY40" fmla="*/ 1378133 h 2002247"/>
              <a:gd name="connsiteX41" fmla="*/ 393674 w 3790017"/>
              <a:gd name="connsiteY41" fmla="*/ 1407162 h 2002247"/>
              <a:gd name="connsiteX42" fmla="*/ 408188 w 3790017"/>
              <a:gd name="connsiteY42" fmla="*/ 1450704 h 2002247"/>
              <a:gd name="connsiteX43" fmla="*/ 495274 w 3790017"/>
              <a:gd name="connsiteY43" fmla="*/ 1508762 h 2002247"/>
              <a:gd name="connsiteX44" fmla="*/ 567845 w 3790017"/>
              <a:gd name="connsiteY44" fmla="*/ 1581333 h 2002247"/>
              <a:gd name="connsiteX45" fmla="*/ 596874 w 3790017"/>
              <a:gd name="connsiteY45" fmla="*/ 1624876 h 2002247"/>
              <a:gd name="connsiteX46" fmla="*/ 698474 w 3790017"/>
              <a:gd name="connsiteY46" fmla="*/ 1726476 h 2002247"/>
              <a:gd name="connsiteX47" fmla="*/ 683960 w 3790017"/>
              <a:gd name="connsiteY47" fmla="*/ 1784533 h 2002247"/>
              <a:gd name="connsiteX48" fmla="*/ 669445 w 3790017"/>
              <a:gd name="connsiteY48" fmla="*/ 1900647 h 2002247"/>
              <a:gd name="connsiteX49" fmla="*/ 625902 w 3790017"/>
              <a:gd name="connsiteY49" fmla="*/ 1842590 h 2002247"/>
              <a:gd name="connsiteX50" fmla="*/ 596874 w 3790017"/>
              <a:gd name="connsiteY50" fmla="*/ 1784533 h 2002247"/>
              <a:gd name="connsiteX51" fmla="*/ 524302 w 3790017"/>
              <a:gd name="connsiteY51" fmla="*/ 1668419 h 2002247"/>
              <a:gd name="connsiteX52" fmla="*/ 480760 w 3790017"/>
              <a:gd name="connsiteY52" fmla="*/ 1581333 h 2002247"/>
              <a:gd name="connsiteX53" fmla="*/ 437217 w 3790017"/>
              <a:gd name="connsiteY53" fmla="*/ 1552304 h 2002247"/>
              <a:gd name="connsiteX54" fmla="*/ 422702 w 3790017"/>
              <a:gd name="connsiteY54" fmla="*/ 1508762 h 2002247"/>
              <a:gd name="connsiteX55" fmla="*/ 350131 w 3790017"/>
              <a:gd name="connsiteY55" fmla="*/ 1407162 h 2002247"/>
              <a:gd name="connsiteX56" fmla="*/ 292074 w 3790017"/>
              <a:gd name="connsiteY56" fmla="*/ 1320076 h 2002247"/>
              <a:gd name="connsiteX57" fmla="*/ 248531 w 3790017"/>
              <a:gd name="connsiteY57" fmla="*/ 1262019 h 2002247"/>
              <a:gd name="connsiteX58" fmla="*/ 219502 w 3790017"/>
              <a:gd name="connsiteY58" fmla="*/ 1218476 h 2002247"/>
              <a:gd name="connsiteX59" fmla="*/ 190474 w 3790017"/>
              <a:gd name="connsiteY59" fmla="*/ 1160419 h 2002247"/>
              <a:gd name="connsiteX60" fmla="*/ 146931 w 3790017"/>
              <a:gd name="connsiteY60" fmla="*/ 1131390 h 2002247"/>
              <a:gd name="connsiteX61" fmla="*/ 117902 w 3790017"/>
              <a:gd name="connsiteY61" fmla="*/ 928190 h 2002247"/>
              <a:gd name="connsiteX62" fmla="*/ 103388 w 3790017"/>
              <a:gd name="connsiteY62" fmla="*/ 884647 h 2002247"/>
              <a:gd name="connsiteX63" fmla="*/ 132417 w 3790017"/>
              <a:gd name="connsiteY63" fmla="*/ 1058819 h 2002247"/>
              <a:gd name="connsiteX64" fmla="*/ 146931 w 3790017"/>
              <a:gd name="connsiteY64" fmla="*/ 1102362 h 2002247"/>
              <a:gd name="connsiteX65" fmla="*/ 190474 w 3790017"/>
              <a:gd name="connsiteY65" fmla="*/ 1131390 h 2002247"/>
              <a:gd name="connsiteX66" fmla="*/ 234017 w 3790017"/>
              <a:gd name="connsiteY66" fmla="*/ 1262019 h 2002247"/>
              <a:gd name="connsiteX67" fmla="*/ 248531 w 3790017"/>
              <a:gd name="connsiteY67" fmla="*/ 1305562 h 2002247"/>
              <a:gd name="connsiteX68" fmla="*/ 292074 w 3790017"/>
              <a:gd name="connsiteY68" fmla="*/ 1378133 h 2002247"/>
              <a:gd name="connsiteX69" fmla="*/ 306588 w 3790017"/>
              <a:gd name="connsiteY69" fmla="*/ 1436190 h 2002247"/>
              <a:gd name="connsiteX70" fmla="*/ 379160 w 3790017"/>
              <a:gd name="connsiteY70" fmla="*/ 1523276 h 2002247"/>
              <a:gd name="connsiteX71" fmla="*/ 408188 w 3790017"/>
              <a:gd name="connsiteY71" fmla="*/ 1581333 h 2002247"/>
              <a:gd name="connsiteX72" fmla="*/ 422702 w 3790017"/>
              <a:gd name="connsiteY72" fmla="*/ 1624876 h 2002247"/>
              <a:gd name="connsiteX73" fmla="*/ 509788 w 3790017"/>
              <a:gd name="connsiteY73" fmla="*/ 1682933 h 2002247"/>
              <a:gd name="connsiteX74" fmla="*/ 611388 w 3790017"/>
              <a:gd name="connsiteY74" fmla="*/ 1755504 h 2002247"/>
              <a:gd name="connsiteX75" fmla="*/ 654931 w 3790017"/>
              <a:gd name="connsiteY75" fmla="*/ 1813562 h 2002247"/>
              <a:gd name="connsiteX76" fmla="*/ 683960 w 3790017"/>
              <a:gd name="connsiteY76" fmla="*/ 1857104 h 2002247"/>
              <a:gd name="connsiteX77" fmla="*/ 858131 w 3790017"/>
              <a:gd name="connsiteY77" fmla="*/ 1929676 h 2002247"/>
              <a:gd name="connsiteX78" fmla="*/ 1177445 w 3790017"/>
              <a:gd name="connsiteY78" fmla="*/ 1944190 h 2002247"/>
              <a:gd name="connsiteX79" fmla="*/ 1496760 w 3790017"/>
              <a:gd name="connsiteY79" fmla="*/ 1973219 h 2002247"/>
              <a:gd name="connsiteX80" fmla="*/ 2977217 w 3790017"/>
              <a:gd name="connsiteY80" fmla="*/ 2002247 h 2002247"/>
              <a:gd name="connsiteX81" fmla="*/ 3209445 w 3790017"/>
              <a:gd name="connsiteY81" fmla="*/ 1987733 h 2002247"/>
              <a:gd name="connsiteX82" fmla="*/ 3790017 w 3790017"/>
              <a:gd name="connsiteY82" fmla="*/ 1958704 h 2002247"/>
              <a:gd name="connsiteX83" fmla="*/ 3760988 w 3790017"/>
              <a:gd name="connsiteY83" fmla="*/ 1915162 h 2002247"/>
              <a:gd name="connsiteX84" fmla="*/ 3702931 w 3790017"/>
              <a:gd name="connsiteY84" fmla="*/ 1900647 h 2002247"/>
              <a:gd name="connsiteX85" fmla="*/ 3659388 w 3790017"/>
              <a:gd name="connsiteY85" fmla="*/ 1886133 h 2002247"/>
              <a:gd name="connsiteX86" fmla="*/ 3630360 w 3790017"/>
              <a:gd name="connsiteY86" fmla="*/ 1842590 h 20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90017" h="2002247">
                <a:moveTo>
                  <a:pt x="771045" y="957219"/>
                </a:moveTo>
                <a:cubicBezTo>
                  <a:pt x="766207" y="923352"/>
                  <a:pt x="761733" y="889432"/>
                  <a:pt x="756531" y="855619"/>
                </a:cubicBezTo>
                <a:cubicBezTo>
                  <a:pt x="752056" y="826532"/>
                  <a:pt x="745045" y="797806"/>
                  <a:pt x="742017" y="768533"/>
                </a:cubicBezTo>
                <a:cubicBezTo>
                  <a:pt x="730524" y="657430"/>
                  <a:pt x="721342" y="546087"/>
                  <a:pt x="712988" y="434704"/>
                </a:cubicBezTo>
                <a:cubicBezTo>
                  <a:pt x="684629" y="56583"/>
                  <a:pt x="714163" y="313480"/>
                  <a:pt x="683960" y="71847"/>
                </a:cubicBezTo>
                <a:cubicBezTo>
                  <a:pt x="712248" y="-41309"/>
                  <a:pt x="679632" y="7986"/>
                  <a:pt x="872645" y="28304"/>
                </a:cubicBezTo>
                <a:cubicBezTo>
                  <a:pt x="896933" y="30861"/>
                  <a:pt x="1032068" y="51062"/>
                  <a:pt x="1061331" y="57333"/>
                </a:cubicBezTo>
                <a:cubicBezTo>
                  <a:pt x="1100341" y="65692"/>
                  <a:pt x="1137793" y="81956"/>
                  <a:pt x="1177445" y="86362"/>
                </a:cubicBezTo>
                <a:cubicBezTo>
                  <a:pt x="1268933" y="96527"/>
                  <a:pt x="1361239" y="97197"/>
                  <a:pt x="1453217" y="100876"/>
                </a:cubicBezTo>
                <a:lnTo>
                  <a:pt x="1903160" y="115390"/>
                </a:lnTo>
                <a:cubicBezTo>
                  <a:pt x="2193446" y="105714"/>
                  <a:pt x="2483583" y="89051"/>
                  <a:pt x="2774017" y="86362"/>
                </a:cubicBezTo>
                <a:cubicBezTo>
                  <a:pt x="3375922" y="80789"/>
                  <a:pt x="3257320" y="65313"/>
                  <a:pt x="3557788" y="115390"/>
                </a:cubicBezTo>
                <a:cubicBezTo>
                  <a:pt x="3562626" y="158933"/>
                  <a:pt x="3564688" y="202875"/>
                  <a:pt x="3572302" y="246019"/>
                </a:cubicBezTo>
                <a:cubicBezTo>
                  <a:pt x="3579235" y="285308"/>
                  <a:pt x="3596383" y="322545"/>
                  <a:pt x="3601331" y="362133"/>
                </a:cubicBezTo>
                <a:cubicBezTo>
                  <a:pt x="3610951" y="439095"/>
                  <a:pt x="3611007" y="516952"/>
                  <a:pt x="3615845" y="594362"/>
                </a:cubicBezTo>
                <a:cubicBezTo>
                  <a:pt x="3617102" y="645914"/>
                  <a:pt x="3631525" y="1377593"/>
                  <a:pt x="3644874" y="1537790"/>
                </a:cubicBezTo>
                <a:cubicBezTo>
                  <a:pt x="3649762" y="1596445"/>
                  <a:pt x="3664226" y="1653905"/>
                  <a:pt x="3673902" y="1711962"/>
                </a:cubicBezTo>
                <a:cubicBezTo>
                  <a:pt x="3669064" y="1750667"/>
                  <a:pt x="3673874" y="1791860"/>
                  <a:pt x="3659388" y="1828076"/>
                </a:cubicBezTo>
                <a:cubicBezTo>
                  <a:pt x="3652909" y="1844272"/>
                  <a:pt x="3633287" y="1856877"/>
                  <a:pt x="3615845" y="1857104"/>
                </a:cubicBezTo>
                <a:lnTo>
                  <a:pt x="2541788" y="1842590"/>
                </a:lnTo>
                <a:cubicBezTo>
                  <a:pt x="2445026" y="1837752"/>
                  <a:pt x="2347934" y="1837408"/>
                  <a:pt x="2251502" y="1828076"/>
                </a:cubicBezTo>
                <a:cubicBezTo>
                  <a:pt x="2197662" y="1822866"/>
                  <a:pt x="2145873" y="1801661"/>
                  <a:pt x="2091845" y="1799047"/>
                </a:cubicBezTo>
                <a:cubicBezTo>
                  <a:pt x="1845343" y="1787119"/>
                  <a:pt x="1598354" y="1789673"/>
                  <a:pt x="1351617" y="1784533"/>
                </a:cubicBezTo>
                <a:lnTo>
                  <a:pt x="698474" y="1770019"/>
                </a:lnTo>
                <a:cubicBezTo>
                  <a:pt x="693636" y="1755505"/>
                  <a:pt x="686697" y="1741529"/>
                  <a:pt x="683960" y="1726476"/>
                </a:cubicBezTo>
                <a:cubicBezTo>
                  <a:pt x="663924" y="1616280"/>
                  <a:pt x="662728" y="1538454"/>
                  <a:pt x="683960" y="1421676"/>
                </a:cubicBezTo>
                <a:cubicBezTo>
                  <a:pt x="692170" y="1376518"/>
                  <a:pt x="719956" y="1336321"/>
                  <a:pt x="727502" y="1291047"/>
                </a:cubicBezTo>
                <a:cubicBezTo>
                  <a:pt x="745297" y="1184285"/>
                  <a:pt x="734880" y="1232512"/>
                  <a:pt x="756531" y="1145904"/>
                </a:cubicBezTo>
                <a:cubicBezTo>
                  <a:pt x="751693" y="1029790"/>
                  <a:pt x="788821" y="903935"/>
                  <a:pt x="742017" y="797562"/>
                </a:cubicBezTo>
                <a:cubicBezTo>
                  <a:pt x="722435" y="753057"/>
                  <a:pt x="645454" y="785071"/>
                  <a:pt x="596874" y="783047"/>
                </a:cubicBezTo>
                <a:cubicBezTo>
                  <a:pt x="413122" y="775391"/>
                  <a:pt x="229179" y="773371"/>
                  <a:pt x="45331" y="768533"/>
                </a:cubicBezTo>
                <a:cubicBezTo>
                  <a:pt x="30817" y="773371"/>
                  <a:pt x="8630" y="769363"/>
                  <a:pt x="1788" y="783047"/>
                </a:cubicBezTo>
                <a:cubicBezTo>
                  <a:pt x="-5054" y="796731"/>
                  <a:pt x="9460" y="812906"/>
                  <a:pt x="16302" y="826590"/>
                </a:cubicBezTo>
                <a:cubicBezTo>
                  <a:pt x="24103" y="842192"/>
                  <a:pt x="36676" y="854987"/>
                  <a:pt x="45331" y="870133"/>
                </a:cubicBezTo>
                <a:cubicBezTo>
                  <a:pt x="96276" y="959286"/>
                  <a:pt x="46978" y="900807"/>
                  <a:pt x="117902" y="971733"/>
                </a:cubicBezTo>
                <a:cubicBezTo>
                  <a:pt x="146553" y="1086332"/>
                  <a:pt x="109671" y="973077"/>
                  <a:pt x="190474" y="1102362"/>
                </a:cubicBezTo>
                <a:cubicBezTo>
                  <a:pt x="198582" y="1115336"/>
                  <a:pt x="198961" y="1131842"/>
                  <a:pt x="204988" y="1145904"/>
                </a:cubicBezTo>
                <a:cubicBezTo>
                  <a:pt x="213511" y="1165791"/>
                  <a:pt x="225494" y="1184075"/>
                  <a:pt x="234017" y="1203962"/>
                </a:cubicBezTo>
                <a:cubicBezTo>
                  <a:pt x="251725" y="1245280"/>
                  <a:pt x="242693" y="1256179"/>
                  <a:pt x="277560" y="1291047"/>
                </a:cubicBezTo>
                <a:cubicBezTo>
                  <a:pt x="289895" y="1303382"/>
                  <a:pt x="306588" y="1310400"/>
                  <a:pt x="321102" y="1320076"/>
                </a:cubicBezTo>
                <a:cubicBezTo>
                  <a:pt x="330778" y="1339428"/>
                  <a:pt x="336280" y="1361511"/>
                  <a:pt x="350131" y="1378133"/>
                </a:cubicBezTo>
                <a:cubicBezTo>
                  <a:pt x="361298" y="1391534"/>
                  <a:pt x="382777" y="1393540"/>
                  <a:pt x="393674" y="1407162"/>
                </a:cubicBezTo>
                <a:cubicBezTo>
                  <a:pt x="403231" y="1419109"/>
                  <a:pt x="397370" y="1439886"/>
                  <a:pt x="408188" y="1450704"/>
                </a:cubicBezTo>
                <a:cubicBezTo>
                  <a:pt x="432858" y="1475374"/>
                  <a:pt x="495274" y="1508762"/>
                  <a:pt x="495274" y="1508762"/>
                </a:cubicBezTo>
                <a:cubicBezTo>
                  <a:pt x="524434" y="1596243"/>
                  <a:pt x="485067" y="1512351"/>
                  <a:pt x="567845" y="1581333"/>
                </a:cubicBezTo>
                <a:cubicBezTo>
                  <a:pt x="581246" y="1592500"/>
                  <a:pt x="586407" y="1610921"/>
                  <a:pt x="596874" y="1624876"/>
                </a:cubicBezTo>
                <a:cubicBezTo>
                  <a:pt x="657209" y="1705322"/>
                  <a:pt x="634009" y="1683499"/>
                  <a:pt x="698474" y="1726476"/>
                </a:cubicBezTo>
                <a:cubicBezTo>
                  <a:pt x="693636" y="1745828"/>
                  <a:pt x="687239" y="1764857"/>
                  <a:pt x="683960" y="1784533"/>
                </a:cubicBezTo>
                <a:cubicBezTo>
                  <a:pt x="677547" y="1823008"/>
                  <a:pt x="697027" y="1873066"/>
                  <a:pt x="669445" y="1900647"/>
                </a:cubicBezTo>
                <a:cubicBezTo>
                  <a:pt x="652340" y="1917752"/>
                  <a:pt x="638723" y="1863103"/>
                  <a:pt x="625902" y="1842590"/>
                </a:cubicBezTo>
                <a:cubicBezTo>
                  <a:pt x="614435" y="1824242"/>
                  <a:pt x="607382" y="1803447"/>
                  <a:pt x="596874" y="1784533"/>
                </a:cubicBezTo>
                <a:cubicBezTo>
                  <a:pt x="567699" y="1732018"/>
                  <a:pt x="554545" y="1713784"/>
                  <a:pt x="524302" y="1668419"/>
                </a:cubicBezTo>
                <a:cubicBezTo>
                  <a:pt x="512498" y="1633005"/>
                  <a:pt x="508896" y="1609469"/>
                  <a:pt x="480760" y="1581333"/>
                </a:cubicBezTo>
                <a:cubicBezTo>
                  <a:pt x="468425" y="1568998"/>
                  <a:pt x="451731" y="1561980"/>
                  <a:pt x="437217" y="1552304"/>
                </a:cubicBezTo>
                <a:cubicBezTo>
                  <a:pt x="432379" y="1537790"/>
                  <a:pt x="429544" y="1522446"/>
                  <a:pt x="422702" y="1508762"/>
                </a:cubicBezTo>
                <a:cubicBezTo>
                  <a:pt x="410902" y="1485161"/>
                  <a:pt x="361642" y="1423607"/>
                  <a:pt x="350131" y="1407162"/>
                </a:cubicBezTo>
                <a:cubicBezTo>
                  <a:pt x="330124" y="1378581"/>
                  <a:pt x="313007" y="1347986"/>
                  <a:pt x="292074" y="1320076"/>
                </a:cubicBezTo>
                <a:cubicBezTo>
                  <a:pt x="277560" y="1300724"/>
                  <a:pt x="262591" y="1281704"/>
                  <a:pt x="248531" y="1262019"/>
                </a:cubicBezTo>
                <a:cubicBezTo>
                  <a:pt x="238392" y="1247824"/>
                  <a:pt x="228157" y="1233622"/>
                  <a:pt x="219502" y="1218476"/>
                </a:cubicBezTo>
                <a:cubicBezTo>
                  <a:pt x="208767" y="1199690"/>
                  <a:pt x="204325" y="1177041"/>
                  <a:pt x="190474" y="1160419"/>
                </a:cubicBezTo>
                <a:cubicBezTo>
                  <a:pt x="179307" y="1147018"/>
                  <a:pt x="161445" y="1141066"/>
                  <a:pt x="146931" y="1131390"/>
                </a:cubicBezTo>
                <a:cubicBezTo>
                  <a:pt x="140652" y="1081158"/>
                  <a:pt x="129863" y="982012"/>
                  <a:pt x="117902" y="928190"/>
                </a:cubicBezTo>
                <a:cubicBezTo>
                  <a:pt x="114583" y="913255"/>
                  <a:pt x="108226" y="899161"/>
                  <a:pt x="103388" y="884647"/>
                </a:cubicBezTo>
                <a:cubicBezTo>
                  <a:pt x="115169" y="978897"/>
                  <a:pt x="111104" y="984225"/>
                  <a:pt x="132417" y="1058819"/>
                </a:cubicBezTo>
                <a:cubicBezTo>
                  <a:pt x="136620" y="1073530"/>
                  <a:pt x="137374" y="1090415"/>
                  <a:pt x="146931" y="1102362"/>
                </a:cubicBezTo>
                <a:cubicBezTo>
                  <a:pt x="157828" y="1115983"/>
                  <a:pt x="175960" y="1121714"/>
                  <a:pt x="190474" y="1131390"/>
                </a:cubicBezTo>
                <a:lnTo>
                  <a:pt x="234017" y="1262019"/>
                </a:lnTo>
                <a:cubicBezTo>
                  <a:pt x="238855" y="1276533"/>
                  <a:pt x="240659" y="1292443"/>
                  <a:pt x="248531" y="1305562"/>
                </a:cubicBezTo>
                <a:lnTo>
                  <a:pt x="292074" y="1378133"/>
                </a:lnTo>
                <a:cubicBezTo>
                  <a:pt x="296912" y="1397485"/>
                  <a:pt x="298730" y="1417855"/>
                  <a:pt x="306588" y="1436190"/>
                </a:cubicBezTo>
                <a:cubicBezTo>
                  <a:pt x="321743" y="1471552"/>
                  <a:pt x="353005" y="1497121"/>
                  <a:pt x="379160" y="1523276"/>
                </a:cubicBezTo>
                <a:cubicBezTo>
                  <a:pt x="388836" y="1542628"/>
                  <a:pt x="399665" y="1561446"/>
                  <a:pt x="408188" y="1581333"/>
                </a:cubicBezTo>
                <a:cubicBezTo>
                  <a:pt x="414215" y="1595395"/>
                  <a:pt x="411884" y="1614058"/>
                  <a:pt x="422702" y="1624876"/>
                </a:cubicBezTo>
                <a:cubicBezTo>
                  <a:pt x="447372" y="1649546"/>
                  <a:pt x="481878" y="1662000"/>
                  <a:pt x="509788" y="1682933"/>
                </a:cubicBezTo>
                <a:cubicBezTo>
                  <a:pt x="581800" y="1736942"/>
                  <a:pt x="547717" y="1713058"/>
                  <a:pt x="611388" y="1755504"/>
                </a:cubicBezTo>
                <a:cubicBezTo>
                  <a:pt x="625902" y="1774857"/>
                  <a:pt x="640870" y="1793877"/>
                  <a:pt x="654931" y="1813562"/>
                </a:cubicBezTo>
                <a:cubicBezTo>
                  <a:pt x="665070" y="1827757"/>
                  <a:pt x="670832" y="1845617"/>
                  <a:pt x="683960" y="1857104"/>
                </a:cubicBezTo>
                <a:cubicBezTo>
                  <a:pt x="749537" y="1914484"/>
                  <a:pt x="775429" y="1923769"/>
                  <a:pt x="858131" y="1929676"/>
                </a:cubicBezTo>
                <a:cubicBezTo>
                  <a:pt x="964408" y="1937267"/>
                  <a:pt x="1071007" y="1939352"/>
                  <a:pt x="1177445" y="1944190"/>
                </a:cubicBezTo>
                <a:cubicBezTo>
                  <a:pt x="1309582" y="1963066"/>
                  <a:pt x="1333066" y="1969022"/>
                  <a:pt x="1496760" y="1973219"/>
                </a:cubicBezTo>
                <a:lnTo>
                  <a:pt x="2977217" y="2002247"/>
                </a:lnTo>
                <a:cubicBezTo>
                  <a:pt x="3054626" y="1997409"/>
                  <a:pt x="3131942" y="1990714"/>
                  <a:pt x="3209445" y="1987733"/>
                </a:cubicBezTo>
                <a:cubicBezTo>
                  <a:pt x="3779295" y="1965816"/>
                  <a:pt x="3559788" y="2016264"/>
                  <a:pt x="3790017" y="1958704"/>
                </a:cubicBezTo>
                <a:cubicBezTo>
                  <a:pt x="3780341" y="1944190"/>
                  <a:pt x="3775502" y="1924838"/>
                  <a:pt x="3760988" y="1915162"/>
                </a:cubicBezTo>
                <a:cubicBezTo>
                  <a:pt x="3744390" y="1904097"/>
                  <a:pt x="3722111" y="1906127"/>
                  <a:pt x="3702931" y="1900647"/>
                </a:cubicBezTo>
                <a:cubicBezTo>
                  <a:pt x="3688220" y="1896444"/>
                  <a:pt x="3673902" y="1890971"/>
                  <a:pt x="3659388" y="1886133"/>
                </a:cubicBezTo>
                <a:lnTo>
                  <a:pt x="3630360" y="1842590"/>
                </a:lnTo>
              </a:path>
            </a:pathLst>
          </a:cu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Freeform 22"/>
          <p:cNvSpPr/>
          <p:nvPr/>
        </p:nvSpPr>
        <p:spPr>
          <a:xfrm>
            <a:off x="3406775" y="6262688"/>
            <a:ext cx="3065463" cy="374650"/>
          </a:xfrm>
          <a:custGeom>
            <a:avLst/>
            <a:gdLst>
              <a:gd name="connsiteX0" fmla="*/ 4049486 w 4049486"/>
              <a:gd name="connsiteY0" fmla="*/ 0 h 493485"/>
              <a:gd name="connsiteX1" fmla="*/ 3918857 w 4049486"/>
              <a:gd name="connsiteY1" fmla="*/ 72571 h 493485"/>
              <a:gd name="connsiteX2" fmla="*/ 3860800 w 4049486"/>
              <a:gd name="connsiteY2" fmla="*/ 116114 h 493485"/>
              <a:gd name="connsiteX3" fmla="*/ 3715657 w 4049486"/>
              <a:gd name="connsiteY3" fmla="*/ 130628 h 493485"/>
              <a:gd name="connsiteX4" fmla="*/ 3570514 w 4049486"/>
              <a:gd name="connsiteY4" fmla="*/ 188685 h 493485"/>
              <a:gd name="connsiteX5" fmla="*/ 3439886 w 4049486"/>
              <a:gd name="connsiteY5" fmla="*/ 217714 h 493485"/>
              <a:gd name="connsiteX6" fmla="*/ 3164114 w 4049486"/>
              <a:gd name="connsiteY6" fmla="*/ 188685 h 493485"/>
              <a:gd name="connsiteX7" fmla="*/ 3106057 w 4049486"/>
              <a:gd name="connsiteY7" fmla="*/ 174171 h 493485"/>
              <a:gd name="connsiteX8" fmla="*/ 3062514 w 4049486"/>
              <a:gd name="connsiteY8" fmla="*/ 145143 h 493485"/>
              <a:gd name="connsiteX9" fmla="*/ 2989943 w 4049486"/>
              <a:gd name="connsiteY9" fmla="*/ 116114 h 493485"/>
              <a:gd name="connsiteX10" fmla="*/ 2685143 w 4049486"/>
              <a:gd name="connsiteY10" fmla="*/ 145143 h 493485"/>
              <a:gd name="connsiteX11" fmla="*/ 2627086 w 4049486"/>
              <a:gd name="connsiteY11" fmla="*/ 174171 h 493485"/>
              <a:gd name="connsiteX12" fmla="*/ 2554514 w 4049486"/>
              <a:gd name="connsiteY12" fmla="*/ 203200 h 493485"/>
              <a:gd name="connsiteX13" fmla="*/ 2409371 w 4049486"/>
              <a:gd name="connsiteY13" fmla="*/ 261257 h 493485"/>
              <a:gd name="connsiteX14" fmla="*/ 1959429 w 4049486"/>
              <a:gd name="connsiteY14" fmla="*/ 232228 h 493485"/>
              <a:gd name="connsiteX15" fmla="*/ 1915886 w 4049486"/>
              <a:gd name="connsiteY15" fmla="*/ 217714 h 493485"/>
              <a:gd name="connsiteX16" fmla="*/ 1843314 w 4049486"/>
              <a:gd name="connsiteY16" fmla="*/ 203200 h 493485"/>
              <a:gd name="connsiteX17" fmla="*/ 1785257 w 4049486"/>
              <a:gd name="connsiteY17" fmla="*/ 159657 h 493485"/>
              <a:gd name="connsiteX18" fmla="*/ 1683657 w 4049486"/>
              <a:gd name="connsiteY18" fmla="*/ 130628 h 493485"/>
              <a:gd name="connsiteX19" fmla="*/ 1509486 w 4049486"/>
              <a:gd name="connsiteY19" fmla="*/ 72571 h 493485"/>
              <a:gd name="connsiteX20" fmla="*/ 1059543 w 4049486"/>
              <a:gd name="connsiteY20" fmla="*/ 87085 h 493485"/>
              <a:gd name="connsiteX21" fmla="*/ 914400 w 4049486"/>
              <a:gd name="connsiteY21" fmla="*/ 101600 h 493485"/>
              <a:gd name="connsiteX22" fmla="*/ 870857 w 4049486"/>
              <a:gd name="connsiteY22" fmla="*/ 130628 h 493485"/>
              <a:gd name="connsiteX23" fmla="*/ 798286 w 4049486"/>
              <a:gd name="connsiteY23" fmla="*/ 145143 h 493485"/>
              <a:gd name="connsiteX24" fmla="*/ 696686 w 4049486"/>
              <a:gd name="connsiteY24" fmla="*/ 188685 h 493485"/>
              <a:gd name="connsiteX25" fmla="*/ 638629 w 4049486"/>
              <a:gd name="connsiteY25" fmla="*/ 217714 h 493485"/>
              <a:gd name="connsiteX26" fmla="*/ 537029 w 4049486"/>
              <a:gd name="connsiteY26" fmla="*/ 246743 h 493485"/>
              <a:gd name="connsiteX27" fmla="*/ 348343 w 4049486"/>
              <a:gd name="connsiteY27" fmla="*/ 333828 h 493485"/>
              <a:gd name="connsiteX28" fmla="*/ 232229 w 4049486"/>
              <a:gd name="connsiteY28" fmla="*/ 391885 h 493485"/>
              <a:gd name="connsiteX29" fmla="*/ 188686 w 4049486"/>
              <a:gd name="connsiteY29" fmla="*/ 420914 h 493485"/>
              <a:gd name="connsiteX30" fmla="*/ 72571 w 4049486"/>
              <a:gd name="connsiteY30" fmla="*/ 449943 h 493485"/>
              <a:gd name="connsiteX31" fmla="*/ 0 w 4049486"/>
              <a:gd name="connsiteY31" fmla="*/ 493485 h 49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49486" h="493485">
                <a:moveTo>
                  <a:pt x="4049486" y="0"/>
                </a:moveTo>
                <a:cubicBezTo>
                  <a:pt x="3975973" y="36756"/>
                  <a:pt x="3973723" y="33381"/>
                  <a:pt x="3918857" y="72571"/>
                </a:cubicBezTo>
                <a:cubicBezTo>
                  <a:pt x="3899172" y="86631"/>
                  <a:pt x="3884060" y="109468"/>
                  <a:pt x="3860800" y="116114"/>
                </a:cubicBezTo>
                <a:cubicBezTo>
                  <a:pt x="3814048" y="129472"/>
                  <a:pt x="3764038" y="125790"/>
                  <a:pt x="3715657" y="130628"/>
                </a:cubicBezTo>
                <a:cubicBezTo>
                  <a:pt x="3688208" y="142392"/>
                  <a:pt x="3612384" y="178218"/>
                  <a:pt x="3570514" y="188685"/>
                </a:cubicBezTo>
                <a:cubicBezTo>
                  <a:pt x="3527241" y="199503"/>
                  <a:pt x="3483429" y="208038"/>
                  <a:pt x="3439886" y="217714"/>
                </a:cubicBezTo>
                <a:cubicBezTo>
                  <a:pt x="3347962" y="208038"/>
                  <a:pt x="3255769" y="200640"/>
                  <a:pt x="3164114" y="188685"/>
                </a:cubicBezTo>
                <a:cubicBezTo>
                  <a:pt x="3144334" y="186105"/>
                  <a:pt x="3124392" y="182029"/>
                  <a:pt x="3106057" y="174171"/>
                </a:cubicBezTo>
                <a:cubicBezTo>
                  <a:pt x="3090023" y="167300"/>
                  <a:pt x="3078116" y="152944"/>
                  <a:pt x="3062514" y="145143"/>
                </a:cubicBezTo>
                <a:cubicBezTo>
                  <a:pt x="3039211" y="133491"/>
                  <a:pt x="3014133" y="125790"/>
                  <a:pt x="2989943" y="116114"/>
                </a:cubicBezTo>
                <a:cubicBezTo>
                  <a:pt x="2963119" y="117790"/>
                  <a:pt x="2760605" y="119989"/>
                  <a:pt x="2685143" y="145143"/>
                </a:cubicBezTo>
                <a:cubicBezTo>
                  <a:pt x="2664617" y="151985"/>
                  <a:pt x="2646858" y="165384"/>
                  <a:pt x="2627086" y="174171"/>
                </a:cubicBezTo>
                <a:cubicBezTo>
                  <a:pt x="2603277" y="184753"/>
                  <a:pt x="2579000" y="194296"/>
                  <a:pt x="2554514" y="203200"/>
                </a:cubicBezTo>
                <a:cubicBezTo>
                  <a:pt x="2422986" y="251028"/>
                  <a:pt x="2511709" y="210088"/>
                  <a:pt x="2409371" y="261257"/>
                </a:cubicBezTo>
                <a:cubicBezTo>
                  <a:pt x="2259390" y="251581"/>
                  <a:pt x="2109140" y="245438"/>
                  <a:pt x="1959429" y="232228"/>
                </a:cubicBezTo>
                <a:cubicBezTo>
                  <a:pt x="1944189" y="230883"/>
                  <a:pt x="1930729" y="221425"/>
                  <a:pt x="1915886" y="217714"/>
                </a:cubicBezTo>
                <a:cubicBezTo>
                  <a:pt x="1891953" y="211731"/>
                  <a:pt x="1867505" y="208038"/>
                  <a:pt x="1843314" y="203200"/>
                </a:cubicBezTo>
                <a:cubicBezTo>
                  <a:pt x="1823962" y="188686"/>
                  <a:pt x="1806260" y="171659"/>
                  <a:pt x="1785257" y="159657"/>
                </a:cubicBezTo>
                <a:cubicBezTo>
                  <a:pt x="1766739" y="149076"/>
                  <a:pt x="1699253" y="135502"/>
                  <a:pt x="1683657" y="130628"/>
                </a:cubicBezTo>
                <a:cubicBezTo>
                  <a:pt x="1625245" y="112374"/>
                  <a:pt x="1509486" y="72571"/>
                  <a:pt x="1509486" y="72571"/>
                </a:cubicBezTo>
                <a:lnTo>
                  <a:pt x="1059543" y="87085"/>
                </a:lnTo>
                <a:cubicBezTo>
                  <a:pt x="1010978" y="89454"/>
                  <a:pt x="961777" y="90667"/>
                  <a:pt x="914400" y="101600"/>
                </a:cubicBezTo>
                <a:cubicBezTo>
                  <a:pt x="897403" y="105522"/>
                  <a:pt x="887190" y="124503"/>
                  <a:pt x="870857" y="130628"/>
                </a:cubicBezTo>
                <a:cubicBezTo>
                  <a:pt x="847758" y="139290"/>
                  <a:pt x="822476" y="140305"/>
                  <a:pt x="798286" y="145143"/>
                </a:cubicBezTo>
                <a:cubicBezTo>
                  <a:pt x="605707" y="241431"/>
                  <a:pt x="846201" y="124607"/>
                  <a:pt x="696686" y="188685"/>
                </a:cubicBezTo>
                <a:cubicBezTo>
                  <a:pt x="676799" y="197208"/>
                  <a:pt x="658963" y="210320"/>
                  <a:pt x="638629" y="217714"/>
                </a:cubicBezTo>
                <a:cubicBezTo>
                  <a:pt x="605528" y="229751"/>
                  <a:pt x="570896" y="237067"/>
                  <a:pt x="537029" y="246743"/>
                </a:cubicBezTo>
                <a:cubicBezTo>
                  <a:pt x="399994" y="332389"/>
                  <a:pt x="465670" y="310363"/>
                  <a:pt x="348343" y="333828"/>
                </a:cubicBezTo>
                <a:cubicBezTo>
                  <a:pt x="247461" y="401083"/>
                  <a:pt x="374257" y="320871"/>
                  <a:pt x="232229" y="391885"/>
                </a:cubicBezTo>
                <a:cubicBezTo>
                  <a:pt x="216627" y="399686"/>
                  <a:pt x="205080" y="414953"/>
                  <a:pt x="188686" y="420914"/>
                </a:cubicBezTo>
                <a:cubicBezTo>
                  <a:pt x="151192" y="434548"/>
                  <a:pt x="72571" y="449943"/>
                  <a:pt x="72571" y="449943"/>
                </a:cubicBezTo>
                <a:cubicBezTo>
                  <a:pt x="20028" y="484972"/>
                  <a:pt x="44631" y="471170"/>
                  <a:pt x="0" y="49348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Rounded Rectangle 23"/>
          <p:cNvSpPr/>
          <p:nvPr/>
        </p:nvSpPr>
        <p:spPr>
          <a:xfrm>
            <a:off x="7332663" y="5497513"/>
            <a:ext cx="188912" cy="3524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ounded Rectangle 24"/>
          <p:cNvSpPr/>
          <p:nvPr/>
        </p:nvSpPr>
        <p:spPr>
          <a:xfrm>
            <a:off x="7402513" y="5676900"/>
            <a:ext cx="46037" cy="3905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flipH="1" flipV="1">
            <a:off x="3548063" y="3559175"/>
            <a:ext cx="2506662" cy="2238375"/>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3208073">
            <a:off x="6103938" y="3621088"/>
            <a:ext cx="519112" cy="385762"/>
          </a:xfrm>
          <a:custGeom>
            <a:avLst/>
            <a:gdLst>
              <a:gd name="connsiteX0" fmla="*/ 146017 w 520090"/>
              <a:gd name="connsiteY0" fmla="*/ 135265 h 384647"/>
              <a:gd name="connsiteX1" fmla="*/ 7472 w 520090"/>
              <a:gd name="connsiteY1" fmla="*/ 204538 h 384647"/>
              <a:gd name="connsiteX2" fmla="*/ 21327 w 520090"/>
              <a:gd name="connsiteY2" fmla="*/ 301520 h 384647"/>
              <a:gd name="connsiteX3" fmla="*/ 90599 w 520090"/>
              <a:gd name="connsiteY3" fmla="*/ 384647 h 384647"/>
              <a:gd name="connsiteX4" fmla="*/ 256854 w 520090"/>
              <a:gd name="connsiteY4" fmla="*/ 329229 h 384647"/>
              <a:gd name="connsiteX5" fmla="*/ 284563 w 520090"/>
              <a:gd name="connsiteY5" fmla="*/ 246102 h 384647"/>
              <a:gd name="connsiteX6" fmla="*/ 270708 w 520090"/>
              <a:gd name="connsiteY6" fmla="*/ 204538 h 384647"/>
              <a:gd name="connsiteX7" fmla="*/ 229145 w 520090"/>
              <a:gd name="connsiteY7" fmla="*/ 190684 h 384647"/>
              <a:gd name="connsiteX8" fmla="*/ 201436 w 520090"/>
              <a:gd name="connsiteY8" fmla="*/ 162975 h 384647"/>
              <a:gd name="connsiteX9" fmla="*/ 284563 w 520090"/>
              <a:gd name="connsiteY9" fmla="*/ 232247 h 384647"/>
              <a:gd name="connsiteX10" fmla="*/ 298417 w 520090"/>
              <a:gd name="connsiteY10" fmla="*/ 190684 h 384647"/>
              <a:gd name="connsiteX11" fmla="*/ 312272 w 520090"/>
              <a:gd name="connsiteY11" fmla="*/ 52138 h 384647"/>
              <a:gd name="connsiteX12" fmla="*/ 492381 w 520090"/>
              <a:gd name="connsiteY12" fmla="*/ 107556 h 384647"/>
              <a:gd name="connsiteX13" fmla="*/ 520090 w 520090"/>
              <a:gd name="connsiteY13" fmla="*/ 149120 h 384647"/>
              <a:gd name="connsiteX14" fmla="*/ 506236 w 520090"/>
              <a:gd name="connsiteY14" fmla="*/ 218393 h 384647"/>
              <a:gd name="connsiteX15" fmla="*/ 423108 w 520090"/>
              <a:gd name="connsiteY15" fmla="*/ 246102 h 384647"/>
              <a:gd name="connsiteX16" fmla="*/ 284563 w 520090"/>
              <a:gd name="connsiteY16" fmla="*/ 204538 h 384647"/>
              <a:gd name="connsiteX17" fmla="*/ 284563 w 520090"/>
              <a:gd name="connsiteY17" fmla="*/ 176829 h 3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0090" h="384647">
                <a:moveTo>
                  <a:pt x="146017" y="135265"/>
                </a:moveTo>
                <a:cubicBezTo>
                  <a:pt x="99835" y="158356"/>
                  <a:pt x="38451" y="163232"/>
                  <a:pt x="7472" y="204538"/>
                </a:cubicBezTo>
                <a:cubicBezTo>
                  <a:pt x="-12121" y="230663"/>
                  <a:pt x="11943" y="270242"/>
                  <a:pt x="21327" y="301520"/>
                </a:cubicBezTo>
                <a:cubicBezTo>
                  <a:pt x="29594" y="329076"/>
                  <a:pt x="72927" y="366975"/>
                  <a:pt x="90599" y="384647"/>
                </a:cubicBezTo>
                <a:cubicBezTo>
                  <a:pt x="94554" y="383658"/>
                  <a:pt x="236205" y="356762"/>
                  <a:pt x="256854" y="329229"/>
                </a:cubicBezTo>
                <a:cubicBezTo>
                  <a:pt x="274379" y="305863"/>
                  <a:pt x="284563" y="246102"/>
                  <a:pt x="284563" y="246102"/>
                </a:cubicBezTo>
                <a:cubicBezTo>
                  <a:pt x="279945" y="232247"/>
                  <a:pt x="281035" y="214865"/>
                  <a:pt x="270708" y="204538"/>
                </a:cubicBezTo>
                <a:cubicBezTo>
                  <a:pt x="260382" y="194212"/>
                  <a:pt x="242207" y="197215"/>
                  <a:pt x="229145" y="190684"/>
                </a:cubicBezTo>
                <a:cubicBezTo>
                  <a:pt x="98268" y="125245"/>
                  <a:pt x="160944" y="149477"/>
                  <a:pt x="201436" y="162975"/>
                </a:cubicBezTo>
                <a:cubicBezTo>
                  <a:pt x="217260" y="186711"/>
                  <a:pt x="243204" y="240519"/>
                  <a:pt x="284563" y="232247"/>
                </a:cubicBezTo>
                <a:cubicBezTo>
                  <a:pt x="298883" y="229383"/>
                  <a:pt x="293799" y="204538"/>
                  <a:pt x="298417" y="190684"/>
                </a:cubicBezTo>
                <a:cubicBezTo>
                  <a:pt x="303035" y="144502"/>
                  <a:pt x="274112" y="78556"/>
                  <a:pt x="312272" y="52138"/>
                </a:cubicBezTo>
                <a:cubicBezTo>
                  <a:pt x="485460" y="-67761"/>
                  <a:pt x="462943" y="48679"/>
                  <a:pt x="492381" y="107556"/>
                </a:cubicBezTo>
                <a:cubicBezTo>
                  <a:pt x="499828" y="122449"/>
                  <a:pt x="510854" y="135265"/>
                  <a:pt x="520090" y="149120"/>
                </a:cubicBezTo>
                <a:cubicBezTo>
                  <a:pt x="515472" y="172211"/>
                  <a:pt x="522887" y="201742"/>
                  <a:pt x="506236" y="218393"/>
                </a:cubicBezTo>
                <a:cubicBezTo>
                  <a:pt x="485583" y="239046"/>
                  <a:pt x="423108" y="246102"/>
                  <a:pt x="423108" y="246102"/>
                </a:cubicBezTo>
                <a:cubicBezTo>
                  <a:pt x="385131" y="240676"/>
                  <a:pt x="314806" y="244862"/>
                  <a:pt x="284563" y="204538"/>
                </a:cubicBezTo>
                <a:cubicBezTo>
                  <a:pt x="279021" y="197149"/>
                  <a:pt x="284563" y="186065"/>
                  <a:pt x="284563" y="176829"/>
                </a:cubicBezTo>
              </a:path>
            </a:pathLst>
          </a:custGeom>
          <a:solidFill>
            <a:schemeClr val="bg1"/>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10618" name="TextBox 17"/>
          <p:cNvSpPr txBox="1">
            <a:spLocks noChangeArrowheads="1"/>
          </p:cNvSpPr>
          <p:nvPr/>
        </p:nvSpPr>
        <p:spPr bwMode="auto">
          <a:xfrm>
            <a:off x="3743325" y="4214813"/>
            <a:ext cx="20716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600"/>
              <a:t>The information I </a:t>
            </a:r>
            <a:br>
              <a:rPr lang="en-US" altLang="en-US" sz="1600"/>
            </a:br>
            <a:r>
              <a:rPr lang="en-US" altLang="en-US" sz="1600"/>
              <a:t>need to make decisions is here, all in one location! We are so organized!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28CED6D-9B45-4FFC-A81E-6BC83D0F6957}" type="slidenum">
              <a:rPr lang="en-US" altLang="en-US" sz="1200">
                <a:solidFill>
                  <a:srgbClr val="898989"/>
                </a:solidFill>
              </a:rPr>
              <a:pPr/>
              <a:t>5</a:t>
            </a:fld>
            <a:endParaRPr lang="en-US" altLang="en-US" sz="1200">
              <a:solidFill>
                <a:srgbClr val="898989"/>
              </a:solidFill>
            </a:endParaRPr>
          </a:p>
        </p:txBody>
      </p:sp>
      <p:graphicFrame>
        <p:nvGraphicFramePr>
          <p:cNvPr id="23554" name="Object 7"/>
          <p:cNvGraphicFramePr>
            <a:graphicFrameLocks noChangeAspect="1"/>
          </p:cNvGraphicFramePr>
          <p:nvPr/>
        </p:nvGraphicFramePr>
        <p:xfrm>
          <a:off x="1963738" y="914400"/>
          <a:ext cx="5294312" cy="5838825"/>
        </p:xfrm>
        <a:graphic>
          <a:graphicData uri="http://schemas.openxmlformats.org/presentationml/2006/ole">
            <mc:AlternateContent xmlns:mc="http://schemas.openxmlformats.org/markup-compatibility/2006">
              <mc:Choice xmlns:v="urn:schemas-microsoft-com:vml" Requires="v">
                <p:oleObj spid="_x0000_s23559" name="Bitmap Image" r:id="rId3" imgW="0" imgH="0" progId="Paint.Picture">
                  <p:embed/>
                </p:oleObj>
              </mc:Choice>
              <mc:Fallback>
                <p:oleObj name="Bitmap Image" r:id="rId3" imgW="0" imgH="0"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738" y="914400"/>
                        <a:ext cx="5294312"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5" name="Title 1"/>
          <p:cNvSpPr>
            <a:spLocks noGrp="1"/>
          </p:cNvSpPr>
          <p:nvPr>
            <p:ph type="title"/>
          </p:nvPr>
        </p:nvSpPr>
        <p:spPr>
          <a:xfrm>
            <a:off x="138113" y="133350"/>
            <a:ext cx="7886700" cy="858838"/>
          </a:xfrm>
        </p:spPr>
        <p:txBody>
          <a:bodyPr/>
          <a:lstStyle/>
          <a:p>
            <a:r>
              <a:rPr lang="es-ES_tradnl" altLang="en-US" smtClean="0"/>
              <a:t>The Company’s name is: </a:t>
            </a:r>
            <a:endParaRPr lang="en-US" altLang="en-US" smtClean="0"/>
          </a:p>
        </p:txBody>
      </p:sp>
      <p:sp>
        <p:nvSpPr>
          <p:cNvPr id="23556"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1B23588F-C495-4E9F-955D-772DDCAB97DA}" type="slidenum">
              <a:rPr lang="en-US" altLang="en-US" sz="1200">
                <a:solidFill>
                  <a:srgbClr val="898989"/>
                </a:solidFill>
              </a:rPr>
              <a:pPr algn="r" eaLnBrk="1" hangingPunct="1"/>
              <a:t>5</a:t>
            </a:fld>
            <a:endParaRPr lang="en-US" altLang="en-US" sz="1200">
              <a:solidFill>
                <a:srgbClr val="898989"/>
              </a:solidFill>
            </a:endParaRPr>
          </a:p>
        </p:txBody>
      </p:sp>
      <p:sp>
        <p:nvSpPr>
          <p:cNvPr id="23557" name="TextBox 6"/>
          <p:cNvSpPr txBox="1">
            <a:spLocks noChangeArrowheads="1"/>
          </p:cNvSpPr>
          <p:nvPr/>
        </p:nvSpPr>
        <p:spPr bwMode="auto">
          <a:xfrm>
            <a:off x="2327275" y="1174750"/>
            <a:ext cx="46101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4800" b="1"/>
              <a:t>Coopsicles</a:t>
            </a:r>
            <a:r>
              <a:rPr lang="es-ES_tradnl" altLang="en-US" sz="4800" b="1"/>
              <a:t>, LLC</a:t>
            </a:r>
          </a:p>
          <a:p>
            <a:pPr algn="ctr"/>
            <a:r>
              <a:rPr lang="es-ES_tradnl" altLang="en-US" sz="1800"/>
              <a:t>For purposes of this Agreement, it is also called  </a:t>
            </a:r>
          </a:p>
          <a:p>
            <a:pPr algn="ctr"/>
            <a:r>
              <a:rPr lang="es-ES_tradnl" altLang="en-US"/>
              <a:t>the “</a:t>
            </a:r>
            <a:r>
              <a:rPr lang="es-ES_tradnl" altLang="ja-JP" b="1"/>
              <a:t>Company</a:t>
            </a:r>
            <a:r>
              <a:rPr lang="es-ES_tradnl" altLang="en-US"/>
              <a:t>”</a:t>
            </a:r>
            <a:r>
              <a:rPr lang="es-ES_tradnl" altLang="ja-JP" b="1"/>
              <a:t> </a:t>
            </a:r>
          </a:p>
          <a:p>
            <a:pPr algn="ctr"/>
            <a:r>
              <a:rPr lang="es-ES_tradnl" altLang="en-US"/>
              <a:t>or the “</a:t>
            </a:r>
            <a:r>
              <a:rPr lang="es-ES_tradnl" altLang="ja-JP" b="1"/>
              <a:t>Cooperative</a:t>
            </a:r>
            <a:r>
              <a:rPr lang="es-ES_tradnl" altLang="ja-JP"/>
              <a:t>.</a:t>
            </a:r>
            <a:r>
              <a:rPr lang="es-ES_tradnl" altLang="en-US"/>
              <a:t>”</a:t>
            </a:r>
            <a:endParaRPr lang="es-ES_tradnl" altLang="ja-JP"/>
          </a:p>
          <a:p>
            <a:endParaRPr lang="en-US" altLang="en-US" sz="1800"/>
          </a:p>
        </p:txBody>
      </p:sp>
      <p:sp>
        <p:nvSpPr>
          <p:cNvPr id="8" name="TextBox 7"/>
          <p:cNvSpPr txBox="1"/>
          <p:nvPr/>
        </p:nvSpPr>
        <p:spPr>
          <a:xfrm>
            <a:off x="7573963" y="4610100"/>
            <a:ext cx="1593850" cy="1938338"/>
          </a:xfrm>
          <a:prstGeom prst="rect">
            <a:avLst/>
          </a:prstGeom>
          <a:noFill/>
        </p:spPr>
        <p:txBody>
          <a:bodyPr>
            <a:spAutoFit/>
          </a:bodyPr>
          <a:lstStyle/>
          <a:p>
            <a:pPr>
              <a:defRPr/>
            </a:pPr>
            <a:r>
              <a:rPr lang="es-ES" sz="1200" b="1" dirty="0" err="1">
                <a:latin typeface="Calibri" charset="0"/>
                <a:cs typeface="MS PGothic" charset="0"/>
              </a:rPr>
              <a:t>Write</a:t>
            </a:r>
            <a:r>
              <a:rPr lang="es-ES" sz="1200" b="1" dirty="0">
                <a:latin typeface="Calibri" charset="0"/>
                <a:cs typeface="MS PGothic" charset="0"/>
              </a:rPr>
              <a:t> </a:t>
            </a:r>
            <a:r>
              <a:rPr lang="es-ES" sz="1200" b="1" dirty="0" err="1">
                <a:latin typeface="Calibri" charset="0"/>
                <a:cs typeface="MS PGothic" charset="0"/>
              </a:rPr>
              <a:t>your</a:t>
            </a:r>
            <a:r>
              <a:rPr lang="es-ES" sz="1200" b="1" dirty="0">
                <a:latin typeface="Calibri" charset="0"/>
                <a:cs typeface="MS PGothic" charset="0"/>
              </a:rPr>
              <a:t> </a:t>
            </a:r>
            <a:r>
              <a:rPr lang="es-ES" sz="1200" b="1" dirty="0" err="1">
                <a:latin typeface="Calibri" charset="0"/>
                <a:cs typeface="MS PGothic" charset="0"/>
              </a:rPr>
              <a:t>initials</a:t>
            </a:r>
            <a:endParaRPr lang="es-ES" sz="1200" b="1" dirty="0">
              <a:latin typeface="Calibri" charset="0"/>
              <a:cs typeface="MS PGothic" charset="0"/>
            </a:endParaRPr>
          </a:p>
          <a:p>
            <a:pPr>
              <a:defRPr/>
            </a:pPr>
            <a:r>
              <a:rPr lang="es-ES" sz="1200" b="1" dirty="0" err="1">
                <a:latin typeface="Calibri" charset="0"/>
                <a:cs typeface="MS PGothic" charset="0"/>
              </a:rPr>
              <a:t>to</a:t>
            </a:r>
            <a:r>
              <a:rPr lang="es-ES" sz="1200" b="1" dirty="0">
                <a:latin typeface="Calibri" charset="0"/>
                <a:cs typeface="MS PGothic" charset="0"/>
              </a:rPr>
              <a:t> </a:t>
            </a:r>
            <a:r>
              <a:rPr lang="es-ES" sz="1200" b="1" dirty="0" err="1">
                <a:latin typeface="Calibri" charset="0"/>
                <a:cs typeface="MS PGothic" charset="0"/>
              </a:rPr>
              <a:t>approve</a:t>
            </a:r>
            <a:r>
              <a:rPr lang="es-ES" sz="1200" b="1" dirty="0">
                <a:latin typeface="Calibri" charset="0"/>
                <a:cs typeface="MS PGothic" charset="0"/>
              </a:rPr>
              <a:t>:</a:t>
            </a:r>
          </a:p>
          <a:p>
            <a:pPr>
              <a:defRPr/>
            </a:pPr>
            <a:r>
              <a:rPr lang="en-US" sz="1200" dirty="0" err="1">
                <a:latin typeface="Calibri" charset="0"/>
                <a:cs typeface="MS PGothic" charset="0"/>
              </a:rPr>
              <a:t>Socia</a:t>
            </a:r>
            <a:r>
              <a:rPr lang="en-US" sz="1200" dirty="0">
                <a:latin typeface="Calibri" charset="0"/>
                <a:cs typeface="MS PGothic" charset="0"/>
              </a:rPr>
              <a:t> 1: _________</a:t>
            </a:r>
          </a:p>
          <a:p>
            <a:pPr>
              <a:defRPr/>
            </a:pPr>
            <a:r>
              <a:rPr lang="en-US" sz="1200" dirty="0" err="1">
                <a:latin typeface="Calibri" charset="0"/>
                <a:cs typeface="MS PGothic" charset="0"/>
              </a:rPr>
              <a:t>Socia</a:t>
            </a:r>
            <a:r>
              <a:rPr lang="en-US" sz="1200" dirty="0">
                <a:latin typeface="Calibri" charset="0"/>
                <a:cs typeface="MS PGothic" charset="0"/>
              </a:rPr>
              <a:t> 2: ________</a:t>
            </a:r>
          </a:p>
          <a:p>
            <a:pPr>
              <a:defRPr/>
            </a:pPr>
            <a:r>
              <a:rPr lang="en-US" sz="1200" dirty="0" err="1">
                <a:latin typeface="Calibri" charset="0"/>
                <a:cs typeface="MS PGothic" charset="0"/>
              </a:rPr>
              <a:t>Socia</a:t>
            </a:r>
            <a:r>
              <a:rPr lang="en-US" sz="1200" dirty="0">
                <a:latin typeface="Calibri" charset="0"/>
                <a:cs typeface="MS PGothic" charset="0"/>
              </a:rPr>
              <a:t> 3:  _________</a:t>
            </a:r>
          </a:p>
          <a:p>
            <a:pPr>
              <a:defRPr/>
            </a:pPr>
            <a:r>
              <a:rPr lang="en-US" sz="1200" dirty="0" err="1">
                <a:latin typeface="Calibri" charset="0"/>
                <a:cs typeface="MS PGothic" charset="0"/>
              </a:rPr>
              <a:t>Socia</a:t>
            </a:r>
            <a:r>
              <a:rPr lang="en-US" sz="1200" dirty="0">
                <a:latin typeface="Calibri" charset="0"/>
                <a:cs typeface="MS PGothic" charset="0"/>
              </a:rPr>
              <a:t> 4: _____</a:t>
            </a:r>
          </a:p>
          <a:p>
            <a:pPr>
              <a:defRPr/>
            </a:pPr>
            <a:r>
              <a:rPr lang="en-US" sz="1200" dirty="0" err="1">
                <a:latin typeface="Calibri" charset="0"/>
                <a:cs typeface="MS PGothic" charset="0"/>
              </a:rPr>
              <a:t>Socia</a:t>
            </a:r>
            <a:r>
              <a:rPr lang="en-US" sz="1200" dirty="0">
                <a:latin typeface="Calibri" charset="0"/>
                <a:cs typeface="MS PGothic" charset="0"/>
              </a:rPr>
              <a:t> 5: _____</a:t>
            </a:r>
          </a:p>
          <a:p>
            <a:pPr>
              <a:defRPr/>
            </a:pPr>
            <a:r>
              <a:rPr lang="en-US" sz="1200" dirty="0" err="1">
                <a:latin typeface="Calibri" charset="0"/>
                <a:cs typeface="MS PGothic" charset="0"/>
              </a:rPr>
              <a:t>Socia</a:t>
            </a:r>
            <a:r>
              <a:rPr lang="en-US" sz="1200" dirty="0">
                <a:latin typeface="Calibri" charset="0"/>
                <a:cs typeface="MS PGothic" charset="0"/>
              </a:rPr>
              <a:t> 6: _____</a:t>
            </a:r>
          </a:p>
          <a:p>
            <a:pPr>
              <a:defRPr/>
            </a:pPr>
            <a:r>
              <a:rPr lang="en-US" sz="1200" dirty="0" err="1">
                <a:latin typeface="Calibri" charset="0"/>
                <a:cs typeface="MS PGothic" charset="0"/>
              </a:rPr>
              <a:t>Socia</a:t>
            </a:r>
            <a:r>
              <a:rPr lang="en-US" sz="1200" dirty="0">
                <a:latin typeface="Calibri" charset="0"/>
                <a:cs typeface="MS PGothic" charset="0"/>
              </a:rPr>
              <a:t> 7: _____</a:t>
            </a:r>
          </a:p>
          <a:p>
            <a:pPr>
              <a:defRPr/>
            </a:pPr>
            <a:endParaRPr lang="en-US" sz="1200" dirty="0">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5468938" y="827088"/>
            <a:ext cx="2368550" cy="1538287"/>
          </a:xfrm>
          <a:custGeom>
            <a:avLst/>
            <a:gdLst>
              <a:gd name="connsiteX0" fmla="*/ 3555 w 2369383"/>
              <a:gd name="connsiteY0" fmla="*/ 566057 h 1538515"/>
              <a:gd name="connsiteX1" fmla="*/ 119669 w 2369383"/>
              <a:gd name="connsiteY1" fmla="*/ 290286 h 1538515"/>
              <a:gd name="connsiteX2" fmla="*/ 134183 w 2369383"/>
              <a:gd name="connsiteY2" fmla="*/ 188686 h 1538515"/>
              <a:gd name="connsiteX3" fmla="*/ 148698 w 2369383"/>
              <a:gd name="connsiteY3" fmla="*/ 72572 h 1538515"/>
              <a:gd name="connsiteX4" fmla="*/ 206755 w 2369383"/>
              <a:gd name="connsiteY4" fmla="*/ 43543 h 1538515"/>
              <a:gd name="connsiteX5" fmla="*/ 380926 w 2369383"/>
              <a:gd name="connsiteY5" fmla="*/ 0 h 1538515"/>
              <a:gd name="connsiteX6" fmla="*/ 1904926 w 2369383"/>
              <a:gd name="connsiteY6" fmla="*/ 29029 h 1538515"/>
              <a:gd name="connsiteX7" fmla="*/ 2006526 w 2369383"/>
              <a:gd name="connsiteY7" fmla="*/ 43543 h 1538515"/>
              <a:gd name="connsiteX8" fmla="*/ 2137155 w 2369383"/>
              <a:gd name="connsiteY8" fmla="*/ 145143 h 1538515"/>
              <a:gd name="connsiteX9" fmla="*/ 2166183 w 2369383"/>
              <a:gd name="connsiteY9" fmla="*/ 188686 h 1538515"/>
              <a:gd name="connsiteX10" fmla="*/ 2238755 w 2369383"/>
              <a:gd name="connsiteY10" fmla="*/ 275772 h 1538515"/>
              <a:gd name="connsiteX11" fmla="*/ 2267783 w 2369383"/>
              <a:gd name="connsiteY11" fmla="*/ 377372 h 1538515"/>
              <a:gd name="connsiteX12" fmla="*/ 2311326 w 2369383"/>
              <a:gd name="connsiteY12" fmla="*/ 435429 h 1538515"/>
              <a:gd name="connsiteX13" fmla="*/ 2340355 w 2369383"/>
              <a:gd name="connsiteY13" fmla="*/ 478972 h 1538515"/>
              <a:gd name="connsiteX14" fmla="*/ 2369383 w 2369383"/>
              <a:gd name="connsiteY14" fmla="*/ 682172 h 1538515"/>
              <a:gd name="connsiteX15" fmla="*/ 2354869 w 2369383"/>
              <a:gd name="connsiteY15" fmla="*/ 1001486 h 1538515"/>
              <a:gd name="connsiteX16" fmla="*/ 2282298 w 2369383"/>
              <a:gd name="connsiteY16" fmla="*/ 1132115 h 1538515"/>
              <a:gd name="connsiteX17" fmla="*/ 2238755 w 2369383"/>
              <a:gd name="connsiteY17" fmla="*/ 1219200 h 1538515"/>
              <a:gd name="connsiteX18" fmla="*/ 2195212 w 2369383"/>
              <a:gd name="connsiteY18" fmla="*/ 1233715 h 1538515"/>
              <a:gd name="connsiteX19" fmla="*/ 2108126 w 2369383"/>
              <a:gd name="connsiteY19" fmla="*/ 1291772 h 1538515"/>
              <a:gd name="connsiteX20" fmla="*/ 2006526 w 2369383"/>
              <a:gd name="connsiteY20" fmla="*/ 1378857 h 1538515"/>
              <a:gd name="connsiteX21" fmla="*/ 1933955 w 2369383"/>
              <a:gd name="connsiteY21" fmla="*/ 1393372 h 1538515"/>
              <a:gd name="connsiteX22" fmla="*/ 1875898 w 2369383"/>
              <a:gd name="connsiteY22" fmla="*/ 1407886 h 1538515"/>
              <a:gd name="connsiteX23" fmla="*/ 1832355 w 2369383"/>
              <a:gd name="connsiteY23" fmla="*/ 1436915 h 1538515"/>
              <a:gd name="connsiteX24" fmla="*/ 1571098 w 2369383"/>
              <a:gd name="connsiteY24" fmla="*/ 1494972 h 1538515"/>
              <a:gd name="connsiteX25" fmla="*/ 1440469 w 2369383"/>
              <a:gd name="connsiteY25" fmla="*/ 1509486 h 1538515"/>
              <a:gd name="connsiteX26" fmla="*/ 1266298 w 2369383"/>
              <a:gd name="connsiteY26" fmla="*/ 1538515 h 1538515"/>
              <a:gd name="connsiteX27" fmla="*/ 1092126 w 2369383"/>
              <a:gd name="connsiteY27" fmla="*/ 1509486 h 1538515"/>
              <a:gd name="connsiteX28" fmla="*/ 787326 w 2369383"/>
              <a:gd name="connsiteY28" fmla="*/ 1480457 h 1538515"/>
              <a:gd name="connsiteX29" fmla="*/ 700240 w 2369383"/>
              <a:gd name="connsiteY29" fmla="*/ 1465943 h 1538515"/>
              <a:gd name="connsiteX30" fmla="*/ 540583 w 2369383"/>
              <a:gd name="connsiteY30" fmla="*/ 1422400 h 1538515"/>
              <a:gd name="connsiteX31" fmla="*/ 293840 w 2369383"/>
              <a:gd name="connsiteY31" fmla="*/ 1378857 h 1538515"/>
              <a:gd name="connsiteX32" fmla="*/ 250298 w 2369383"/>
              <a:gd name="connsiteY32" fmla="*/ 1364343 h 1538515"/>
              <a:gd name="connsiteX33" fmla="*/ 163212 w 2369383"/>
              <a:gd name="connsiteY33" fmla="*/ 1291772 h 1538515"/>
              <a:gd name="connsiteX34" fmla="*/ 163212 w 2369383"/>
              <a:gd name="connsiteY34" fmla="*/ 1132115 h 1538515"/>
              <a:gd name="connsiteX35" fmla="*/ 192240 w 2369383"/>
              <a:gd name="connsiteY35" fmla="*/ 1088572 h 1538515"/>
              <a:gd name="connsiteX36" fmla="*/ 206755 w 2369383"/>
              <a:gd name="connsiteY36" fmla="*/ 1045029 h 1538515"/>
              <a:gd name="connsiteX37" fmla="*/ 177726 w 2369383"/>
              <a:gd name="connsiteY37" fmla="*/ 798286 h 1538515"/>
              <a:gd name="connsiteX38" fmla="*/ 148698 w 2369383"/>
              <a:gd name="connsiteY38" fmla="*/ 478972 h 1538515"/>
              <a:gd name="connsiteX39" fmla="*/ 32583 w 2369383"/>
              <a:gd name="connsiteY39" fmla="*/ 522515 h 1538515"/>
              <a:gd name="connsiteX40" fmla="*/ 3555 w 2369383"/>
              <a:gd name="connsiteY40" fmla="*/ 566057 h 153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9383" h="1538515">
                <a:moveTo>
                  <a:pt x="3555" y="566057"/>
                </a:moveTo>
                <a:cubicBezTo>
                  <a:pt x="18069" y="527352"/>
                  <a:pt x="87043" y="384539"/>
                  <a:pt x="119669" y="290286"/>
                </a:cubicBezTo>
                <a:cubicBezTo>
                  <a:pt x="130860" y="257958"/>
                  <a:pt x="129662" y="222596"/>
                  <a:pt x="134183" y="188686"/>
                </a:cubicBezTo>
                <a:cubicBezTo>
                  <a:pt x="139338" y="150022"/>
                  <a:pt x="131254" y="107460"/>
                  <a:pt x="148698" y="72572"/>
                </a:cubicBezTo>
                <a:cubicBezTo>
                  <a:pt x="158374" y="53220"/>
                  <a:pt x="186421" y="50937"/>
                  <a:pt x="206755" y="43543"/>
                </a:cubicBezTo>
                <a:cubicBezTo>
                  <a:pt x="272391" y="19675"/>
                  <a:pt x="315620" y="13062"/>
                  <a:pt x="380926" y="0"/>
                </a:cubicBezTo>
                <a:lnTo>
                  <a:pt x="1904926" y="29029"/>
                </a:lnTo>
                <a:cubicBezTo>
                  <a:pt x="1939124" y="29945"/>
                  <a:pt x="1974596" y="31262"/>
                  <a:pt x="2006526" y="43543"/>
                </a:cubicBezTo>
                <a:cubicBezTo>
                  <a:pt x="2046221" y="58810"/>
                  <a:pt x="2106873" y="108805"/>
                  <a:pt x="2137155" y="145143"/>
                </a:cubicBezTo>
                <a:cubicBezTo>
                  <a:pt x="2148322" y="158544"/>
                  <a:pt x="2155016" y="175285"/>
                  <a:pt x="2166183" y="188686"/>
                </a:cubicBezTo>
                <a:cubicBezTo>
                  <a:pt x="2259318" y="300449"/>
                  <a:pt x="2166677" y="167656"/>
                  <a:pt x="2238755" y="275772"/>
                </a:cubicBezTo>
                <a:cubicBezTo>
                  <a:pt x="2241897" y="288339"/>
                  <a:pt x="2258529" y="361178"/>
                  <a:pt x="2267783" y="377372"/>
                </a:cubicBezTo>
                <a:cubicBezTo>
                  <a:pt x="2279785" y="398375"/>
                  <a:pt x="2297266" y="415744"/>
                  <a:pt x="2311326" y="435429"/>
                </a:cubicBezTo>
                <a:cubicBezTo>
                  <a:pt x="2321465" y="449624"/>
                  <a:pt x="2330679" y="464458"/>
                  <a:pt x="2340355" y="478972"/>
                </a:cubicBezTo>
                <a:cubicBezTo>
                  <a:pt x="2347577" y="522307"/>
                  <a:pt x="2369383" y="645841"/>
                  <a:pt x="2369383" y="682172"/>
                </a:cubicBezTo>
                <a:cubicBezTo>
                  <a:pt x="2369383" y="788720"/>
                  <a:pt x="2363366" y="895277"/>
                  <a:pt x="2354869" y="1001486"/>
                </a:cubicBezTo>
                <a:cubicBezTo>
                  <a:pt x="2350262" y="1059080"/>
                  <a:pt x="2301093" y="1075732"/>
                  <a:pt x="2282298" y="1132115"/>
                </a:cubicBezTo>
                <a:cubicBezTo>
                  <a:pt x="2272737" y="1160797"/>
                  <a:pt x="2264331" y="1198738"/>
                  <a:pt x="2238755" y="1219200"/>
                </a:cubicBezTo>
                <a:cubicBezTo>
                  <a:pt x="2226808" y="1228758"/>
                  <a:pt x="2209726" y="1228877"/>
                  <a:pt x="2195212" y="1233715"/>
                </a:cubicBezTo>
                <a:cubicBezTo>
                  <a:pt x="2132420" y="1327900"/>
                  <a:pt x="2209062" y="1234094"/>
                  <a:pt x="2108126" y="1291772"/>
                </a:cubicBezTo>
                <a:cubicBezTo>
                  <a:pt x="1994860" y="1356496"/>
                  <a:pt x="2143014" y="1318195"/>
                  <a:pt x="2006526" y="1378857"/>
                </a:cubicBezTo>
                <a:cubicBezTo>
                  <a:pt x="1983983" y="1388876"/>
                  <a:pt x="1958037" y="1388020"/>
                  <a:pt x="1933955" y="1393372"/>
                </a:cubicBezTo>
                <a:cubicBezTo>
                  <a:pt x="1914482" y="1397699"/>
                  <a:pt x="1895250" y="1403048"/>
                  <a:pt x="1875898" y="1407886"/>
                </a:cubicBezTo>
                <a:cubicBezTo>
                  <a:pt x="1861384" y="1417562"/>
                  <a:pt x="1848904" y="1431399"/>
                  <a:pt x="1832355" y="1436915"/>
                </a:cubicBezTo>
                <a:cubicBezTo>
                  <a:pt x="1763639" y="1459820"/>
                  <a:pt x="1651314" y="1484276"/>
                  <a:pt x="1571098" y="1494972"/>
                </a:cubicBezTo>
                <a:cubicBezTo>
                  <a:pt x="1527671" y="1500762"/>
                  <a:pt x="1483840" y="1503290"/>
                  <a:pt x="1440469" y="1509486"/>
                </a:cubicBezTo>
                <a:cubicBezTo>
                  <a:pt x="1382203" y="1517810"/>
                  <a:pt x="1324355" y="1528839"/>
                  <a:pt x="1266298" y="1538515"/>
                </a:cubicBezTo>
                <a:cubicBezTo>
                  <a:pt x="1208241" y="1528839"/>
                  <a:pt x="1150556" y="1516569"/>
                  <a:pt x="1092126" y="1509486"/>
                </a:cubicBezTo>
                <a:cubicBezTo>
                  <a:pt x="990808" y="1497205"/>
                  <a:pt x="887997" y="1497235"/>
                  <a:pt x="787326" y="1480457"/>
                </a:cubicBezTo>
                <a:cubicBezTo>
                  <a:pt x="758297" y="1475619"/>
                  <a:pt x="728915" y="1472560"/>
                  <a:pt x="700240" y="1465943"/>
                </a:cubicBezTo>
                <a:cubicBezTo>
                  <a:pt x="661364" y="1456972"/>
                  <a:pt x="586423" y="1430995"/>
                  <a:pt x="540583" y="1422400"/>
                </a:cubicBezTo>
                <a:cubicBezTo>
                  <a:pt x="524541" y="1419392"/>
                  <a:pt x="347649" y="1392309"/>
                  <a:pt x="293840" y="1378857"/>
                </a:cubicBezTo>
                <a:cubicBezTo>
                  <a:pt x="278998" y="1375146"/>
                  <a:pt x="263982" y="1371185"/>
                  <a:pt x="250298" y="1364343"/>
                </a:cubicBezTo>
                <a:cubicBezTo>
                  <a:pt x="209882" y="1344135"/>
                  <a:pt x="195313" y="1323873"/>
                  <a:pt x="163212" y="1291772"/>
                </a:cubicBezTo>
                <a:cubicBezTo>
                  <a:pt x="140548" y="1223777"/>
                  <a:pt x="136133" y="1231407"/>
                  <a:pt x="163212" y="1132115"/>
                </a:cubicBezTo>
                <a:cubicBezTo>
                  <a:pt x="167802" y="1115286"/>
                  <a:pt x="184439" y="1104174"/>
                  <a:pt x="192240" y="1088572"/>
                </a:cubicBezTo>
                <a:cubicBezTo>
                  <a:pt x="199082" y="1074888"/>
                  <a:pt x="201917" y="1059543"/>
                  <a:pt x="206755" y="1045029"/>
                </a:cubicBezTo>
                <a:cubicBezTo>
                  <a:pt x="197079" y="962781"/>
                  <a:pt x="185224" y="880761"/>
                  <a:pt x="177726" y="798286"/>
                </a:cubicBezTo>
                <a:cubicBezTo>
                  <a:pt x="145025" y="438577"/>
                  <a:pt x="182167" y="679787"/>
                  <a:pt x="148698" y="478972"/>
                </a:cubicBezTo>
                <a:cubicBezTo>
                  <a:pt x="109357" y="486840"/>
                  <a:pt x="61059" y="486920"/>
                  <a:pt x="32583" y="522515"/>
                </a:cubicBezTo>
                <a:cubicBezTo>
                  <a:pt x="23026" y="534462"/>
                  <a:pt x="-10959" y="604762"/>
                  <a:pt x="3555" y="566057"/>
                </a:cubicBezTo>
                <a:close/>
              </a:path>
            </a:pathLst>
          </a:cu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10" name="Picture 9"/>
          <p:cNvPicPr>
            <a:picLocks noChangeAspect="1"/>
          </p:cNvPicPr>
          <p:nvPr/>
        </p:nvPicPr>
        <p:blipFill>
          <a:blip r:embed="rId3"/>
          <a:stretch>
            <a:fillRect/>
          </a:stretch>
        </p:blipFill>
        <p:spPr>
          <a:xfrm>
            <a:off x="7942263" y="1176338"/>
            <a:ext cx="989012" cy="1555750"/>
          </a:xfrm>
          <a:prstGeom prst="rect">
            <a:avLst/>
          </a:prstGeom>
          <a:ln>
            <a:noFill/>
          </a:ln>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168275" y="115888"/>
            <a:ext cx="8269288" cy="693737"/>
          </a:xfrm>
        </p:spPr>
        <p:txBody>
          <a:bodyPr/>
          <a:lstStyle/>
          <a:p>
            <a:pPr>
              <a:defRPr/>
            </a:pPr>
            <a:r>
              <a:rPr lang="es-ES" dirty="0">
                <a:cs typeface="+mj-cs"/>
              </a:rPr>
              <a:t>Los contratos, </a:t>
            </a:r>
            <a:r>
              <a:rPr lang="es-ES" dirty="0" smtClean="0">
                <a:cs typeface="+mj-cs"/>
              </a:rPr>
              <a:t>firmas </a:t>
            </a:r>
            <a:r>
              <a:rPr lang="es-ES" dirty="0">
                <a:cs typeface="+mj-cs"/>
              </a:rPr>
              <a:t>y </a:t>
            </a:r>
            <a:r>
              <a:rPr lang="es-ES" dirty="0" smtClean="0">
                <a:cs typeface="+mj-cs"/>
              </a:rPr>
              <a:t>el gasto </a:t>
            </a:r>
            <a:r>
              <a:rPr lang="es-ES" dirty="0">
                <a:cs typeface="+mj-cs"/>
              </a:rPr>
              <a:t>de dinero</a:t>
            </a:r>
            <a:endParaRPr lang="en-US" dirty="0">
              <a:cs typeface="+mj-cs"/>
            </a:endParaRPr>
          </a:p>
        </p:txBody>
      </p:sp>
      <p:sp>
        <p:nvSpPr>
          <p:cNvPr id="1126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0ABE525-692B-47BC-A136-CF3800624ECE}" type="slidenum">
              <a:rPr lang="en-US" altLang="en-US" sz="1200">
                <a:solidFill>
                  <a:srgbClr val="898989"/>
                </a:solidFill>
              </a:rPr>
              <a:pPr/>
              <a:t>50</a:t>
            </a:fld>
            <a:endParaRPr lang="en-US" altLang="en-US" sz="1200">
              <a:solidFill>
                <a:srgbClr val="898989"/>
              </a:solidFill>
            </a:endParaRPr>
          </a:p>
        </p:txBody>
      </p:sp>
      <p:sp>
        <p:nvSpPr>
          <p:cNvPr id="112645" name="TextBox 3"/>
          <p:cNvSpPr txBox="1">
            <a:spLocks noChangeArrowheads="1"/>
          </p:cNvSpPr>
          <p:nvPr/>
        </p:nvSpPr>
        <p:spPr bwMode="auto">
          <a:xfrm>
            <a:off x="363538" y="1128713"/>
            <a:ext cx="4411662"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b="1"/>
              <a:t>Compromisos</a:t>
            </a:r>
          </a:p>
          <a:p>
            <a:r>
              <a:rPr lang="es-ES_tradnl" altLang="en-US" sz="1800"/>
              <a:t>Cada Socia debe abstenerse de establecer contratos o tomar acciones que comprometan a la compañía sin la autorización de la mayoría de las Socias.</a:t>
            </a:r>
          </a:p>
          <a:p>
            <a:endParaRPr lang="es-ES" altLang="en-US" sz="1800"/>
          </a:p>
          <a:p>
            <a:endParaRPr lang="es-ES" altLang="en-US" sz="1800"/>
          </a:p>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r>
              <a:rPr lang="es-ES_tradnl" altLang="en-US" sz="1800" b="1"/>
              <a:t>Gastos y reembolsos:</a:t>
            </a:r>
          </a:p>
          <a:p>
            <a:r>
              <a:rPr lang="es-ES_tradnl" altLang="en-US" sz="1800"/>
              <a:t>Las Socias serán reembolsadas por los gastos que hagan en nombre de la Compañía, solo si el gasto es consistente con el presupuesto aprobado y el gasto está autorizado por la mayoría de las Socias.</a:t>
            </a:r>
            <a:endParaRPr lang="en-US" altLang="en-US" sz="1800"/>
          </a:p>
          <a:p>
            <a:endParaRPr lang="en-US" altLang="en-US" sz="1800"/>
          </a:p>
          <a:p>
            <a:endParaRPr lang="en-US" altLang="en-US" sz="1800"/>
          </a:p>
          <a:p>
            <a:endParaRPr lang="es-ES_tradnl" altLang="en-US" sz="1800"/>
          </a:p>
          <a:p>
            <a:endParaRPr lang="en-US" altLang="en-US" sz="1800"/>
          </a:p>
        </p:txBody>
      </p:sp>
      <p:pic>
        <p:nvPicPr>
          <p:cNvPr id="112646" name="Picture 11" descr="06 money doesn't equal pow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2338" y="5102225"/>
            <a:ext cx="8159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8038" y="1268413"/>
            <a:ext cx="10445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8" name="TextBox 8"/>
          <p:cNvSpPr txBox="1">
            <a:spLocks noChangeArrowheads="1"/>
          </p:cNvSpPr>
          <p:nvPr/>
        </p:nvSpPr>
        <p:spPr bwMode="auto">
          <a:xfrm>
            <a:off x="5749925" y="869950"/>
            <a:ext cx="2174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600"/>
              <a:t>Sí, te autorizamos a decidir la cantidad de fruta para comprar, pero no más de 300 libras por semana.</a:t>
            </a:r>
            <a:endParaRPr lang="en-US" altLang="en-US" sz="1600"/>
          </a:p>
        </p:txBody>
      </p:sp>
      <p:sp>
        <p:nvSpPr>
          <p:cNvPr id="12" name="Freeform 11"/>
          <p:cNvSpPr/>
          <p:nvPr/>
        </p:nvSpPr>
        <p:spPr>
          <a:xfrm>
            <a:off x="8709025" y="1042988"/>
            <a:ext cx="290513" cy="379412"/>
          </a:xfrm>
          <a:custGeom>
            <a:avLst/>
            <a:gdLst>
              <a:gd name="connsiteX0" fmla="*/ 174172 w 290286"/>
              <a:gd name="connsiteY0" fmla="*/ 1256 h 378627"/>
              <a:gd name="connsiteX1" fmla="*/ 87086 w 290286"/>
              <a:gd name="connsiteY1" fmla="*/ 15770 h 378627"/>
              <a:gd name="connsiteX2" fmla="*/ 29029 w 290286"/>
              <a:gd name="connsiteY2" fmla="*/ 102856 h 378627"/>
              <a:gd name="connsiteX3" fmla="*/ 0 w 290286"/>
              <a:gd name="connsiteY3" fmla="*/ 160913 h 378627"/>
              <a:gd name="connsiteX4" fmla="*/ 72572 w 290286"/>
              <a:gd name="connsiteY4" fmla="*/ 349598 h 378627"/>
              <a:gd name="connsiteX5" fmla="*/ 159658 w 290286"/>
              <a:gd name="connsiteY5" fmla="*/ 378627 h 378627"/>
              <a:gd name="connsiteX6" fmla="*/ 246743 w 290286"/>
              <a:gd name="connsiteY6" fmla="*/ 364113 h 378627"/>
              <a:gd name="connsiteX7" fmla="*/ 275772 w 290286"/>
              <a:gd name="connsiteY7" fmla="*/ 277027 h 378627"/>
              <a:gd name="connsiteX8" fmla="*/ 290286 w 290286"/>
              <a:gd name="connsiteY8" fmla="*/ 233484 h 378627"/>
              <a:gd name="connsiteX9" fmla="*/ 261258 w 290286"/>
              <a:gd name="connsiteY9" fmla="*/ 88341 h 378627"/>
              <a:gd name="connsiteX10" fmla="*/ 232229 w 290286"/>
              <a:gd name="connsiteY10" fmla="*/ 44798 h 378627"/>
              <a:gd name="connsiteX11" fmla="*/ 174172 w 290286"/>
              <a:gd name="connsiteY11" fmla="*/ 1256 h 37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286" h="378627">
                <a:moveTo>
                  <a:pt x="174172" y="1256"/>
                </a:moveTo>
                <a:cubicBezTo>
                  <a:pt x="149981" y="-3582"/>
                  <a:pt x="115005" y="6464"/>
                  <a:pt x="87086" y="15770"/>
                </a:cubicBezTo>
                <a:cubicBezTo>
                  <a:pt x="26169" y="36075"/>
                  <a:pt x="48661" y="50504"/>
                  <a:pt x="29029" y="102856"/>
                </a:cubicBezTo>
                <a:cubicBezTo>
                  <a:pt x="21432" y="123115"/>
                  <a:pt x="9676" y="141561"/>
                  <a:pt x="0" y="160913"/>
                </a:cubicBezTo>
                <a:cubicBezTo>
                  <a:pt x="6229" y="204516"/>
                  <a:pt x="9020" y="328414"/>
                  <a:pt x="72572" y="349598"/>
                </a:cubicBezTo>
                <a:lnTo>
                  <a:pt x="159658" y="378627"/>
                </a:lnTo>
                <a:cubicBezTo>
                  <a:pt x="188686" y="373789"/>
                  <a:pt x="224596" y="383492"/>
                  <a:pt x="246743" y="364113"/>
                </a:cubicBezTo>
                <a:cubicBezTo>
                  <a:pt x="269771" y="343963"/>
                  <a:pt x="266096" y="306056"/>
                  <a:pt x="275772" y="277027"/>
                </a:cubicBezTo>
                <a:lnTo>
                  <a:pt x="290286" y="233484"/>
                </a:lnTo>
                <a:cubicBezTo>
                  <a:pt x="284938" y="196045"/>
                  <a:pt x="281523" y="128872"/>
                  <a:pt x="261258" y="88341"/>
                </a:cubicBezTo>
                <a:cubicBezTo>
                  <a:pt x="253457" y="72739"/>
                  <a:pt x="245851" y="55695"/>
                  <a:pt x="232229" y="44798"/>
                </a:cubicBezTo>
                <a:cubicBezTo>
                  <a:pt x="212174" y="28754"/>
                  <a:pt x="198363" y="6094"/>
                  <a:pt x="174172" y="1256"/>
                </a:cubicBezTo>
                <a:close/>
              </a:path>
            </a:pathLst>
          </a:cu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a:p>
        </p:txBody>
      </p:sp>
      <p:sp>
        <p:nvSpPr>
          <p:cNvPr id="15" name="Freeform 14"/>
          <p:cNvSpPr/>
          <p:nvPr/>
        </p:nvSpPr>
        <p:spPr>
          <a:xfrm>
            <a:off x="8491538" y="508000"/>
            <a:ext cx="565150" cy="566738"/>
          </a:xfrm>
          <a:custGeom>
            <a:avLst/>
            <a:gdLst>
              <a:gd name="connsiteX0" fmla="*/ 304800 w 566057"/>
              <a:gd name="connsiteY0" fmla="*/ 566057 h 566057"/>
              <a:gd name="connsiteX1" fmla="*/ 275772 w 566057"/>
              <a:gd name="connsiteY1" fmla="*/ 435429 h 566057"/>
              <a:gd name="connsiteX2" fmla="*/ 159657 w 566057"/>
              <a:gd name="connsiteY2" fmla="*/ 333829 h 566057"/>
              <a:gd name="connsiteX3" fmla="*/ 101600 w 566057"/>
              <a:gd name="connsiteY3" fmla="*/ 304800 h 566057"/>
              <a:gd name="connsiteX4" fmla="*/ 0 w 566057"/>
              <a:gd name="connsiteY4" fmla="*/ 275771 h 566057"/>
              <a:gd name="connsiteX5" fmla="*/ 43543 w 566057"/>
              <a:gd name="connsiteY5" fmla="*/ 261257 h 566057"/>
              <a:gd name="connsiteX6" fmla="*/ 101600 w 566057"/>
              <a:gd name="connsiteY6" fmla="*/ 232229 h 566057"/>
              <a:gd name="connsiteX7" fmla="*/ 130629 w 566057"/>
              <a:gd name="connsiteY7" fmla="*/ 275771 h 566057"/>
              <a:gd name="connsiteX8" fmla="*/ 188686 w 566057"/>
              <a:gd name="connsiteY8" fmla="*/ 348343 h 566057"/>
              <a:gd name="connsiteX9" fmla="*/ 232229 w 566057"/>
              <a:gd name="connsiteY9" fmla="*/ 435429 h 566057"/>
              <a:gd name="connsiteX10" fmla="*/ 275772 w 566057"/>
              <a:gd name="connsiteY10" fmla="*/ 449943 h 566057"/>
              <a:gd name="connsiteX11" fmla="*/ 319314 w 566057"/>
              <a:gd name="connsiteY11" fmla="*/ 391886 h 566057"/>
              <a:gd name="connsiteX12" fmla="*/ 275772 w 566057"/>
              <a:gd name="connsiteY12" fmla="*/ 145143 h 566057"/>
              <a:gd name="connsiteX13" fmla="*/ 319314 w 566057"/>
              <a:gd name="connsiteY13" fmla="*/ 203200 h 566057"/>
              <a:gd name="connsiteX14" fmla="*/ 348343 w 566057"/>
              <a:gd name="connsiteY14" fmla="*/ 246743 h 566057"/>
              <a:gd name="connsiteX15" fmla="*/ 377372 w 566057"/>
              <a:gd name="connsiteY15" fmla="*/ 377371 h 566057"/>
              <a:gd name="connsiteX16" fmla="*/ 391886 w 566057"/>
              <a:gd name="connsiteY16" fmla="*/ 319314 h 566057"/>
              <a:gd name="connsiteX17" fmla="*/ 435429 w 566057"/>
              <a:gd name="connsiteY17" fmla="*/ 275771 h 566057"/>
              <a:gd name="connsiteX18" fmla="*/ 449943 w 566057"/>
              <a:gd name="connsiteY18" fmla="*/ 232229 h 566057"/>
              <a:gd name="connsiteX19" fmla="*/ 478972 w 566057"/>
              <a:gd name="connsiteY19" fmla="*/ 275771 h 566057"/>
              <a:gd name="connsiteX20" fmla="*/ 464457 w 566057"/>
              <a:gd name="connsiteY20" fmla="*/ 406400 h 566057"/>
              <a:gd name="connsiteX21" fmla="*/ 435429 w 566057"/>
              <a:gd name="connsiteY21" fmla="*/ 493486 h 566057"/>
              <a:gd name="connsiteX22" fmla="*/ 406400 w 566057"/>
              <a:gd name="connsiteY22" fmla="*/ 537029 h 566057"/>
              <a:gd name="connsiteX23" fmla="*/ 435429 w 566057"/>
              <a:gd name="connsiteY23" fmla="*/ 478971 h 566057"/>
              <a:gd name="connsiteX24" fmla="*/ 566057 w 566057"/>
              <a:gd name="connsiteY24" fmla="*/ 377371 h 566057"/>
              <a:gd name="connsiteX25" fmla="*/ 537029 w 566057"/>
              <a:gd name="connsiteY25" fmla="*/ 420914 h 566057"/>
              <a:gd name="connsiteX26" fmla="*/ 493486 w 566057"/>
              <a:gd name="connsiteY26" fmla="*/ 435429 h 566057"/>
              <a:gd name="connsiteX27" fmla="*/ 478972 w 566057"/>
              <a:gd name="connsiteY27" fmla="*/ 478971 h 566057"/>
              <a:gd name="connsiteX28" fmla="*/ 391886 w 566057"/>
              <a:gd name="connsiteY28" fmla="*/ 508000 h 566057"/>
              <a:gd name="connsiteX29" fmla="*/ 391886 w 566057"/>
              <a:gd name="connsiteY29" fmla="*/ 203200 h 566057"/>
              <a:gd name="connsiteX30" fmla="*/ 377372 w 566057"/>
              <a:gd name="connsiteY30" fmla="*/ 0 h 566057"/>
              <a:gd name="connsiteX31" fmla="*/ 362857 w 566057"/>
              <a:gd name="connsiteY31" fmla="*/ 58057 h 566057"/>
              <a:gd name="connsiteX32" fmla="*/ 333829 w 566057"/>
              <a:gd name="connsiteY32" fmla="*/ 174171 h 566057"/>
              <a:gd name="connsiteX33" fmla="*/ 304800 w 566057"/>
              <a:gd name="connsiteY33" fmla="*/ 435429 h 566057"/>
              <a:gd name="connsiteX34" fmla="*/ 246743 w 566057"/>
              <a:gd name="connsiteY34" fmla="*/ 304800 h 566057"/>
              <a:gd name="connsiteX35" fmla="*/ 232229 w 566057"/>
              <a:gd name="connsiteY35" fmla="*/ 261257 h 566057"/>
              <a:gd name="connsiteX36" fmla="*/ 188686 w 566057"/>
              <a:gd name="connsiteY36" fmla="*/ 232229 h 566057"/>
              <a:gd name="connsiteX37" fmla="*/ 232229 w 566057"/>
              <a:gd name="connsiteY37" fmla="*/ 275771 h 566057"/>
              <a:gd name="connsiteX38" fmla="*/ 261257 w 566057"/>
              <a:gd name="connsiteY38" fmla="*/ 319314 h 566057"/>
              <a:gd name="connsiteX39" fmla="*/ 290286 w 566057"/>
              <a:gd name="connsiteY39" fmla="*/ 420914 h 566057"/>
              <a:gd name="connsiteX40" fmla="*/ 348343 w 566057"/>
              <a:gd name="connsiteY40" fmla="*/ 537029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6057" h="566057">
                <a:moveTo>
                  <a:pt x="304800" y="566057"/>
                </a:moveTo>
                <a:cubicBezTo>
                  <a:pt x="302217" y="553142"/>
                  <a:pt x="283458" y="453363"/>
                  <a:pt x="275772" y="435429"/>
                </a:cubicBezTo>
                <a:cubicBezTo>
                  <a:pt x="254000" y="384629"/>
                  <a:pt x="208038" y="358020"/>
                  <a:pt x="159657" y="333829"/>
                </a:cubicBezTo>
                <a:cubicBezTo>
                  <a:pt x="140305" y="324153"/>
                  <a:pt x="121487" y="313323"/>
                  <a:pt x="101600" y="304800"/>
                </a:cubicBezTo>
                <a:cubicBezTo>
                  <a:pt x="72454" y="292309"/>
                  <a:pt x="29454" y="283135"/>
                  <a:pt x="0" y="275771"/>
                </a:cubicBezTo>
                <a:cubicBezTo>
                  <a:pt x="14514" y="270933"/>
                  <a:pt x="29481" y="267284"/>
                  <a:pt x="43543" y="261257"/>
                </a:cubicBezTo>
                <a:cubicBezTo>
                  <a:pt x="63430" y="252734"/>
                  <a:pt x="80258" y="228672"/>
                  <a:pt x="101600" y="232229"/>
                </a:cubicBezTo>
                <a:cubicBezTo>
                  <a:pt x="118807" y="235097"/>
                  <a:pt x="120953" y="261257"/>
                  <a:pt x="130629" y="275771"/>
                </a:cubicBezTo>
                <a:cubicBezTo>
                  <a:pt x="167110" y="385217"/>
                  <a:pt x="113656" y="254555"/>
                  <a:pt x="188686" y="348343"/>
                </a:cubicBezTo>
                <a:cubicBezTo>
                  <a:pt x="235431" y="406774"/>
                  <a:pt x="164254" y="381050"/>
                  <a:pt x="232229" y="435429"/>
                </a:cubicBezTo>
                <a:cubicBezTo>
                  <a:pt x="244176" y="444986"/>
                  <a:pt x="261258" y="445105"/>
                  <a:pt x="275772" y="449943"/>
                </a:cubicBezTo>
                <a:cubicBezTo>
                  <a:pt x="286989" y="483595"/>
                  <a:pt x="319314" y="607892"/>
                  <a:pt x="319314" y="391886"/>
                </a:cubicBezTo>
                <a:cubicBezTo>
                  <a:pt x="319314" y="267117"/>
                  <a:pt x="304947" y="232671"/>
                  <a:pt x="275772" y="145143"/>
                </a:cubicBezTo>
                <a:cubicBezTo>
                  <a:pt x="307659" y="17593"/>
                  <a:pt x="270054" y="129311"/>
                  <a:pt x="319314" y="203200"/>
                </a:cubicBezTo>
                <a:lnTo>
                  <a:pt x="348343" y="246743"/>
                </a:lnTo>
                <a:cubicBezTo>
                  <a:pt x="366685" y="503530"/>
                  <a:pt x="348787" y="506002"/>
                  <a:pt x="377372" y="377371"/>
                </a:cubicBezTo>
                <a:cubicBezTo>
                  <a:pt x="381699" y="357898"/>
                  <a:pt x="381989" y="336634"/>
                  <a:pt x="391886" y="319314"/>
                </a:cubicBezTo>
                <a:cubicBezTo>
                  <a:pt x="402070" y="301492"/>
                  <a:pt x="420915" y="290285"/>
                  <a:pt x="435429" y="275771"/>
                </a:cubicBezTo>
                <a:cubicBezTo>
                  <a:pt x="440267" y="261257"/>
                  <a:pt x="434644" y="232229"/>
                  <a:pt x="449943" y="232229"/>
                </a:cubicBezTo>
                <a:cubicBezTo>
                  <a:pt x="467387" y="232229"/>
                  <a:pt x="477523" y="258387"/>
                  <a:pt x="478972" y="275771"/>
                </a:cubicBezTo>
                <a:cubicBezTo>
                  <a:pt x="482610" y="319431"/>
                  <a:pt x="473049" y="363440"/>
                  <a:pt x="464457" y="406400"/>
                </a:cubicBezTo>
                <a:cubicBezTo>
                  <a:pt x="458456" y="436405"/>
                  <a:pt x="452402" y="468026"/>
                  <a:pt x="435429" y="493486"/>
                </a:cubicBezTo>
                <a:cubicBezTo>
                  <a:pt x="425753" y="508000"/>
                  <a:pt x="406400" y="554473"/>
                  <a:pt x="406400" y="537029"/>
                </a:cubicBezTo>
                <a:cubicBezTo>
                  <a:pt x="406400" y="515392"/>
                  <a:pt x="421913" y="495867"/>
                  <a:pt x="435429" y="478971"/>
                </a:cubicBezTo>
                <a:cubicBezTo>
                  <a:pt x="506631" y="389969"/>
                  <a:pt x="493520" y="401551"/>
                  <a:pt x="566057" y="377371"/>
                </a:cubicBezTo>
                <a:cubicBezTo>
                  <a:pt x="556381" y="391885"/>
                  <a:pt x="550650" y="410017"/>
                  <a:pt x="537029" y="420914"/>
                </a:cubicBezTo>
                <a:cubicBezTo>
                  <a:pt x="525082" y="430472"/>
                  <a:pt x="504304" y="424611"/>
                  <a:pt x="493486" y="435429"/>
                </a:cubicBezTo>
                <a:cubicBezTo>
                  <a:pt x="482668" y="446247"/>
                  <a:pt x="491421" y="470079"/>
                  <a:pt x="478972" y="478971"/>
                </a:cubicBezTo>
                <a:cubicBezTo>
                  <a:pt x="454073" y="496756"/>
                  <a:pt x="391886" y="508000"/>
                  <a:pt x="391886" y="508000"/>
                </a:cubicBezTo>
                <a:cubicBezTo>
                  <a:pt x="320199" y="364629"/>
                  <a:pt x="381845" y="514462"/>
                  <a:pt x="391886" y="203200"/>
                </a:cubicBezTo>
                <a:cubicBezTo>
                  <a:pt x="394075" y="135329"/>
                  <a:pt x="382210" y="67733"/>
                  <a:pt x="377372" y="0"/>
                </a:cubicBezTo>
                <a:cubicBezTo>
                  <a:pt x="377372" y="0"/>
                  <a:pt x="369165" y="39133"/>
                  <a:pt x="362857" y="58057"/>
                </a:cubicBezTo>
                <a:cubicBezTo>
                  <a:pt x="345197" y="111038"/>
                  <a:pt x="343838" y="109115"/>
                  <a:pt x="333829" y="174171"/>
                </a:cubicBezTo>
                <a:cubicBezTo>
                  <a:pt x="322086" y="250499"/>
                  <a:pt x="312222" y="361210"/>
                  <a:pt x="304800" y="435429"/>
                </a:cubicBezTo>
                <a:cubicBezTo>
                  <a:pt x="270256" y="331794"/>
                  <a:pt x="292745" y="373803"/>
                  <a:pt x="246743" y="304800"/>
                </a:cubicBezTo>
                <a:cubicBezTo>
                  <a:pt x="241905" y="290286"/>
                  <a:pt x="241786" y="273204"/>
                  <a:pt x="232229" y="261257"/>
                </a:cubicBezTo>
                <a:cubicBezTo>
                  <a:pt x="221332" y="247636"/>
                  <a:pt x="188686" y="214785"/>
                  <a:pt x="188686" y="232229"/>
                </a:cubicBezTo>
                <a:cubicBezTo>
                  <a:pt x="188686" y="252755"/>
                  <a:pt x="219088" y="260002"/>
                  <a:pt x="232229" y="275771"/>
                </a:cubicBezTo>
                <a:cubicBezTo>
                  <a:pt x="243396" y="289172"/>
                  <a:pt x="251581" y="304800"/>
                  <a:pt x="261257" y="319314"/>
                </a:cubicBezTo>
                <a:cubicBezTo>
                  <a:pt x="264672" y="332975"/>
                  <a:pt x="280823" y="403881"/>
                  <a:pt x="290286" y="420914"/>
                </a:cubicBezTo>
                <a:cubicBezTo>
                  <a:pt x="353710" y="535079"/>
                  <a:pt x="348343" y="467835"/>
                  <a:pt x="348343" y="537029"/>
                </a:cubicBezTo>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51" name="Picture 1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5913" y="3654425"/>
            <a:ext cx="10795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52" name="Group 20"/>
          <p:cNvGrpSpPr>
            <a:grpSpLocks/>
          </p:cNvGrpSpPr>
          <p:nvPr/>
        </p:nvGrpSpPr>
        <p:grpSpPr bwMode="auto">
          <a:xfrm>
            <a:off x="7092950" y="2886075"/>
            <a:ext cx="1016000" cy="1527175"/>
            <a:chOff x="5637022" y="2704590"/>
            <a:chExt cx="1016000" cy="1527643"/>
          </a:xfrm>
        </p:grpSpPr>
        <p:sp>
          <p:nvSpPr>
            <p:cNvPr id="16" name="Freeform 15"/>
            <p:cNvSpPr/>
            <p:nvPr/>
          </p:nvSpPr>
          <p:spPr>
            <a:xfrm>
              <a:off x="5637022" y="2704590"/>
              <a:ext cx="1016000" cy="1527643"/>
            </a:xfrm>
            <a:custGeom>
              <a:avLst/>
              <a:gdLst>
                <a:gd name="connsiteX0" fmla="*/ 0 w 1727705"/>
                <a:gd name="connsiteY0" fmla="*/ 87086 h 2122729"/>
                <a:gd name="connsiteX1" fmla="*/ 72571 w 1727705"/>
                <a:gd name="connsiteY1" fmla="*/ 101600 h 2122729"/>
                <a:gd name="connsiteX2" fmla="*/ 624114 w 1727705"/>
                <a:gd name="connsiteY2" fmla="*/ 145143 h 2122729"/>
                <a:gd name="connsiteX3" fmla="*/ 1146629 w 1727705"/>
                <a:gd name="connsiteY3" fmla="*/ 101600 h 2122729"/>
                <a:gd name="connsiteX4" fmla="*/ 1190171 w 1727705"/>
                <a:gd name="connsiteY4" fmla="*/ 87086 h 2122729"/>
                <a:gd name="connsiteX5" fmla="*/ 1291771 w 1727705"/>
                <a:gd name="connsiteY5" fmla="*/ 58057 h 2122729"/>
                <a:gd name="connsiteX6" fmla="*/ 1393371 w 1727705"/>
                <a:gd name="connsiteY6" fmla="*/ 43543 h 2122729"/>
                <a:gd name="connsiteX7" fmla="*/ 1698171 w 1727705"/>
                <a:gd name="connsiteY7" fmla="*/ 0 h 2122729"/>
                <a:gd name="connsiteX8" fmla="*/ 1727200 w 1727705"/>
                <a:gd name="connsiteY8" fmla="*/ 58057 h 2122729"/>
                <a:gd name="connsiteX9" fmla="*/ 1669143 w 1727705"/>
                <a:gd name="connsiteY9" fmla="*/ 145143 h 2122729"/>
                <a:gd name="connsiteX10" fmla="*/ 1654629 w 1727705"/>
                <a:gd name="connsiteY10" fmla="*/ 188686 h 2122729"/>
                <a:gd name="connsiteX11" fmla="*/ 1640114 w 1727705"/>
                <a:gd name="connsiteY11" fmla="*/ 261257 h 2122729"/>
                <a:gd name="connsiteX12" fmla="*/ 1611086 w 1727705"/>
                <a:gd name="connsiteY12" fmla="*/ 319314 h 2122729"/>
                <a:gd name="connsiteX13" fmla="*/ 1553029 w 1727705"/>
                <a:gd name="connsiteY13" fmla="*/ 522514 h 2122729"/>
                <a:gd name="connsiteX14" fmla="*/ 1538514 w 1727705"/>
                <a:gd name="connsiteY14" fmla="*/ 769257 h 2122729"/>
                <a:gd name="connsiteX15" fmla="*/ 1509486 w 1727705"/>
                <a:gd name="connsiteY15" fmla="*/ 1030514 h 2122729"/>
                <a:gd name="connsiteX16" fmla="*/ 1494971 w 1727705"/>
                <a:gd name="connsiteY16" fmla="*/ 1175657 h 2122729"/>
                <a:gd name="connsiteX17" fmla="*/ 1509486 w 1727705"/>
                <a:gd name="connsiteY17" fmla="*/ 1698172 h 2122729"/>
                <a:gd name="connsiteX18" fmla="*/ 1538514 w 1727705"/>
                <a:gd name="connsiteY18" fmla="*/ 1799772 h 2122729"/>
                <a:gd name="connsiteX19" fmla="*/ 1582057 w 1727705"/>
                <a:gd name="connsiteY19" fmla="*/ 2032000 h 2122729"/>
                <a:gd name="connsiteX20" fmla="*/ 1567543 w 1727705"/>
                <a:gd name="connsiteY20" fmla="*/ 2119086 h 2122729"/>
                <a:gd name="connsiteX21" fmla="*/ 1524000 w 1727705"/>
                <a:gd name="connsiteY21" fmla="*/ 2104572 h 2122729"/>
                <a:gd name="connsiteX22" fmla="*/ 1422400 w 1727705"/>
                <a:gd name="connsiteY22" fmla="*/ 2061029 h 2122729"/>
                <a:gd name="connsiteX23" fmla="*/ 1190171 w 1727705"/>
                <a:gd name="connsiteY23" fmla="*/ 2017486 h 2122729"/>
                <a:gd name="connsiteX24" fmla="*/ 870857 w 1727705"/>
                <a:gd name="connsiteY24" fmla="*/ 1959429 h 2122729"/>
                <a:gd name="connsiteX25" fmla="*/ 580571 w 1727705"/>
                <a:gd name="connsiteY25" fmla="*/ 1915886 h 2122729"/>
                <a:gd name="connsiteX26" fmla="*/ 333829 w 1727705"/>
                <a:gd name="connsiteY26" fmla="*/ 1930400 h 2122729"/>
                <a:gd name="connsiteX27" fmla="*/ 203200 w 1727705"/>
                <a:gd name="connsiteY27" fmla="*/ 2002972 h 2122729"/>
                <a:gd name="connsiteX28" fmla="*/ 159657 w 1727705"/>
                <a:gd name="connsiteY28" fmla="*/ 2017486 h 2122729"/>
                <a:gd name="connsiteX29" fmla="*/ 174171 w 1727705"/>
                <a:gd name="connsiteY29" fmla="*/ 1959429 h 2122729"/>
                <a:gd name="connsiteX30" fmla="*/ 203200 w 1727705"/>
                <a:gd name="connsiteY30" fmla="*/ 1857829 h 2122729"/>
                <a:gd name="connsiteX31" fmla="*/ 174171 w 1727705"/>
                <a:gd name="connsiteY31" fmla="*/ 478972 h 2122729"/>
                <a:gd name="connsiteX32" fmla="*/ 159657 w 1727705"/>
                <a:gd name="connsiteY32" fmla="*/ 319314 h 2122729"/>
                <a:gd name="connsiteX33" fmla="*/ 145143 w 1727705"/>
                <a:gd name="connsiteY33" fmla="*/ 275772 h 2122729"/>
                <a:gd name="connsiteX34" fmla="*/ 101600 w 1727705"/>
                <a:gd name="connsiteY34" fmla="*/ 261257 h 2122729"/>
                <a:gd name="connsiteX35" fmla="*/ 29029 w 1727705"/>
                <a:gd name="connsiteY35" fmla="*/ 174172 h 2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27705" h="2122729">
                  <a:moveTo>
                    <a:pt x="0" y="87086"/>
                  </a:moveTo>
                  <a:cubicBezTo>
                    <a:pt x="24190" y="91924"/>
                    <a:pt x="48188" y="97849"/>
                    <a:pt x="72571" y="101600"/>
                  </a:cubicBezTo>
                  <a:cubicBezTo>
                    <a:pt x="246843" y="128410"/>
                    <a:pt x="471173" y="134947"/>
                    <a:pt x="624114" y="145143"/>
                  </a:cubicBezTo>
                  <a:cubicBezTo>
                    <a:pt x="888460" y="133128"/>
                    <a:pt x="917142" y="142098"/>
                    <a:pt x="1146629" y="101600"/>
                  </a:cubicBezTo>
                  <a:cubicBezTo>
                    <a:pt x="1161695" y="98941"/>
                    <a:pt x="1175517" y="91482"/>
                    <a:pt x="1190171" y="87086"/>
                  </a:cubicBezTo>
                  <a:cubicBezTo>
                    <a:pt x="1223907" y="76965"/>
                    <a:pt x="1257331" y="65437"/>
                    <a:pt x="1291771" y="58057"/>
                  </a:cubicBezTo>
                  <a:cubicBezTo>
                    <a:pt x="1325222" y="50889"/>
                    <a:pt x="1359579" y="48879"/>
                    <a:pt x="1393371" y="43543"/>
                  </a:cubicBezTo>
                  <a:cubicBezTo>
                    <a:pt x="1651524" y="2782"/>
                    <a:pt x="1478701" y="24385"/>
                    <a:pt x="1698171" y="0"/>
                  </a:cubicBezTo>
                  <a:cubicBezTo>
                    <a:pt x="1707847" y="19352"/>
                    <a:pt x="1731443" y="36841"/>
                    <a:pt x="1727200" y="58057"/>
                  </a:cubicBezTo>
                  <a:cubicBezTo>
                    <a:pt x="1720358" y="92268"/>
                    <a:pt x="1680175" y="112045"/>
                    <a:pt x="1669143" y="145143"/>
                  </a:cubicBezTo>
                  <a:cubicBezTo>
                    <a:pt x="1664305" y="159657"/>
                    <a:pt x="1658340" y="173843"/>
                    <a:pt x="1654629" y="188686"/>
                  </a:cubicBezTo>
                  <a:cubicBezTo>
                    <a:pt x="1648646" y="212619"/>
                    <a:pt x="1647915" y="237854"/>
                    <a:pt x="1640114" y="261257"/>
                  </a:cubicBezTo>
                  <a:cubicBezTo>
                    <a:pt x="1633272" y="281783"/>
                    <a:pt x="1617928" y="298788"/>
                    <a:pt x="1611086" y="319314"/>
                  </a:cubicBezTo>
                  <a:cubicBezTo>
                    <a:pt x="1588810" y="386143"/>
                    <a:pt x="1553029" y="522514"/>
                    <a:pt x="1553029" y="522514"/>
                  </a:cubicBezTo>
                  <a:cubicBezTo>
                    <a:pt x="1548191" y="604762"/>
                    <a:pt x="1545550" y="687168"/>
                    <a:pt x="1538514" y="769257"/>
                  </a:cubicBezTo>
                  <a:cubicBezTo>
                    <a:pt x="1531031" y="856558"/>
                    <a:pt x="1518821" y="943391"/>
                    <a:pt x="1509486" y="1030514"/>
                  </a:cubicBezTo>
                  <a:cubicBezTo>
                    <a:pt x="1504306" y="1078860"/>
                    <a:pt x="1499809" y="1127276"/>
                    <a:pt x="1494971" y="1175657"/>
                  </a:cubicBezTo>
                  <a:cubicBezTo>
                    <a:pt x="1499809" y="1349829"/>
                    <a:pt x="1497359" y="1524356"/>
                    <a:pt x="1509486" y="1698172"/>
                  </a:cubicBezTo>
                  <a:cubicBezTo>
                    <a:pt x="1511937" y="1733308"/>
                    <a:pt x="1530447" y="1765486"/>
                    <a:pt x="1538514" y="1799772"/>
                  </a:cubicBezTo>
                  <a:cubicBezTo>
                    <a:pt x="1558403" y="1884301"/>
                    <a:pt x="1568326" y="1949613"/>
                    <a:pt x="1582057" y="2032000"/>
                  </a:cubicBezTo>
                  <a:cubicBezTo>
                    <a:pt x="1577219" y="2061029"/>
                    <a:pt x="1585927" y="2096106"/>
                    <a:pt x="1567543" y="2119086"/>
                  </a:cubicBezTo>
                  <a:cubicBezTo>
                    <a:pt x="1557986" y="2131033"/>
                    <a:pt x="1538205" y="2110254"/>
                    <a:pt x="1524000" y="2104572"/>
                  </a:cubicBezTo>
                  <a:cubicBezTo>
                    <a:pt x="1489789" y="2090888"/>
                    <a:pt x="1457099" y="2073422"/>
                    <a:pt x="1422400" y="2061029"/>
                  </a:cubicBezTo>
                  <a:cubicBezTo>
                    <a:pt x="1320400" y="2024600"/>
                    <a:pt x="1303907" y="2030123"/>
                    <a:pt x="1190171" y="2017486"/>
                  </a:cubicBezTo>
                  <a:cubicBezTo>
                    <a:pt x="980721" y="1965123"/>
                    <a:pt x="1159784" y="2005657"/>
                    <a:pt x="870857" y="1959429"/>
                  </a:cubicBezTo>
                  <a:cubicBezTo>
                    <a:pt x="577598" y="1912508"/>
                    <a:pt x="838258" y="1944517"/>
                    <a:pt x="580571" y="1915886"/>
                  </a:cubicBezTo>
                  <a:cubicBezTo>
                    <a:pt x="498324" y="1920724"/>
                    <a:pt x="415810" y="1922202"/>
                    <a:pt x="333829" y="1930400"/>
                  </a:cubicBezTo>
                  <a:cubicBezTo>
                    <a:pt x="271293" y="1936653"/>
                    <a:pt x="270851" y="1980422"/>
                    <a:pt x="203200" y="2002972"/>
                  </a:cubicBezTo>
                  <a:lnTo>
                    <a:pt x="159657" y="2017486"/>
                  </a:lnTo>
                  <a:cubicBezTo>
                    <a:pt x="164495" y="1998134"/>
                    <a:pt x="168691" y="1978609"/>
                    <a:pt x="174171" y="1959429"/>
                  </a:cubicBezTo>
                  <a:cubicBezTo>
                    <a:pt x="215816" y="1813673"/>
                    <a:pt x="157827" y="2039323"/>
                    <a:pt x="203200" y="1857829"/>
                  </a:cubicBezTo>
                  <a:cubicBezTo>
                    <a:pt x="193524" y="1398210"/>
                    <a:pt x="187177" y="938509"/>
                    <a:pt x="174171" y="478972"/>
                  </a:cubicBezTo>
                  <a:cubicBezTo>
                    <a:pt x="172659" y="425555"/>
                    <a:pt x="167214" y="372216"/>
                    <a:pt x="159657" y="319314"/>
                  </a:cubicBezTo>
                  <a:cubicBezTo>
                    <a:pt x="157493" y="304169"/>
                    <a:pt x="155961" y="286590"/>
                    <a:pt x="145143" y="275772"/>
                  </a:cubicBezTo>
                  <a:cubicBezTo>
                    <a:pt x="134325" y="264954"/>
                    <a:pt x="116114" y="266095"/>
                    <a:pt x="101600" y="261257"/>
                  </a:cubicBezTo>
                  <a:cubicBezTo>
                    <a:pt x="49847" y="192253"/>
                    <a:pt x="75162" y="220305"/>
                    <a:pt x="29029" y="174172"/>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9" name="Freeform 18"/>
            <p:cNvSpPr/>
            <p:nvPr/>
          </p:nvSpPr>
          <p:spPr>
            <a:xfrm>
              <a:off x="5892610" y="3146050"/>
              <a:ext cx="450850" cy="279486"/>
            </a:xfrm>
            <a:custGeom>
              <a:avLst/>
              <a:gdLst>
                <a:gd name="connsiteX0" fmla="*/ 0 w 450060"/>
                <a:gd name="connsiteY0" fmla="*/ 134568 h 279710"/>
                <a:gd name="connsiteX1" fmla="*/ 72571 w 450060"/>
                <a:gd name="connsiteY1" fmla="*/ 250682 h 279710"/>
                <a:gd name="connsiteX2" fmla="*/ 116114 w 450060"/>
                <a:gd name="connsiteY2" fmla="*/ 236168 h 279710"/>
                <a:gd name="connsiteX3" fmla="*/ 159657 w 450060"/>
                <a:gd name="connsiteY3" fmla="*/ 207139 h 279710"/>
                <a:gd name="connsiteX4" fmla="*/ 232229 w 450060"/>
                <a:gd name="connsiteY4" fmla="*/ 265196 h 279710"/>
                <a:gd name="connsiteX5" fmla="*/ 275771 w 450060"/>
                <a:gd name="connsiteY5" fmla="*/ 279710 h 279710"/>
                <a:gd name="connsiteX6" fmla="*/ 348343 w 450060"/>
                <a:gd name="connsiteY6" fmla="*/ 3939 h 279710"/>
                <a:gd name="connsiteX7" fmla="*/ 362857 w 450060"/>
                <a:gd name="connsiteY7" fmla="*/ 61996 h 279710"/>
                <a:gd name="connsiteX8" fmla="*/ 406400 w 450060"/>
                <a:gd name="connsiteY8" fmla="*/ 134568 h 279710"/>
                <a:gd name="connsiteX9" fmla="*/ 449943 w 450060"/>
                <a:gd name="connsiteY9" fmla="*/ 163596 h 27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060" h="279710">
                  <a:moveTo>
                    <a:pt x="0" y="134568"/>
                  </a:moveTo>
                  <a:cubicBezTo>
                    <a:pt x="13185" y="174121"/>
                    <a:pt x="15747" y="241211"/>
                    <a:pt x="72571" y="250682"/>
                  </a:cubicBezTo>
                  <a:cubicBezTo>
                    <a:pt x="87662" y="253197"/>
                    <a:pt x="101600" y="241006"/>
                    <a:pt x="116114" y="236168"/>
                  </a:cubicBezTo>
                  <a:cubicBezTo>
                    <a:pt x="130628" y="226492"/>
                    <a:pt x="142734" y="202908"/>
                    <a:pt x="159657" y="207139"/>
                  </a:cubicBezTo>
                  <a:cubicBezTo>
                    <a:pt x="189711" y="214652"/>
                    <a:pt x="205959" y="248777"/>
                    <a:pt x="232229" y="265196"/>
                  </a:cubicBezTo>
                  <a:cubicBezTo>
                    <a:pt x="245203" y="273304"/>
                    <a:pt x="261257" y="274872"/>
                    <a:pt x="275771" y="279710"/>
                  </a:cubicBezTo>
                  <a:cubicBezTo>
                    <a:pt x="405397" y="182494"/>
                    <a:pt x="301801" y="283200"/>
                    <a:pt x="348343" y="3939"/>
                  </a:cubicBezTo>
                  <a:cubicBezTo>
                    <a:pt x="351622" y="-15738"/>
                    <a:pt x="354755" y="43767"/>
                    <a:pt x="362857" y="61996"/>
                  </a:cubicBezTo>
                  <a:cubicBezTo>
                    <a:pt x="374314" y="87775"/>
                    <a:pt x="386452" y="114620"/>
                    <a:pt x="406400" y="134568"/>
                  </a:cubicBezTo>
                  <a:cubicBezTo>
                    <a:pt x="454533" y="182701"/>
                    <a:pt x="449943" y="123635"/>
                    <a:pt x="449943" y="1635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a:off x="5935472" y="3568455"/>
              <a:ext cx="422275" cy="177854"/>
            </a:xfrm>
            <a:custGeom>
              <a:avLst/>
              <a:gdLst>
                <a:gd name="connsiteX0" fmla="*/ 14826 w 421266"/>
                <a:gd name="connsiteY0" fmla="*/ 17100 h 178685"/>
                <a:gd name="connsiteX1" fmla="*/ 290598 w 421266"/>
                <a:gd name="connsiteY1" fmla="*/ 89671 h 178685"/>
                <a:gd name="connsiteX2" fmla="*/ 305112 w 421266"/>
                <a:gd name="connsiteY2" fmla="*/ 46128 h 178685"/>
                <a:gd name="connsiteX3" fmla="*/ 334140 w 421266"/>
                <a:gd name="connsiteY3" fmla="*/ 147728 h 178685"/>
                <a:gd name="connsiteX4" fmla="*/ 406712 w 421266"/>
                <a:gd name="connsiteY4" fmla="*/ 60642 h 178685"/>
                <a:gd name="connsiteX5" fmla="*/ 363169 w 421266"/>
                <a:gd name="connsiteY5" fmla="*/ 2585 h 178685"/>
                <a:gd name="connsiteX6" fmla="*/ 319626 w 421266"/>
                <a:gd name="connsiteY6" fmla="*/ 31614 h 178685"/>
                <a:gd name="connsiteX7" fmla="*/ 261569 w 421266"/>
                <a:gd name="connsiteY7" fmla="*/ 60642 h 178685"/>
                <a:gd name="connsiteX8" fmla="*/ 188998 w 421266"/>
                <a:gd name="connsiteY8" fmla="*/ 104185 h 178685"/>
                <a:gd name="connsiteX9" fmla="*/ 101912 w 421266"/>
                <a:gd name="connsiteY9" fmla="*/ 118700 h 178685"/>
                <a:gd name="connsiteX10" fmla="*/ 43855 w 421266"/>
                <a:gd name="connsiteY10" fmla="*/ 133214 h 178685"/>
                <a:gd name="connsiteX11" fmla="*/ 312 w 421266"/>
                <a:gd name="connsiteY11" fmla="*/ 147728 h 17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266" h="178685">
                  <a:moveTo>
                    <a:pt x="14826" y="17100"/>
                  </a:moveTo>
                  <a:cubicBezTo>
                    <a:pt x="155007" y="87190"/>
                    <a:pt x="212043" y="207504"/>
                    <a:pt x="290598" y="89671"/>
                  </a:cubicBezTo>
                  <a:cubicBezTo>
                    <a:pt x="299085" y="76941"/>
                    <a:pt x="300274" y="60642"/>
                    <a:pt x="305112" y="46128"/>
                  </a:cubicBezTo>
                  <a:cubicBezTo>
                    <a:pt x="314788" y="79995"/>
                    <a:pt x="306636" y="125725"/>
                    <a:pt x="334140" y="147728"/>
                  </a:cubicBezTo>
                  <a:cubicBezTo>
                    <a:pt x="346287" y="157446"/>
                    <a:pt x="403461" y="65518"/>
                    <a:pt x="406712" y="60642"/>
                  </a:cubicBezTo>
                  <a:cubicBezTo>
                    <a:pt x="419846" y="21239"/>
                    <a:pt x="446092" y="-9261"/>
                    <a:pt x="363169" y="2585"/>
                  </a:cubicBezTo>
                  <a:cubicBezTo>
                    <a:pt x="345900" y="5052"/>
                    <a:pt x="334772" y="22959"/>
                    <a:pt x="319626" y="31614"/>
                  </a:cubicBezTo>
                  <a:cubicBezTo>
                    <a:pt x="300840" y="42349"/>
                    <a:pt x="280483" y="50134"/>
                    <a:pt x="261569" y="60642"/>
                  </a:cubicBezTo>
                  <a:cubicBezTo>
                    <a:pt x="236908" y="74342"/>
                    <a:pt x="215510" y="94544"/>
                    <a:pt x="188998" y="104185"/>
                  </a:cubicBezTo>
                  <a:cubicBezTo>
                    <a:pt x="161341" y="114242"/>
                    <a:pt x="130770" y="112928"/>
                    <a:pt x="101912" y="118700"/>
                  </a:cubicBezTo>
                  <a:cubicBezTo>
                    <a:pt x="82351" y="122612"/>
                    <a:pt x="63207" y="128376"/>
                    <a:pt x="43855" y="133214"/>
                  </a:cubicBezTo>
                  <a:cubicBezTo>
                    <a:pt x="-6530" y="183599"/>
                    <a:pt x="312" y="197283"/>
                    <a:pt x="312" y="1477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TextBox 21"/>
          <p:cNvSpPr txBox="1"/>
          <p:nvPr/>
        </p:nvSpPr>
        <p:spPr>
          <a:xfrm>
            <a:off x="239713" y="2825750"/>
            <a:ext cx="2243137"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112654" name="TextBox 22"/>
          <p:cNvSpPr txBox="1">
            <a:spLocks noChangeArrowheads="1"/>
          </p:cNvSpPr>
          <p:nvPr/>
        </p:nvSpPr>
        <p:spPr bwMode="auto">
          <a:xfrm>
            <a:off x="7183438" y="3009900"/>
            <a:ext cx="8715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500" b="1"/>
              <a:t>contrato</a:t>
            </a:r>
          </a:p>
        </p:txBody>
      </p:sp>
      <p:grpSp>
        <p:nvGrpSpPr>
          <p:cNvPr id="112655" name="Group 26"/>
          <p:cNvGrpSpPr>
            <a:grpSpLocks/>
          </p:cNvGrpSpPr>
          <p:nvPr/>
        </p:nvGrpSpPr>
        <p:grpSpPr bwMode="auto">
          <a:xfrm>
            <a:off x="6127750" y="5089525"/>
            <a:ext cx="1062038" cy="1589088"/>
            <a:chOff x="5596432" y="5122691"/>
            <a:chExt cx="1062262" cy="1588352"/>
          </a:xfrm>
        </p:grpSpPr>
        <p:sp>
          <p:nvSpPr>
            <p:cNvPr id="24" name="Freeform 23"/>
            <p:cNvSpPr/>
            <p:nvPr/>
          </p:nvSpPr>
          <p:spPr>
            <a:xfrm rot="10559896" flipH="1">
              <a:off x="5647243" y="5122691"/>
              <a:ext cx="1011451" cy="1588352"/>
            </a:xfrm>
            <a:custGeom>
              <a:avLst/>
              <a:gdLst>
                <a:gd name="connsiteX0" fmla="*/ 435428 w 667657"/>
                <a:gd name="connsiteY0" fmla="*/ 8646 h 1343961"/>
                <a:gd name="connsiteX1" fmla="*/ 362857 w 667657"/>
                <a:gd name="connsiteY1" fmla="*/ 23161 h 1343961"/>
                <a:gd name="connsiteX2" fmla="*/ 275771 w 667657"/>
                <a:gd name="connsiteY2" fmla="*/ 52189 h 1343961"/>
                <a:gd name="connsiteX3" fmla="*/ 246743 w 667657"/>
                <a:gd name="connsiteY3" fmla="*/ 110246 h 1343961"/>
                <a:gd name="connsiteX4" fmla="*/ 188685 w 667657"/>
                <a:gd name="connsiteY4" fmla="*/ 197332 h 1343961"/>
                <a:gd name="connsiteX5" fmla="*/ 145143 w 667657"/>
                <a:gd name="connsiteY5" fmla="*/ 284418 h 1343961"/>
                <a:gd name="connsiteX6" fmla="*/ 130628 w 667657"/>
                <a:gd name="connsiteY6" fmla="*/ 327961 h 1343961"/>
                <a:gd name="connsiteX7" fmla="*/ 58057 w 667657"/>
                <a:gd name="connsiteY7" fmla="*/ 473104 h 1343961"/>
                <a:gd name="connsiteX8" fmla="*/ 0 w 667657"/>
                <a:gd name="connsiteY8" fmla="*/ 676304 h 1343961"/>
                <a:gd name="connsiteX9" fmla="*/ 14514 w 667657"/>
                <a:gd name="connsiteY9" fmla="*/ 1155275 h 1343961"/>
                <a:gd name="connsiteX10" fmla="*/ 58057 w 667657"/>
                <a:gd name="connsiteY10" fmla="*/ 1329446 h 1343961"/>
                <a:gd name="connsiteX11" fmla="*/ 101600 w 667657"/>
                <a:gd name="connsiteY11" fmla="*/ 1343961 h 1343961"/>
                <a:gd name="connsiteX12" fmla="*/ 232228 w 667657"/>
                <a:gd name="connsiteY12" fmla="*/ 1329446 h 1343961"/>
                <a:gd name="connsiteX13" fmla="*/ 333828 w 667657"/>
                <a:gd name="connsiteY13" fmla="*/ 1300418 h 1343961"/>
                <a:gd name="connsiteX14" fmla="*/ 493485 w 667657"/>
                <a:gd name="connsiteY14" fmla="*/ 1285904 h 1343961"/>
                <a:gd name="connsiteX15" fmla="*/ 406400 w 667657"/>
                <a:gd name="connsiteY15" fmla="*/ 1227846 h 1343961"/>
                <a:gd name="connsiteX16" fmla="*/ 377371 w 667657"/>
                <a:gd name="connsiteY16" fmla="*/ 1140761 h 1343961"/>
                <a:gd name="connsiteX17" fmla="*/ 333828 w 667657"/>
                <a:gd name="connsiteY17" fmla="*/ 1053675 h 1343961"/>
                <a:gd name="connsiteX18" fmla="*/ 362857 w 667657"/>
                <a:gd name="connsiteY18" fmla="*/ 748875 h 1343961"/>
                <a:gd name="connsiteX19" fmla="*/ 406400 w 667657"/>
                <a:gd name="connsiteY19" fmla="*/ 603732 h 1343961"/>
                <a:gd name="connsiteX20" fmla="*/ 464457 w 667657"/>
                <a:gd name="connsiteY20" fmla="*/ 429561 h 1343961"/>
                <a:gd name="connsiteX21" fmla="*/ 478971 w 667657"/>
                <a:gd name="connsiteY21" fmla="*/ 342475 h 1343961"/>
                <a:gd name="connsiteX22" fmla="*/ 508000 w 667657"/>
                <a:gd name="connsiteY22" fmla="*/ 255389 h 1343961"/>
                <a:gd name="connsiteX23" fmla="*/ 522514 w 667657"/>
                <a:gd name="connsiteY23" fmla="*/ 211846 h 1343961"/>
                <a:gd name="connsiteX24" fmla="*/ 537028 w 667657"/>
                <a:gd name="connsiteY24" fmla="*/ 168304 h 1343961"/>
                <a:gd name="connsiteX25" fmla="*/ 580571 w 667657"/>
                <a:gd name="connsiteY25" fmla="*/ 153789 h 1343961"/>
                <a:gd name="connsiteX26" fmla="*/ 595085 w 667657"/>
                <a:gd name="connsiteY26" fmla="*/ 110246 h 1343961"/>
                <a:gd name="connsiteX27" fmla="*/ 638628 w 667657"/>
                <a:gd name="connsiteY27" fmla="*/ 81218 h 1343961"/>
                <a:gd name="connsiteX28" fmla="*/ 667657 w 667657"/>
                <a:gd name="connsiteY28" fmla="*/ 37675 h 1343961"/>
                <a:gd name="connsiteX29" fmla="*/ 435428 w 667657"/>
                <a:gd name="connsiteY29" fmla="*/ 8646 h 134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7657" h="1343961">
                  <a:moveTo>
                    <a:pt x="435428" y="8646"/>
                  </a:moveTo>
                  <a:cubicBezTo>
                    <a:pt x="384628" y="6227"/>
                    <a:pt x="386657" y="16670"/>
                    <a:pt x="362857" y="23161"/>
                  </a:cubicBezTo>
                  <a:cubicBezTo>
                    <a:pt x="333336" y="31212"/>
                    <a:pt x="275771" y="52189"/>
                    <a:pt x="275771" y="52189"/>
                  </a:cubicBezTo>
                  <a:cubicBezTo>
                    <a:pt x="266095" y="71541"/>
                    <a:pt x="257875" y="91693"/>
                    <a:pt x="246743" y="110246"/>
                  </a:cubicBezTo>
                  <a:cubicBezTo>
                    <a:pt x="228793" y="140162"/>
                    <a:pt x="188685" y="197332"/>
                    <a:pt x="188685" y="197332"/>
                  </a:cubicBezTo>
                  <a:cubicBezTo>
                    <a:pt x="152206" y="306772"/>
                    <a:pt x="201412" y="171880"/>
                    <a:pt x="145143" y="284418"/>
                  </a:cubicBezTo>
                  <a:cubicBezTo>
                    <a:pt x="138301" y="298102"/>
                    <a:pt x="137039" y="314070"/>
                    <a:pt x="130628" y="327961"/>
                  </a:cubicBezTo>
                  <a:cubicBezTo>
                    <a:pt x="107960" y="377074"/>
                    <a:pt x="75162" y="421788"/>
                    <a:pt x="58057" y="473104"/>
                  </a:cubicBezTo>
                  <a:cubicBezTo>
                    <a:pt x="6713" y="627136"/>
                    <a:pt x="23515" y="558725"/>
                    <a:pt x="0" y="676304"/>
                  </a:cubicBezTo>
                  <a:cubicBezTo>
                    <a:pt x="4838" y="835961"/>
                    <a:pt x="6538" y="995744"/>
                    <a:pt x="14514" y="1155275"/>
                  </a:cubicBezTo>
                  <a:cubicBezTo>
                    <a:pt x="16339" y="1191781"/>
                    <a:pt x="28792" y="1294328"/>
                    <a:pt x="58057" y="1329446"/>
                  </a:cubicBezTo>
                  <a:cubicBezTo>
                    <a:pt x="67852" y="1341199"/>
                    <a:pt x="87086" y="1339123"/>
                    <a:pt x="101600" y="1343961"/>
                  </a:cubicBezTo>
                  <a:cubicBezTo>
                    <a:pt x="145143" y="1339123"/>
                    <a:pt x="189168" y="1337520"/>
                    <a:pt x="232228" y="1329446"/>
                  </a:cubicBezTo>
                  <a:cubicBezTo>
                    <a:pt x="266847" y="1322955"/>
                    <a:pt x="299085" y="1306208"/>
                    <a:pt x="333828" y="1300418"/>
                  </a:cubicBezTo>
                  <a:cubicBezTo>
                    <a:pt x="386539" y="1291633"/>
                    <a:pt x="440266" y="1290742"/>
                    <a:pt x="493485" y="1285904"/>
                  </a:cubicBezTo>
                  <a:cubicBezTo>
                    <a:pt x="452571" y="1272265"/>
                    <a:pt x="431110" y="1272323"/>
                    <a:pt x="406400" y="1227846"/>
                  </a:cubicBezTo>
                  <a:cubicBezTo>
                    <a:pt x="391540" y="1201098"/>
                    <a:pt x="394344" y="1166221"/>
                    <a:pt x="377371" y="1140761"/>
                  </a:cubicBezTo>
                  <a:cubicBezTo>
                    <a:pt x="339856" y="1084488"/>
                    <a:pt x="353859" y="1113767"/>
                    <a:pt x="333828" y="1053675"/>
                  </a:cubicBezTo>
                  <a:cubicBezTo>
                    <a:pt x="343504" y="952075"/>
                    <a:pt x="350697" y="850208"/>
                    <a:pt x="362857" y="748875"/>
                  </a:cubicBezTo>
                  <a:cubicBezTo>
                    <a:pt x="368174" y="704568"/>
                    <a:pt x="396554" y="643115"/>
                    <a:pt x="406400" y="603732"/>
                  </a:cubicBezTo>
                  <a:cubicBezTo>
                    <a:pt x="440676" y="466627"/>
                    <a:pt x="417586" y="523302"/>
                    <a:pt x="464457" y="429561"/>
                  </a:cubicBezTo>
                  <a:cubicBezTo>
                    <a:pt x="469295" y="400532"/>
                    <a:pt x="471833" y="371025"/>
                    <a:pt x="478971" y="342475"/>
                  </a:cubicBezTo>
                  <a:cubicBezTo>
                    <a:pt x="486392" y="312790"/>
                    <a:pt x="498324" y="284418"/>
                    <a:pt x="508000" y="255389"/>
                  </a:cubicBezTo>
                  <a:lnTo>
                    <a:pt x="522514" y="211846"/>
                  </a:lnTo>
                  <a:cubicBezTo>
                    <a:pt x="527352" y="197332"/>
                    <a:pt x="522514" y="173142"/>
                    <a:pt x="537028" y="168304"/>
                  </a:cubicBezTo>
                  <a:lnTo>
                    <a:pt x="580571" y="153789"/>
                  </a:lnTo>
                  <a:cubicBezTo>
                    <a:pt x="585409" y="139275"/>
                    <a:pt x="585528" y="122193"/>
                    <a:pt x="595085" y="110246"/>
                  </a:cubicBezTo>
                  <a:cubicBezTo>
                    <a:pt x="605982" y="96625"/>
                    <a:pt x="626293" y="93553"/>
                    <a:pt x="638628" y="81218"/>
                  </a:cubicBezTo>
                  <a:cubicBezTo>
                    <a:pt x="650963" y="68883"/>
                    <a:pt x="657981" y="52189"/>
                    <a:pt x="667657" y="37675"/>
                  </a:cubicBezTo>
                  <a:cubicBezTo>
                    <a:pt x="571782" y="-26242"/>
                    <a:pt x="486228" y="11065"/>
                    <a:pt x="435428" y="864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660" name="TextBox 24"/>
            <p:cNvSpPr txBox="1">
              <a:spLocks noChangeArrowheads="1"/>
            </p:cNvSpPr>
            <p:nvPr/>
          </p:nvSpPr>
          <p:spPr bwMode="auto">
            <a:xfrm>
              <a:off x="5596432" y="5146357"/>
              <a:ext cx="7549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300" b="1"/>
                <a:t>Recibo</a:t>
              </a:r>
            </a:p>
          </p:txBody>
        </p:sp>
      </p:grpSp>
      <p:sp>
        <p:nvSpPr>
          <p:cNvPr id="112656" name="TextBox 25"/>
          <p:cNvSpPr txBox="1">
            <a:spLocks noChangeArrowheads="1"/>
          </p:cNvSpPr>
          <p:nvPr/>
        </p:nvSpPr>
        <p:spPr bwMode="auto">
          <a:xfrm>
            <a:off x="2141538" y="3021013"/>
            <a:ext cx="50196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Firmas:</a:t>
            </a:r>
          </a:p>
          <a:p>
            <a:r>
              <a:rPr lang="es-ES" altLang="en-US" sz="1800"/>
              <a:t>Para evitar problemas y gastos imprevistos, es mejor que – cuando sea posible – por lo menos dos Socias firmen contratos, cheques, y otros documentos.</a:t>
            </a:r>
          </a:p>
          <a:p>
            <a:endParaRPr lang="en-US" altLang="en-US" sz="1800"/>
          </a:p>
        </p:txBody>
      </p:sp>
      <p:sp>
        <p:nvSpPr>
          <p:cNvPr id="112657" name="TextBox 27"/>
          <p:cNvSpPr txBox="1">
            <a:spLocks noChangeArrowheads="1"/>
          </p:cNvSpPr>
          <p:nvPr/>
        </p:nvSpPr>
        <p:spPr bwMode="auto">
          <a:xfrm>
            <a:off x="6192838" y="5554663"/>
            <a:ext cx="99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400"/>
              <a:t> $50</a:t>
            </a:r>
          </a:p>
          <a:p>
            <a:r>
              <a:rPr lang="en-US" altLang="en-US" sz="1400"/>
              <a:t>  </a:t>
            </a:r>
            <a:r>
              <a:rPr lang="en-US" altLang="en-US" sz="1400" u="sng"/>
              <a:t> $50</a:t>
            </a:r>
            <a:r>
              <a:rPr lang="en-US" altLang="en-US" sz="1400"/>
              <a:t> </a:t>
            </a:r>
          </a:p>
          <a:p>
            <a:r>
              <a:rPr lang="en-US" altLang="en-US" sz="1400"/>
              <a:t>    $100</a:t>
            </a:r>
          </a:p>
          <a:p>
            <a:endParaRPr lang="en-US" altLang="en-US" sz="1400"/>
          </a:p>
          <a:p>
            <a:r>
              <a:rPr lang="en-US" altLang="en-US" sz="1000"/>
              <a:t>            Gracias!</a:t>
            </a:r>
          </a:p>
        </p:txBody>
      </p:sp>
      <p:sp>
        <p:nvSpPr>
          <p:cNvPr id="29" name="Circular Arrow 28"/>
          <p:cNvSpPr/>
          <p:nvPr/>
        </p:nvSpPr>
        <p:spPr>
          <a:xfrm>
            <a:off x="5295900" y="4498975"/>
            <a:ext cx="1049338" cy="1060450"/>
          </a:xfrm>
          <a:prstGeom prst="circular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F8BBB5F-3F5D-4B12-B041-859D0B99895C}" type="slidenum">
              <a:rPr lang="en-US" altLang="en-US" sz="1200">
                <a:solidFill>
                  <a:srgbClr val="898989"/>
                </a:solidFill>
              </a:rPr>
              <a:pPr/>
              <a:t>51</a:t>
            </a:fld>
            <a:endParaRPr lang="en-US" altLang="en-US" sz="1200">
              <a:solidFill>
                <a:srgbClr val="898989"/>
              </a:solidFill>
            </a:endParaRPr>
          </a:p>
        </p:txBody>
      </p:sp>
      <p:sp>
        <p:nvSpPr>
          <p:cNvPr id="4" name="Freeform 3"/>
          <p:cNvSpPr/>
          <p:nvPr/>
        </p:nvSpPr>
        <p:spPr>
          <a:xfrm>
            <a:off x="5468938" y="827088"/>
            <a:ext cx="2473325" cy="1538287"/>
          </a:xfrm>
          <a:custGeom>
            <a:avLst/>
            <a:gdLst>
              <a:gd name="connsiteX0" fmla="*/ 3555 w 2369383"/>
              <a:gd name="connsiteY0" fmla="*/ 566057 h 1538515"/>
              <a:gd name="connsiteX1" fmla="*/ 119669 w 2369383"/>
              <a:gd name="connsiteY1" fmla="*/ 290286 h 1538515"/>
              <a:gd name="connsiteX2" fmla="*/ 134183 w 2369383"/>
              <a:gd name="connsiteY2" fmla="*/ 188686 h 1538515"/>
              <a:gd name="connsiteX3" fmla="*/ 148698 w 2369383"/>
              <a:gd name="connsiteY3" fmla="*/ 72572 h 1538515"/>
              <a:gd name="connsiteX4" fmla="*/ 206755 w 2369383"/>
              <a:gd name="connsiteY4" fmla="*/ 43543 h 1538515"/>
              <a:gd name="connsiteX5" fmla="*/ 380926 w 2369383"/>
              <a:gd name="connsiteY5" fmla="*/ 0 h 1538515"/>
              <a:gd name="connsiteX6" fmla="*/ 1904926 w 2369383"/>
              <a:gd name="connsiteY6" fmla="*/ 29029 h 1538515"/>
              <a:gd name="connsiteX7" fmla="*/ 2006526 w 2369383"/>
              <a:gd name="connsiteY7" fmla="*/ 43543 h 1538515"/>
              <a:gd name="connsiteX8" fmla="*/ 2137155 w 2369383"/>
              <a:gd name="connsiteY8" fmla="*/ 145143 h 1538515"/>
              <a:gd name="connsiteX9" fmla="*/ 2166183 w 2369383"/>
              <a:gd name="connsiteY9" fmla="*/ 188686 h 1538515"/>
              <a:gd name="connsiteX10" fmla="*/ 2238755 w 2369383"/>
              <a:gd name="connsiteY10" fmla="*/ 275772 h 1538515"/>
              <a:gd name="connsiteX11" fmla="*/ 2267783 w 2369383"/>
              <a:gd name="connsiteY11" fmla="*/ 377372 h 1538515"/>
              <a:gd name="connsiteX12" fmla="*/ 2311326 w 2369383"/>
              <a:gd name="connsiteY12" fmla="*/ 435429 h 1538515"/>
              <a:gd name="connsiteX13" fmla="*/ 2340355 w 2369383"/>
              <a:gd name="connsiteY13" fmla="*/ 478972 h 1538515"/>
              <a:gd name="connsiteX14" fmla="*/ 2369383 w 2369383"/>
              <a:gd name="connsiteY14" fmla="*/ 682172 h 1538515"/>
              <a:gd name="connsiteX15" fmla="*/ 2354869 w 2369383"/>
              <a:gd name="connsiteY15" fmla="*/ 1001486 h 1538515"/>
              <a:gd name="connsiteX16" fmla="*/ 2282298 w 2369383"/>
              <a:gd name="connsiteY16" fmla="*/ 1132115 h 1538515"/>
              <a:gd name="connsiteX17" fmla="*/ 2238755 w 2369383"/>
              <a:gd name="connsiteY17" fmla="*/ 1219200 h 1538515"/>
              <a:gd name="connsiteX18" fmla="*/ 2195212 w 2369383"/>
              <a:gd name="connsiteY18" fmla="*/ 1233715 h 1538515"/>
              <a:gd name="connsiteX19" fmla="*/ 2108126 w 2369383"/>
              <a:gd name="connsiteY19" fmla="*/ 1291772 h 1538515"/>
              <a:gd name="connsiteX20" fmla="*/ 2006526 w 2369383"/>
              <a:gd name="connsiteY20" fmla="*/ 1378857 h 1538515"/>
              <a:gd name="connsiteX21" fmla="*/ 1933955 w 2369383"/>
              <a:gd name="connsiteY21" fmla="*/ 1393372 h 1538515"/>
              <a:gd name="connsiteX22" fmla="*/ 1875898 w 2369383"/>
              <a:gd name="connsiteY22" fmla="*/ 1407886 h 1538515"/>
              <a:gd name="connsiteX23" fmla="*/ 1832355 w 2369383"/>
              <a:gd name="connsiteY23" fmla="*/ 1436915 h 1538515"/>
              <a:gd name="connsiteX24" fmla="*/ 1571098 w 2369383"/>
              <a:gd name="connsiteY24" fmla="*/ 1494972 h 1538515"/>
              <a:gd name="connsiteX25" fmla="*/ 1440469 w 2369383"/>
              <a:gd name="connsiteY25" fmla="*/ 1509486 h 1538515"/>
              <a:gd name="connsiteX26" fmla="*/ 1266298 w 2369383"/>
              <a:gd name="connsiteY26" fmla="*/ 1538515 h 1538515"/>
              <a:gd name="connsiteX27" fmla="*/ 1092126 w 2369383"/>
              <a:gd name="connsiteY27" fmla="*/ 1509486 h 1538515"/>
              <a:gd name="connsiteX28" fmla="*/ 787326 w 2369383"/>
              <a:gd name="connsiteY28" fmla="*/ 1480457 h 1538515"/>
              <a:gd name="connsiteX29" fmla="*/ 700240 w 2369383"/>
              <a:gd name="connsiteY29" fmla="*/ 1465943 h 1538515"/>
              <a:gd name="connsiteX30" fmla="*/ 540583 w 2369383"/>
              <a:gd name="connsiteY30" fmla="*/ 1422400 h 1538515"/>
              <a:gd name="connsiteX31" fmla="*/ 293840 w 2369383"/>
              <a:gd name="connsiteY31" fmla="*/ 1378857 h 1538515"/>
              <a:gd name="connsiteX32" fmla="*/ 250298 w 2369383"/>
              <a:gd name="connsiteY32" fmla="*/ 1364343 h 1538515"/>
              <a:gd name="connsiteX33" fmla="*/ 163212 w 2369383"/>
              <a:gd name="connsiteY33" fmla="*/ 1291772 h 1538515"/>
              <a:gd name="connsiteX34" fmla="*/ 163212 w 2369383"/>
              <a:gd name="connsiteY34" fmla="*/ 1132115 h 1538515"/>
              <a:gd name="connsiteX35" fmla="*/ 192240 w 2369383"/>
              <a:gd name="connsiteY35" fmla="*/ 1088572 h 1538515"/>
              <a:gd name="connsiteX36" fmla="*/ 206755 w 2369383"/>
              <a:gd name="connsiteY36" fmla="*/ 1045029 h 1538515"/>
              <a:gd name="connsiteX37" fmla="*/ 177726 w 2369383"/>
              <a:gd name="connsiteY37" fmla="*/ 798286 h 1538515"/>
              <a:gd name="connsiteX38" fmla="*/ 148698 w 2369383"/>
              <a:gd name="connsiteY38" fmla="*/ 478972 h 1538515"/>
              <a:gd name="connsiteX39" fmla="*/ 32583 w 2369383"/>
              <a:gd name="connsiteY39" fmla="*/ 522515 h 1538515"/>
              <a:gd name="connsiteX40" fmla="*/ 3555 w 2369383"/>
              <a:gd name="connsiteY40" fmla="*/ 566057 h 153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9383" h="1538515">
                <a:moveTo>
                  <a:pt x="3555" y="566057"/>
                </a:moveTo>
                <a:cubicBezTo>
                  <a:pt x="18069" y="527352"/>
                  <a:pt x="87043" y="384539"/>
                  <a:pt x="119669" y="290286"/>
                </a:cubicBezTo>
                <a:cubicBezTo>
                  <a:pt x="130860" y="257958"/>
                  <a:pt x="129662" y="222596"/>
                  <a:pt x="134183" y="188686"/>
                </a:cubicBezTo>
                <a:cubicBezTo>
                  <a:pt x="139338" y="150022"/>
                  <a:pt x="131254" y="107460"/>
                  <a:pt x="148698" y="72572"/>
                </a:cubicBezTo>
                <a:cubicBezTo>
                  <a:pt x="158374" y="53220"/>
                  <a:pt x="186421" y="50937"/>
                  <a:pt x="206755" y="43543"/>
                </a:cubicBezTo>
                <a:cubicBezTo>
                  <a:pt x="272391" y="19675"/>
                  <a:pt x="315620" y="13062"/>
                  <a:pt x="380926" y="0"/>
                </a:cubicBezTo>
                <a:lnTo>
                  <a:pt x="1904926" y="29029"/>
                </a:lnTo>
                <a:cubicBezTo>
                  <a:pt x="1939124" y="29945"/>
                  <a:pt x="1974596" y="31262"/>
                  <a:pt x="2006526" y="43543"/>
                </a:cubicBezTo>
                <a:cubicBezTo>
                  <a:pt x="2046221" y="58810"/>
                  <a:pt x="2106873" y="108805"/>
                  <a:pt x="2137155" y="145143"/>
                </a:cubicBezTo>
                <a:cubicBezTo>
                  <a:pt x="2148322" y="158544"/>
                  <a:pt x="2155016" y="175285"/>
                  <a:pt x="2166183" y="188686"/>
                </a:cubicBezTo>
                <a:cubicBezTo>
                  <a:pt x="2259318" y="300449"/>
                  <a:pt x="2166677" y="167656"/>
                  <a:pt x="2238755" y="275772"/>
                </a:cubicBezTo>
                <a:cubicBezTo>
                  <a:pt x="2241897" y="288339"/>
                  <a:pt x="2258529" y="361178"/>
                  <a:pt x="2267783" y="377372"/>
                </a:cubicBezTo>
                <a:cubicBezTo>
                  <a:pt x="2279785" y="398375"/>
                  <a:pt x="2297266" y="415744"/>
                  <a:pt x="2311326" y="435429"/>
                </a:cubicBezTo>
                <a:cubicBezTo>
                  <a:pt x="2321465" y="449624"/>
                  <a:pt x="2330679" y="464458"/>
                  <a:pt x="2340355" y="478972"/>
                </a:cubicBezTo>
                <a:cubicBezTo>
                  <a:pt x="2347577" y="522307"/>
                  <a:pt x="2369383" y="645841"/>
                  <a:pt x="2369383" y="682172"/>
                </a:cubicBezTo>
                <a:cubicBezTo>
                  <a:pt x="2369383" y="788720"/>
                  <a:pt x="2363366" y="895277"/>
                  <a:pt x="2354869" y="1001486"/>
                </a:cubicBezTo>
                <a:cubicBezTo>
                  <a:pt x="2350262" y="1059080"/>
                  <a:pt x="2301093" y="1075732"/>
                  <a:pt x="2282298" y="1132115"/>
                </a:cubicBezTo>
                <a:cubicBezTo>
                  <a:pt x="2272737" y="1160797"/>
                  <a:pt x="2264331" y="1198738"/>
                  <a:pt x="2238755" y="1219200"/>
                </a:cubicBezTo>
                <a:cubicBezTo>
                  <a:pt x="2226808" y="1228758"/>
                  <a:pt x="2209726" y="1228877"/>
                  <a:pt x="2195212" y="1233715"/>
                </a:cubicBezTo>
                <a:cubicBezTo>
                  <a:pt x="2132420" y="1327900"/>
                  <a:pt x="2209062" y="1234094"/>
                  <a:pt x="2108126" y="1291772"/>
                </a:cubicBezTo>
                <a:cubicBezTo>
                  <a:pt x="1994860" y="1356496"/>
                  <a:pt x="2143014" y="1318195"/>
                  <a:pt x="2006526" y="1378857"/>
                </a:cubicBezTo>
                <a:cubicBezTo>
                  <a:pt x="1983983" y="1388876"/>
                  <a:pt x="1958037" y="1388020"/>
                  <a:pt x="1933955" y="1393372"/>
                </a:cubicBezTo>
                <a:cubicBezTo>
                  <a:pt x="1914482" y="1397699"/>
                  <a:pt x="1895250" y="1403048"/>
                  <a:pt x="1875898" y="1407886"/>
                </a:cubicBezTo>
                <a:cubicBezTo>
                  <a:pt x="1861384" y="1417562"/>
                  <a:pt x="1848904" y="1431399"/>
                  <a:pt x="1832355" y="1436915"/>
                </a:cubicBezTo>
                <a:cubicBezTo>
                  <a:pt x="1763639" y="1459820"/>
                  <a:pt x="1651314" y="1484276"/>
                  <a:pt x="1571098" y="1494972"/>
                </a:cubicBezTo>
                <a:cubicBezTo>
                  <a:pt x="1527671" y="1500762"/>
                  <a:pt x="1483840" y="1503290"/>
                  <a:pt x="1440469" y="1509486"/>
                </a:cubicBezTo>
                <a:cubicBezTo>
                  <a:pt x="1382203" y="1517810"/>
                  <a:pt x="1324355" y="1528839"/>
                  <a:pt x="1266298" y="1538515"/>
                </a:cubicBezTo>
                <a:cubicBezTo>
                  <a:pt x="1208241" y="1528839"/>
                  <a:pt x="1150556" y="1516569"/>
                  <a:pt x="1092126" y="1509486"/>
                </a:cubicBezTo>
                <a:cubicBezTo>
                  <a:pt x="990808" y="1497205"/>
                  <a:pt x="887997" y="1497235"/>
                  <a:pt x="787326" y="1480457"/>
                </a:cubicBezTo>
                <a:cubicBezTo>
                  <a:pt x="758297" y="1475619"/>
                  <a:pt x="728915" y="1472560"/>
                  <a:pt x="700240" y="1465943"/>
                </a:cubicBezTo>
                <a:cubicBezTo>
                  <a:pt x="661364" y="1456972"/>
                  <a:pt x="586423" y="1430995"/>
                  <a:pt x="540583" y="1422400"/>
                </a:cubicBezTo>
                <a:cubicBezTo>
                  <a:pt x="524541" y="1419392"/>
                  <a:pt x="347649" y="1392309"/>
                  <a:pt x="293840" y="1378857"/>
                </a:cubicBezTo>
                <a:cubicBezTo>
                  <a:pt x="278998" y="1375146"/>
                  <a:pt x="263982" y="1371185"/>
                  <a:pt x="250298" y="1364343"/>
                </a:cubicBezTo>
                <a:cubicBezTo>
                  <a:pt x="209882" y="1344135"/>
                  <a:pt x="195313" y="1323873"/>
                  <a:pt x="163212" y="1291772"/>
                </a:cubicBezTo>
                <a:cubicBezTo>
                  <a:pt x="140548" y="1223777"/>
                  <a:pt x="136133" y="1231407"/>
                  <a:pt x="163212" y="1132115"/>
                </a:cubicBezTo>
                <a:cubicBezTo>
                  <a:pt x="167802" y="1115286"/>
                  <a:pt x="184439" y="1104174"/>
                  <a:pt x="192240" y="1088572"/>
                </a:cubicBezTo>
                <a:cubicBezTo>
                  <a:pt x="199082" y="1074888"/>
                  <a:pt x="201917" y="1059543"/>
                  <a:pt x="206755" y="1045029"/>
                </a:cubicBezTo>
                <a:cubicBezTo>
                  <a:pt x="197079" y="962781"/>
                  <a:pt x="185224" y="880761"/>
                  <a:pt x="177726" y="798286"/>
                </a:cubicBezTo>
                <a:cubicBezTo>
                  <a:pt x="145025" y="438577"/>
                  <a:pt x="182167" y="679787"/>
                  <a:pt x="148698" y="478972"/>
                </a:cubicBezTo>
                <a:cubicBezTo>
                  <a:pt x="109357" y="486840"/>
                  <a:pt x="61059" y="486920"/>
                  <a:pt x="32583" y="522515"/>
                </a:cubicBezTo>
                <a:cubicBezTo>
                  <a:pt x="23026" y="534462"/>
                  <a:pt x="-10959" y="604762"/>
                  <a:pt x="3555" y="566057"/>
                </a:cubicBezTo>
                <a:close/>
              </a:path>
            </a:pathLst>
          </a:cu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5" name="Picture 4"/>
          <p:cNvPicPr>
            <a:picLocks noChangeAspect="1"/>
          </p:cNvPicPr>
          <p:nvPr/>
        </p:nvPicPr>
        <p:blipFill>
          <a:blip r:embed="rId3"/>
          <a:stretch>
            <a:fillRect/>
          </a:stretch>
        </p:blipFill>
        <p:spPr>
          <a:xfrm>
            <a:off x="7966075" y="1176338"/>
            <a:ext cx="989013" cy="1555750"/>
          </a:xfrm>
          <a:prstGeom prst="rect">
            <a:avLst/>
          </a:prstGeom>
          <a:ln>
            <a:noFill/>
          </a:ln>
        </p:spPr>
        <p:style>
          <a:lnRef idx="2">
            <a:schemeClr val="dk1"/>
          </a:lnRef>
          <a:fillRef idx="1">
            <a:schemeClr val="lt1"/>
          </a:fillRef>
          <a:effectRef idx="0">
            <a:schemeClr val="dk1"/>
          </a:effectRef>
          <a:fontRef idx="minor">
            <a:schemeClr val="dk1"/>
          </a:fontRef>
        </p:style>
      </p:pic>
      <p:sp>
        <p:nvSpPr>
          <p:cNvPr id="6" name="Title 1"/>
          <p:cNvSpPr>
            <a:spLocks noGrp="1"/>
          </p:cNvSpPr>
          <p:nvPr>
            <p:ph type="title"/>
          </p:nvPr>
        </p:nvSpPr>
        <p:spPr>
          <a:xfrm>
            <a:off x="168275" y="115888"/>
            <a:ext cx="8269288" cy="693737"/>
          </a:xfrm>
        </p:spPr>
        <p:txBody>
          <a:bodyPr/>
          <a:lstStyle/>
          <a:p>
            <a:pPr>
              <a:defRPr/>
            </a:pPr>
            <a:r>
              <a:rPr lang="en-US" dirty="0"/>
              <a:t>Contracts, </a:t>
            </a:r>
            <a:r>
              <a:rPr lang="en-US" dirty="0" smtClean="0"/>
              <a:t>signatures, </a:t>
            </a:r>
            <a:r>
              <a:rPr lang="en-US" dirty="0"/>
              <a:t>and expenses </a:t>
            </a:r>
          </a:p>
        </p:txBody>
      </p:sp>
      <p:sp>
        <p:nvSpPr>
          <p:cNvPr id="114693"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065D9910-CC4D-4CF9-ABA4-8A3EAB541992}" type="slidenum">
              <a:rPr lang="en-US" altLang="en-US" sz="1200">
                <a:solidFill>
                  <a:srgbClr val="898989"/>
                </a:solidFill>
              </a:rPr>
              <a:pPr algn="r" eaLnBrk="1" hangingPunct="1"/>
              <a:t>51</a:t>
            </a:fld>
            <a:endParaRPr lang="en-US" altLang="en-US" sz="1200">
              <a:solidFill>
                <a:srgbClr val="898989"/>
              </a:solidFill>
            </a:endParaRPr>
          </a:p>
        </p:txBody>
      </p:sp>
      <p:sp>
        <p:nvSpPr>
          <p:cNvPr id="114694" name="TextBox 3"/>
          <p:cNvSpPr txBox="1">
            <a:spLocks noChangeArrowheads="1"/>
          </p:cNvSpPr>
          <p:nvPr/>
        </p:nvSpPr>
        <p:spPr bwMode="auto">
          <a:xfrm>
            <a:off x="363538" y="1128713"/>
            <a:ext cx="4411662"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b="1"/>
              <a:t>Contracts: </a:t>
            </a:r>
          </a:p>
          <a:p>
            <a:r>
              <a:rPr lang="en-US" altLang="en-US" sz="1800"/>
              <a:t>Every Partner must abstain from establishing contracts or taking actions that bind the company without the authorization of a majority of Partners. </a:t>
            </a:r>
          </a:p>
          <a:p>
            <a:endParaRPr lang="es-ES" altLang="en-US" sz="1800"/>
          </a:p>
          <a:p>
            <a:endParaRPr lang="es-ES" altLang="en-US" sz="1800"/>
          </a:p>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r>
              <a:rPr lang="es-ES_tradnl" altLang="en-US" sz="1800" b="1"/>
              <a:t>Expenses and reimbursements:</a:t>
            </a:r>
          </a:p>
          <a:p>
            <a:r>
              <a:rPr lang="en-US" altLang="en-US" sz="1800"/>
              <a:t>Partners will be reimbursed for expenses made in the Company’s name, only if the expense is consistent with the approved budget and if the expense is authorized by the majority of Partners. </a:t>
            </a:r>
          </a:p>
          <a:p>
            <a:endParaRPr lang="en-US" altLang="en-US" sz="1800"/>
          </a:p>
          <a:p>
            <a:endParaRPr lang="en-US" altLang="en-US" sz="1800"/>
          </a:p>
          <a:p>
            <a:endParaRPr lang="es-ES_tradnl" altLang="en-US" sz="1800"/>
          </a:p>
          <a:p>
            <a:endParaRPr lang="en-US" altLang="en-US" sz="1800"/>
          </a:p>
        </p:txBody>
      </p:sp>
      <p:pic>
        <p:nvPicPr>
          <p:cNvPr id="114695" name="Picture 11" descr="06 money doesn't equal pow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2338" y="5102225"/>
            <a:ext cx="8159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8038" y="1268413"/>
            <a:ext cx="10445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7" name="TextBox 8"/>
          <p:cNvSpPr txBox="1">
            <a:spLocks noChangeArrowheads="1"/>
          </p:cNvSpPr>
          <p:nvPr/>
        </p:nvSpPr>
        <p:spPr bwMode="auto">
          <a:xfrm>
            <a:off x="5749925" y="869950"/>
            <a:ext cx="2174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t>Yes, we authorize you to decide the quantity of fruit to purchase, but not more than 300 pounds per week. </a:t>
            </a:r>
          </a:p>
        </p:txBody>
      </p:sp>
      <p:sp>
        <p:nvSpPr>
          <p:cNvPr id="12" name="Freeform 11"/>
          <p:cNvSpPr/>
          <p:nvPr/>
        </p:nvSpPr>
        <p:spPr>
          <a:xfrm>
            <a:off x="8709025" y="1042988"/>
            <a:ext cx="290513" cy="379412"/>
          </a:xfrm>
          <a:custGeom>
            <a:avLst/>
            <a:gdLst>
              <a:gd name="connsiteX0" fmla="*/ 174172 w 290286"/>
              <a:gd name="connsiteY0" fmla="*/ 1256 h 378627"/>
              <a:gd name="connsiteX1" fmla="*/ 87086 w 290286"/>
              <a:gd name="connsiteY1" fmla="*/ 15770 h 378627"/>
              <a:gd name="connsiteX2" fmla="*/ 29029 w 290286"/>
              <a:gd name="connsiteY2" fmla="*/ 102856 h 378627"/>
              <a:gd name="connsiteX3" fmla="*/ 0 w 290286"/>
              <a:gd name="connsiteY3" fmla="*/ 160913 h 378627"/>
              <a:gd name="connsiteX4" fmla="*/ 72572 w 290286"/>
              <a:gd name="connsiteY4" fmla="*/ 349598 h 378627"/>
              <a:gd name="connsiteX5" fmla="*/ 159658 w 290286"/>
              <a:gd name="connsiteY5" fmla="*/ 378627 h 378627"/>
              <a:gd name="connsiteX6" fmla="*/ 246743 w 290286"/>
              <a:gd name="connsiteY6" fmla="*/ 364113 h 378627"/>
              <a:gd name="connsiteX7" fmla="*/ 275772 w 290286"/>
              <a:gd name="connsiteY7" fmla="*/ 277027 h 378627"/>
              <a:gd name="connsiteX8" fmla="*/ 290286 w 290286"/>
              <a:gd name="connsiteY8" fmla="*/ 233484 h 378627"/>
              <a:gd name="connsiteX9" fmla="*/ 261258 w 290286"/>
              <a:gd name="connsiteY9" fmla="*/ 88341 h 378627"/>
              <a:gd name="connsiteX10" fmla="*/ 232229 w 290286"/>
              <a:gd name="connsiteY10" fmla="*/ 44798 h 378627"/>
              <a:gd name="connsiteX11" fmla="*/ 174172 w 290286"/>
              <a:gd name="connsiteY11" fmla="*/ 1256 h 37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286" h="378627">
                <a:moveTo>
                  <a:pt x="174172" y="1256"/>
                </a:moveTo>
                <a:cubicBezTo>
                  <a:pt x="149981" y="-3582"/>
                  <a:pt x="115005" y="6464"/>
                  <a:pt x="87086" y="15770"/>
                </a:cubicBezTo>
                <a:cubicBezTo>
                  <a:pt x="26169" y="36075"/>
                  <a:pt x="48661" y="50504"/>
                  <a:pt x="29029" y="102856"/>
                </a:cubicBezTo>
                <a:cubicBezTo>
                  <a:pt x="21432" y="123115"/>
                  <a:pt x="9676" y="141561"/>
                  <a:pt x="0" y="160913"/>
                </a:cubicBezTo>
                <a:cubicBezTo>
                  <a:pt x="6229" y="204516"/>
                  <a:pt x="9020" y="328414"/>
                  <a:pt x="72572" y="349598"/>
                </a:cubicBezTo>
                <a:lnTo>
                  <a:pt x="159658" y="378627"/>
                </a:lnTo>
                <a:cubicBezTo>
                  <a:pt x="188686" y="373789"/>
                  <a:pt x="224596" y="383492"/>
                  <a:pt x="246743" y="364113"/>
                </a:cubicBezTo>
                <a:cubicBezTo>
                  <a:pt x="269771" y="343963"/>
                  <a:pt x="266096" y="306056"/>
                  <a:pt x="275772" y="277027"/>
                </a:cubicBezTo>
                <a:lnTo>
                  <a:pt x="290286" y="233484"/>
                </a:lnTo>
                <a:cubicBezTo>
                  <a:pt x="284938" y="196045"/>
                  <a:pt x="281523" y="128872"/>
                  <a:pt x="261258" y="88341"/>
                </a:cubicBezTo>
                <a:cubicBezTo>
                  <a:pt x="253457" y="72739"/>
                  <a:pt x="245851" y="55695"/>
                  <a:pt x="232229" y="44798"/>
                </a:cubicBezTo>
                <a:cubicBezTo>
                  <a:pt x="212174" y="28754"/>
                  <a:pt x="198363" y="6094"/>
                  <a:pt x="174172" y="1256"/>
                </a:cubicBezTo>
                <a:close/>
              </a:path>
            </a:pathLst>
          </a:cu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a:p>
        </p:txBody>
      </p:sp>
      <p:sp>
        <p:nvSpPr>
          <p:cNvPr id="13" name="Freeform 12"/>
          <p:cNvSpPr/>
          <p:nvPr/>
        </p:nvSpPr>
        <p:spPr>
          <a:xfrm>
            <a:off x="8491538" y="508000"/>
            <a:ext cx="565150" cy="566738"/>
          </a:xfrm>
          <a:custGeom>
            <a:avLst/>
            <a:gdLst>
              <a:gd name="connsiteX0" fmla="*/ 304800 w 566057"/>
              <a:gd name="connsiteY0" fmla="*/ 566057 h 566057"/>
              <a:gd name="connsiteX1" fmla="*/ 275772 w 566057"/>
              <a:gd name="connsiteY1" fmla="*/ 435429 h 566057"/>
              <a:gd name="connsiteX2" fmla="*/ 159657 w 566057"/>
              <a:gd name="connsiteY2" fmla="*/ 333829 h 566057"/>
              <a:gd name="connsiteX3" fmla="*/ 101600 w 566057"/>
              <a:gd name="connsiteY3" fmla="*/ 304800 h 566057"/>
              <a:gd name="connsiteX4" fmla="*/ 0 w 566057"/>
              <a:gd name="connsiteY4" fmla="*/ 275771 h 566057"/>
              <a:gd name="connsiteX5" fmla="*/ 43543 w 566057"/>
              <a:gd name="connsiteY5" fmla="*/ 261257 h 566057"/>
              <a:gd name="connsiteX6" fmla="*/ 101600 w 566057"/>
              <a:gd name="connsiteY6" fmla="*/ 232229 h 566057"/>
              <a:gd name="connsiteX7" fmla="*/ 130629 w 566057"/>
              <a:gd name="connsiteY7" fmla="*/ 275771 h 566057"/>
              <a:gd name="connsiteX8" fmla="*/ 188686 w 566057"/>
              <a:gd name="connsiteY8" fmla="*/ 348343 h 566057"/>
              <a:gd name="connsiteX9" fmla="*/ 232229 w 566057"/>
              <a:gd name="connsiteY9" fmla="*/ 435429 h 566057"/>
              <a:gd name="connsiteX10" fmla="*/ 275772 w 566057"/>
              <a:gd name="connsiteY10" fmla="*/ 449943 h 566057"/>
              <a:gd name="connsiteX11" fmla="*/ 319314 w 566057"/>
              <a:gd name="connsiteY11" fmla="*/ 391886 h 566057"/>
              <a:gd name="connsiteX12" fmla="*/ 275772 w 566057"/>
              <a:gd name="connsiteY12" fmla="*/ 145143 h 566057"/>
              <a:gd name="connsiteX13" fmla="*/ 319314 w 566057"/>
              <a:gd name="connsiteY13" fmla="*/ 203200 h 566057"/>
              <a:gd name="connsiteX14" fmla="*/ 348343 w 566057"/>
              <a:gd name="connsiteY14" fmla="*/ 246743 h 566057"/>
              <a:gd name="connsiteX15" fmla="*/ 377372 w 566057"/>
              <a:gd name="connsiteY15" fmla="*/ 377371 h 566057"/>
              <a:gd name="connsiteX16" fmla="*/ 391886 w 566057"/>
              <a:gd name="connsiteY16" fmla="*/ 319314 h 566057"/>
              <a:gd name="connsiteX17" fmla="*/ 435429 w 566057"/>
              <a:gd name="connsiteY17" fmla="*/ 275771 h 566057"/>
              <a:gd name="connsiteX18" fmla="*/ 449943 w 566057"/>
              <a:gd name="connsiteY18" fmla="*/ 232229 h 566057"/>
              <a:gd name="connsiteX19" fmla="*/ 478972 w 566057"/>
              <a:gd name="connsiteY19" fmla="*/ 275771 h 566057"/>
              <a:gd name="connsiteX20" fmla="*/ 464457 w 566057"/>
              <a:gd name="connsiteY20" fmla="*/ 406400 h 566057"/>
              <a:gd name="connsiteX21" fmla="*/ 435429 w 566057"/>
              <a:gd name="connsiteY21" fmla="*/ 493486 h 566057"/>
              <a:gd name="connsiteX22" fmla="*/ 406400 w 566057"/>
              <a:gd name="connsiteY22" fmla="*/ 537029 h 566057"/>
              <a:gd name="connsiteX23" fmla="*/ 435429 w 566057"/>
              <a:gd name="connsiteY23" fmla="*/ 478971 h 566057"/>
              <a:gd name="connsiteX24" fmla="*/ 566057 w 566057"/>
              <a:gd name="connsiteY24" fmla="*/ 377371 h 566057"/>
              <a:gd name="connsiteX25" fmla="*/ 537029 w 566057"/>
              <a:gd name="connsiteY25" fmla="*/ 420914 h 566057"/>
              <a:gd name="connsiteX26" fmla="*/ 493486 w 566057"/>
              <a:gd name="connsiteY26" fmla="*/ 435429 h 566057"/>
              <a:gd name="connsiteX27" fmla="*/ 478972 w 566057"/>
              <a:gd name="connsiteY27" fmla="*/ 478971 h 566057"/>
              <a:gd name="connsiteX28" fmla="*/ 391886 w 566057"/>
              <a:gd name="connsiteY28" fmla="*/ 508000 h 566057"/>
              <a:gd name="connsiteX29" fmla="*/ 391886 w 566057"/>
              <a:gd name="connsiteY29" fmla="*/ 203200 h 566057"/>
              <a:gd name="connsiteX30" fmla="*/ 377372 w 566057"/>
              <a:gd name="connsiteY30" fmla="*/ 0 h 566057"/>
              <a:gd name="connsiteX31" fmla="*/ 362857 w 566057"/>
              <a:gd name="connsiteY31" fmla="*/ 58057 h 566057"/>
              <a:gd name="connsiteX32" fmla="*/ 333829 w 566057"/>
              <a:gd name="connsiteY32" fmla="*/ 174171 h 566057"/>
              <a:gd name="connsiteX33" fmla="*/ 304800 w 566057"/>
              <a:gd name="connsiteY33" fmla="*/ 435429 h 566057"/>
              <a:gd name="connsiteX34" fmla="*/ 246743 w 566057"/>
              <a:gd name="connsiteY34" fmla="*/ 304800 h 566057"/>
              <a:gd name="connsiteX35" fmla="*/ 232229 w 566057"/>
              <a:gd name="connsiteY35" fmla="*/ 261257 h 566057"/>
              <a:gd name="connsiteX36" fmla="*/ 188686 w 566057"/>
              <a:gd name="connsiteY36" fmla="*/ 232229 h 566057"/>
              <a:gd name="connsiteX37" fmla="*/ 232229 w 566057"/>
              <a:gd name="connsiteY37" fmla="*/ 275771 h 566057"/>
              <a:gd name="connsiteX38" fmla="*/ 261257 w 566057"/>
              <a:gd name="connsiteY38" fmla="*/ 319314 h 566057"/>
              <a:gd name="connsiteX39" fmla="*/ 290286 w 566057"/>
              <a:gd name="connsiteY39" fmla="*/ 420914 h 566057"/>
              <a:gd name="connsiteX40" fmla="*/ 348343 w 566057"/>
              <a:gd name="connsiteY40" fmla="*/ 537029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6057" h="566057">
                <a:moveTo>
                  <a:pt x="304800" y="566057"/>
                </a:moveTo>
                <a:cubicBezTo>
                  <a:pt x="302217" y="553142"/>
                  <a:pt x="283458" y="453363"/>
                  <a:pt x="275772" y="435429"/>
                </a:cubicBezTo>
                <a:cubicBezTo>
                  <a:pt x="254000" y="384629"/>
                  <a:pt x="208038" y="358020"/>
                  <a:pt x="159657" y="333829"/>
                </a:cubicBezTo>
                <a:cubicBezTo>
                  <a:pt x="140305" y="324153"/>
                  <a:pt x="121487" y="313323"/>
                  <a:pt x="101600" y="304800"/>
                </a:cubicBezTo>
                <a:cubicBezTo>
                  <a:pt x="72454" y="292309"/>
                  <a:pt x="29454" y="283135"/>
                  <a:pt x="0" y="275771"/>
                </a:cubicBezTo>
                <a:cubicBezTo>
                  <a:pt x="14514" y="270933"/>
                  <a:pt x="29481" y="267284"/>
                  <a:pt x="43543" y="261257"/>
                </a:cubicBezTo>
                <a:cubicBezTo>
                  <a:pt x="63430" y="252734"/>
                  <a:pt x="80258" y="228672"/>
                  <a:pt x="101600" y="232229"/>
                </a:cubicBezTo>
                <a:cubicBezTo>
                  <a:pt x="118807" y="235097"/>
                  <a:pt x="120953" y="261257"/>
                  <a:pt x="130629" y="275771"/>
                </a:cubicBezTo>
                <a:cubicBezTo>
                  <a:pt x="167110" y="385217"/>
                  <a:pt x="113656" y="254555"/>
                  <a:pt x="188686" y="348343"/>
                </a:cubicBezTo>
                <a:cubicBezTo>
                  <a:pt x="235431" y="406774"/>
                  <a:pt x="164254" y="381050"/>
                  <a:pt x="232229" y="435429"/>
                </a:cubicBezTo>
                <a:cubicBezTo>
                  <a:pt x="244176" y="444986"/>
                  <a:pt x="261258" y="445105"/>
                  <a:pt x="275772" y="449943"/>
                </a:cubicBezTo>
                <a:cubicBezTo>
                  <a:pt x="286989" y="483595"/>
                  <a:pt x="319314" y="607892"/>
                  <a:pt x="319314" y="391886"/>
                </a:cubicBezTo>
                <a:cubicBezTo>
                  <a:pt x="319314" y="267117"/>
                  <a:pt x="304947" y="232671"/>
                  <a:pt x="275772" y="145143"/>
                </a:cubicBezTo>
                <a:cubicBezTo>
                  <a:pt x="307659" y="17593"/>
                  <a:pt x="270054" y="129311"/>
                  <a:pt x="319314" y="203200"/>
                </a:cubicBezTo>
                <a:lnTo>
                  <a:pt x="348343" y="246743"/>
                </a:lnTo>
                <a:cubicBezTo>
                  <a:pt x="366685" y="503530"/>
                  <a:pt x="348787" y="506002"/>
                  <a:pt x="377372" y="377371"/>
                </a:cubicBezTo>
                <a:cubicBezTo>
                  <a:pt x="381699" y="357898"/>
                  <a:pt x="381989" y="336634"/>
                  <a:pt x="391886" y="319314"/>
                </a:cubicBezTo>
                <a:cubicBezTo>
                  <a:pt x="402070" y="301492"/>
                  <a:pt x="420915" y="290285"/>
                  <a:pt x="435429" y="275771"/>
                </a:cubicBezTo>
                <a:cubicBezTo>
                  <a:pt x="440267" y="261257"/>
                  <a:pt x="434644" y="232229"/>
                  <a:pt x="449943" y="232229"/>
                </a:cubicBezTo>
                <a:cubicBezTo>
                  <a:pt x="467387" y="232229"/>
                  <a:pt x="477523" y="258387"/>
                  <a:pt x="478972" y="275771"/>
                </a:cubicBezTo>
                <a:cubicBezTo>
                  <a:pt x="482610" y="319431"/>
                  <a:pt x="473049" y="363440"/>
                  <a:pt x="464457" y="406400"/>
                </a:cubicBezTo>
                <a:cubicBezTo>
                  <a:pt x="458456" y="436405"/>
                  <a:pt x="452402" y="468026"/>
                  <a:pt x="435429" y="493486"/>
                </a:cubicBezTo>
                <a:cubicBezTo>
                  <a:pt x="425753" y="508000"/>
                  <a:pt x="406400" y="554473"/>
                  <a:pt x="406400" y="537029"/>
                </a:cubicBezTo>
                <a:cubicBezTo>
                  <a:pt x="406400" y="515392"/>
                  <a:pt x="421913" y="495867"/>
                  <a:pt x="435429" y="478971"/>
                </a:cubicBezTo>
                <a:cubicBezTo>
                  <a:pt x="506631" y="389969"/>
                  <a:pt x="493520" y="401551"/>
                  <a:pt x="566057" y="377371"/>
                </a:cubicBezTo>
                <a:cubicBezTo>
                  <a:pt x="556381" y="391885"/>
                  <a:pt x="550650" y="410017"/>
                  <a:pt x="537029" y="420914"/>
                </a:cubicBezTo>
                <a:cubicBezTo>
                  <a:pt x="525082" y="430472"/>
                  <a:pt x="504304" y="424611"/>
                  <a:pt x="493486" y="435429"/>
                </a:cubicBezTo>
                <a:cubicBezTo>
                  <a:pt x="482668" y="446247"/>
                  <a:pt x="491421" y="470079"/>
                  <a:pt x="478972" y="478971"/>
                </a:cubicBezTo>
                <a:cubicBezTo>
                  <a:pt x="454073" y="496756"/>
                  <a:pt x="391886" y="508000"/>
                  <a:pt x="391886" y="508000"/>
                </a:cubicBezTo>
                <a:cubicBezTo>
                  <a:pt x="320199" y="364629"/>
                  <a:pt x="381845" y="514462"/>
                  <a:pt x="391886" y="203200"/>
                </a:cubicBezTo>
                <a:cubicBezTo>
                  <a:pt x="394075" y="135329"/>
                  <a:pt x="382210" y="67733"/>
                  <a:pt x="377372" y="0"/>
                </a:cubicBezTo>
                <a:cubicBezTo>
                  <a:pt x="377372" y="0"/>
                  <a:pt x="369165" y="39133"/>
                  <a:pt x="362857" y="58057"/>
                </a:cubicBezTo>
                <a:cubicBezTo>
                  <a:pt x="345197" y="111038"/>
                  <a:pt x="343838" y="109115"/>
                  <a:pt x="333829" y="174171"/>
                </a:cubicBezTo>
                <a:cubicBezTo>
                  <a:pt x="322086" y="250499"/>
                  <a:pt x="312222" y="361210"/>
                  <a:pt x="304800" y="435429"/>
                </a:cubicBezTo>
                <a:cubicBezTo>
                  <a:pt x="270256" y="331794"/>
                  <a:pt x="292745" y="373803"/>
                  <a:pt x="246743" y="304800"/>
                </a:cubicBezTo>
                <a:cubicBezTo>
                  <a:pt x="241905" y="290286"/>
                  <a:pt x="241786" y="273204"/>
                  <a:pt x="232229" y="261257"/>
                </a:cubicBezTo>
                <a:cubicBezTo>
                  <a:pt x="221332" y="247636"/>
                  <a:pt x="188686" y="214785"/>
                  <a:pt x="188686" y="232229"/>
                </a:cubicBezTo>
                <a:cubicBezTo>
                  <a:pt x="188686" y="252755"/>
                  <a:pt x="219088" y="260002"/>
                  <a:pt x="232229" y="275771"/>
                </a:cubicBezTo>
                <a:cubicBezTo>
                  <a:pt x="243396" y="289172"/>
                  <a:pt x="251581" y="304800"/>
                  <a:pt x="261257" y="319314"/>
                </a:cubicBezTo>
                <a:cubicBezTo>
                  <a:pt x="264672" y="332975"/>
                  <a:pt x="280823" y="403881"/>
                  <a:pt x="290286" y="420914"/>
                </a:cubicBezTo>
                <a:cubicBezTo>
                  <a:pt x="353710" y="535079"/>
                  <a:pt x="348343" y="467835"/>
                  <a:pt x="348343" y="537029"/>
                </a:cubicBezTo>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4700" name="Picture 1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5913" y="3654425"/>
            <a:ext cx="10795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701" name="Group 20"/>
          <p:cNvGrpSpPr>
            <a:grpSpLocks/>
          </p:cNvGrpSpPr>
          <p:nvPr/>
        </p:nvGrpSpPr>
        <p:grpSpPr bwMode="auto">
          <a:xfrm>
            <a:off x="7092950" y="2886075"/>
            <a:ext cx="1016000" cy="1527175"/>
            <a:chOff x="5637022" y="2704590"/>
            <a:chExt cx="1016000" cy="1527643"/>
          </a:xfrm>
        </p:grpSpPr>
        <p:sp>
          <p:nvSpPr>
            <p:cNvPr id="16" name="Freeform 15"/>
            <p:cNvSpPr/>
            <p:nvPr/>
          </p:nvSpPr>
          <p:spPr>
            <a:xfrm>
              <a:off x="5637022" y="2704590"/>
              <a:ext cx="1016000" cy="1527643"/>
            </a:xfrm>
            <a:custGeom>
              <a:avLst/>
              <a:gdLst>
                <a:gd name="connsiteX0" fmla="*/ 0 w 1727705"/>
                <a:gd name="connsiteY0" fmla="*/ 87086 h 2122729"/>
                <a:gd name="connsiteX1" fmla="*/ 72571 w 1727705"/>
                <a:gd name="connsiteY1" fmla="*/ 101600 h 2122729"/>
                <a:gd name="connsiteX2" fmla="*/ 624114 w 1727705"/>
                <a:gd name="connsiteY2" fmla="*/ 145143 h 2122729"/>
                <a:gd name="connsiteX3" fmla="*/ 1146629 w 1727705"/>
                <a:gd name="connsiteY3" fmla="*/ 101600 h 2122729"/>
                <a:gd name="connsiteX4" fmla="*/ 1190171 w 1727705"/>
                <a:gd name="connsiteY4" fmla="*/ 87086 h 2122729"/>
                <a:gd name="connsiteX5" fmla="*/ 1291771 w 1727705"/>
                <a:gd name="connsiteY5" fmla="*/ 58057 h 2122729"/>
                <a:gd name="connsiteX6" fmla="*/ 1393371 w 1727705"/>
                <a:gd name="connsiteY6" fmla="*/ 43543 h 2122729"/>
                <a:gd name="connsiteX7" fmla="*/ 1698171 w 1727705"/>
                <a:gd name="connsiteY7" fmla="*/ 0 h 2122729"/>
                <a:gd name="connsiteX8" fmla="*/ 1727200 w 1727705"/>
                <a:gd name="connsiteY8" fmla="*/ 58057 h 2122729"/>
                <a:gd name="connsiteX9" fmla="*/ 1669143 w 1727705"/>
                <a:gd name="connsiteY9" fmla="*/ 145143 h 2122729"/>
                <a:gd name="connsiteX10" fmla="*/ 1654629 w 1727705"/>
                <a:gd name="connsiteY10" fmla="*/ 188686 h 2122729"/>
                <a:gd name="connsiteX11" fmla="*/ 1640114 w 1727705"/>
                <a:gd name="connsiteY11" fmla="*/ 261257 h 2122729"/>
                <a:gd name="connsiteX12" fmla="*/ 1611086 w 1727705"/>
                <a:gd name="connsiteY12" fmla="*/ 319314 h 2122729"/>
                <a:gd name="connsiteX13" fmla="*/ 1553029 w 1727705"/>
                <a:gd name="connsiteY13" fmla="*/ 522514 h 2122729"/>
                <a:gd name="connsiteX14" fmla="*/ 1538514 w 1727705"/>
                <a:gd name="connsiteY14" fmla="*/ 769257 h 2122729"/>
                <a:gd name="connsiteX15" fmla="*/ 1509486 w 1727705"/>
                <a:gd name="connsiteY15" fmla="*/ 1030514 h 2122729"/>
                <a:gd name="connsiteX16" fmla="*/ 1494971 w 1727705"/>
                <a:gd name="connsiteY16" fmla="*/ 1175657 h 2122729"/>
                <a:gd name="connsiteX17" fmla="*/ 1509486 w 1727705"/>
                <a:gd name="connsiteY17" fmla="*/ 1698172 h 2122729"/>
                <a:gd name="connsiteX18" fmla="*/ 1538514 w 1727705"/>
                <a:gd name="connsiteY18" fmla="*/ 1799772 h 2122729"/>
                <a:gd name="connsiteX19" fmla="*/ 1582057 w 1727705"/>
                <a:gd name="connsiteY19" fmla="*/ 2032000 h 2122729"/>
                <a:gd name="connsiteX20" fmla="*/ 1567543 w 1727705"/>
                <a:gd name="connsiteY20" fmla="*/ 2119086 h 2122729"/>
                <a:gd name="connsiteX21" fmla="*/ 1524000 w 1727705"/>
                <a:gd name="connsiteY21" fmla="*/ 2104572 h 2122729"/>
                <a:gd name="connsiteX22" fmla="*/ 1422400 w 1727705"/>
                <a:gd name="connsiteY22" fmla="*/ 2061029 h 2122729"/>
                <a:gd name="connsiteX23" fmla="*/ 1190171 w 1727705"/>
                <a:gd name="connsiteY23" fmla="*/ 2017486 h 2122729"/>
                <a:gd name="connsiteX24" fmla="*/ 870857 w 1727705"/>
                <a:gd name="connsiteY24" fmla="*/ 1959429 h 2122729"/>
                <a:gd name="connsiteX25" fmla="*/ 580571 w 1727705"/>
                <a:gd name="connsiteY25" fmla="*/ 1915886 h 2122729"/>
                <a:gd name="connsiteX26" fmla="*/ 333829 w 1727705"/>
                <a:gd name="connsiteY26" fmla="*/ 1930400 h 2122729"/>
                <a:gd name="connsiteX27" fmla="*/ 203200 w 1727705"/>
                <a:gd name="connsiteY27" fmla="*/ 2002972 h 2122729"/>
                <a:gd name="connsiteX28" fmla="*/ 159657 w 1727705"/>
                <a:gd name="connsiteY28" fmla="*/ 2017486 h 2122729"/>
                <a:gd name="connsiteX29" fmla="*/ 174171 w 1727705"/>
                <a:gd name="connsiteY29" fmla="*/ 1959429 h 2122729"/>
                <a:gd name="connsiteX30" fmla="*/ 203200 w 1727705"/>
                <a:gd name="connsiteY30" fmla="*/ 1857829 h 2122729"/>
                <a:gd name="connsiteX31" fmla="*/ 174171 w 1727705"/>
                <a:gd name="connsiteY31" fmla="*/ 478972 h 2122729"/>
                <a:gd name="connsiteX32" fmla="*/ 159657 w 1727705"/>
                <a:gd name="connsiteY32" fmla="*/ 319314 h 2122729"/>
                <a:gd name="connsiteX33" fmla="*/ 145143 w 1727705"/>
                <a:gd name="connsiteY33" fmla="*/ 275772 h 2122729"/>
                <a:gd name="connsiteX34" fmla="*/ 101600 w 1727705"/>
                <a:gd name="connsiteY34" fmla="*/ 261257 h 2122729"/>
                <a:gd name="connsiteX35" fmla="*/ 29029 w 1727705"/>
                <a:gd name="connsiteY35" fmla="*/ 174172 h 2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27705" h="2122729">
                  <a:moveTo>
                    <a:pt x="0" y="87086"/>
                  </a:moveTo>
                  <a:cubicBezTo>
                    <a:pt x="24190" y="91924"/>
                    <a:pt x="48188" y="97849"/>
                    <a:pt x="72571" y="101600"/>
                  </a:cubicBezTo>
                  <a:cubicBezTo>
                    <a:pt x="246843" y="128410"/>
                    <a:pt x="471173" y="134947"/>
                    <a:pt x="624114" y="145143"/>
                  </a:cubicBezTo>
                  <a:cubicBezTo>
                    <a:pt x="888460" y="133128"/>
                    <a:pt x="917142" y="142098"/>
                    <a:pt x="1146629" y="101600"/>
                  </a:cubicBezTo>
                  <a:cubicBezTo>
                    <a:pt x="1161695" y="98941"/>
                    <a:pt x="1175517" y="91482"/>
                    <a:pt x="1190171" y="87086"/>
                  </a:cubicBezTo>
                  <a:cubicBezTo>
                    <a:pt x="1223907" y="76965"/>
                    <a:pt x="1257331" y="65437"/>
                    <a:pt x="1291771" y="58057"/>
                  </a:cubicBezTo>
                  <a:cubicBezTo>
                    <a:pt x="1325222" y="50889"/>
                    <a:pt x="1359579" y="48879"/>
                    <a:pt x="1393371" y="43543"/>
                  </a:cubicBezTo>
                  <a:cubicBezTo>
                    <a:pt x="1651524" y="2782"/>
                    <a:pt x="1478701" y="24385"/>
                    <a:pt x="1698171" y="0"/>
                  </a:cubicBezTo>
                  <a:cubicBezTo>
                    <a:pt x="1707847" y="19352"/>
                    <a:pt x="1731443" y="36841"/>
                    <a:pt x="1727200" y="58057"/>
                  </a:cubicBezTo>
                  <a:cubicBezTo>
                    <a:pt x="1720358" y="92268"/>
                    <a:pt x="1680175" y="112045"/>
                    <a:pt x="1669143" y="145143"/>
                  </a:cubicBezTo>
                  <a:cubicBezTo>
                    <a:pt x="1664305" y="159657"/>
                    <a:pt x="1658340" y="173843"/>
                    <a:pt x="1654629" y="188686"/>
                  </a:cubicBezTo>
                  <a:cubicBezTo>
                    <a:pt x="1648646" y="212619"/>
                    <a:pt x="1647915" y="237854"/>
                    <a:pt x="1640114" y="261257"/>
                  </a:cubicBezTo>
                  <a:cubicBezTo>
                    <a:pt x="1633272" y="281783"/>
                    <a:pt x="1617928" y="298788"/>
                    <a:pt x="1611086" y="319314"/>
                  </a:cubicBezTo>
                  <a:cubicBezTo>
                    <a:pt x="1588810" y="386143"/>
                    <a:pt x="1553029" y="522514"/>
                    <a:pt x="1553029" y="522514"/>
                  </a:cubicBezTo>
                  <a:cubicBezTo>
                    <a:pt x="1548191" y="604762"/>
                    <a:pt x="1545550" y="687168"/>
                    <a:pt x="1538514" y="769257"/>
                  </a:cubicBezTo>
                  <a:cubicBezTo>
                    <a:pt x="1531031" y="856558"/>
                    <a:pt x="1518821" y="943391"/>
                    <a:pt x="1509486" y="1030514"/>
                  </a:cubicBezTo>
                  <a:cubicBezTo>
                    <a:pt x="1504306" y="1078860"/>
                    <a:pt x="1499809" y="1127276"/>
                    <a:pt x="1494971" y="1175657"/>
                  </a:cubicBezTo>
                  <a:cubicBezTo>
                    <a:pt x="1499809" y="1349829"/>
                    <a:pt x="1497359" y="1524356"/>
                    <a:pt x="1509486" y="1698172"/>
                  </a:cubicBezTo>
                  <a:cubicBezTo>
                    <a:pt x="1511937" y="1733308"/>
                    <a:pt x="1530447" y="1765486"/>
                    <a:pt x="1538514" y="1799772"/>
                  </a:cubicBezTo>
                  <a:cubicBezTo>
                    <a:pt x="1558403" y="1884301"/>
                    <a:pt x="1568326" y="1949613"/>
                    <a:pt x="1582057" y="2032000"/>
                  </a:cubicBezTo>
                  <a:cubicBezTo>
                    <a:pt x="1577219" y="2061029"/>
                    <a:pt x="1585927" y="2096106"/>
                    <a:pt x="1567543" y="2119086"/>
                  </a:cubicBezTo>
                  <a:cubicBezTo>
                    <a:pt x="1557986" y="2131033"/>
                    <a:pt x="1538205" y="2110254"/>
                    <a:pt x="1524000" y="2104572"/>
                  </a:cubicBezTo>
                  <a:cubicBezTo>
                    <a:pt x="1489789" y="2090888"/>
                    <a:pt x="1457099" y="2073422"/>
                    <a:pt x="1422400" y="2061029"/>
                  </a:cubicBezTo>
                  <a:cubicBezTo>
                    <a:pt x="1320400" y="2024600"/>
                    <a:pt x="1303907" y="2030123"/>
                    <a:pt x="1190171" y="2017486"/>
                  </a:cubicBezTo>
                  <a:cubicBezTo>
                    <a:pt x="980721" y="1965123"/>
                    <a:pt x="1159784" y="2005657"/>
                    <a:pt x="870857" y="1959429"/>
                  </a:cubicBezTo>
                  <a:cubicBezTo>
                    <a:pt x="577598" y="1912508"/>
                    <a:pt x="838258" y="1944517"/>
                    <a:pt x="580571" y="1915886"/>
                  </a:cubicBezTo>
                  <a:cubicBezTo>
                    <a:pt x="498324" y="1920724"/>
                    <a:pt x="415810" y="1922202"/>
                    <a:pt x="333829" y="1930400"/>
                  </a:cubicBezTo>
                  <a:cubicBezTo>
                    <a:pt x="271293" y="1936653"/>
                    <a:pt x="270851" y="1980422"/>
                    <a:pt x="203200" y="2002972"/>
                  </a:cubicBezTo>
                  <a:lnTo>
                    <a:pt x="159657" y="2017486"/>
                  </a:lnTo>
                  <a:cubicBezTo>
                    <a:pt x="164495" y="1998134"/>
                    <a:pt x="168691" y="1978609"/>
                    <a:pt x="174171" y="1959429"/>
                  </a:cubicBezTo>
                  <a:cubicBezTo>
                    <a:pt x="215816" y="1813673"/>
                    <a:pt x="157827" y="2039323"/>
                    <a:pt x="203200" y="1857829"/>
                  </a:cubicBezTo>
                  <a:cubicBezTo>
                    <a:pt x="193524" y="1398210"/>
                    <a:pt x="187177" y="938509"/>
                    <a:pt x="174171" y="478972"/>
                  </a:cubicBezTo>
                  <a:cubicBezTo>
                    <a:pt x="172659" y="425555"/>
                    <a:pt x="167214" y="372216"/>
                    <a:pt x="159657" y="319314"/>
                  </a:cubicBezTo>
                  <a:cubicBezTo>
                    <a:pt x="157493" y="304169"/>
                    <a:pt x="155961" y="286590"/>
                    <a:pt x="145143" y="275772"/>
                  </a:cubicBezTo>
                  <a:cubicBezTo>
                    <a:pt x="134325" y="264954"/>
                    <a:pt x="116114" y="266095"/>
                    <a:pt x="101600" y="261257"/>
                  </a:cubicBezTo>
                  <a:cubicBezTo>
                    <a:pt x="49847" y="192253"/>
                    <a:pt x="75162" y="220305"/>
                    <a:pt x="29029" y="174172"/>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7" name="Freeform 16"/>
            <p:cNvSpPr/>
            <p:nvPr/>
          </p:nvSpPr>
          <p:spPr>
            <a:xfrm>
              <a:off x="5892610" y="3146050"/>
              <a:ext cx="450850" cy="279486"/>
            </a:xfrm>
            <a:custGeom>
              <a:avLst/>
              <a:gdLst>
                <a:gd name="connsiteX0" fmla="*/ 0 w 450060"/>
                <a:gd name="connsiteY0" fmla="*/ 134568 h 279710"/>
                <a:gd name="connsiteX1" fmla="*/ 72571 w 450060"/>
                <a:gd name="connsiteY1" fmla="*/ 250682 h 279710"/>
                <a:gd name="connsiteX2" fmla="*/ 116114 w 450060"/>
                <a:gd name="connsiteY2" fmla="*/ 236168 h 279710"/>
                <a:gd name="connsiteX3" fmla="*/ 159657 w 450060"/>
                <a:gd name="connsiteY3" fmla="*/ 207139 h 279710"/>
                <a:gd name="connsiteX4" fmla="*/ 232229 w 450060"/>
                <a:gd name="connsiteY4" fmla="*/ 265196 h 279710"/>
                <a:gd name="connsiteX5" fmla="*/ 275771 w 450060"/>
                <a:gd name="connsiteY5" fmla="*/ 279710 h 279710"/>
                <a:gd name="connsiteX6" fmla="*/ 348343 w 450060"/>
                <a:gd name="connsiteY6" fmla="*/ 3939 h 279710"/>
                <a:gd name="connsiteX7" fmla="*/ 362857 w 450060"/>
                <a:gd name="connsiteY7" fmla="*/ 61996 h 279710"/>
                <a:gd name="connsiteX8" fmla="*/ 406400 w 450060"/>
                <a:gd name="connsiteY8" fmla="*/ 134568 h 279710"/>
                <a:gd name="connsiteX9" fmla="*/ 449943 w 450060"/>
                <a:gd name="connsiteY9" fmla="*/ 163596 h 27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060" h="279710">
                  <a:moveTo>
                    <a:pt x="0" y="134568"/>
                  </a:moveTo>
                  <a:cubicBezTo>
                    <a:pt x="13185" y="174121"/>
                    <a:pt x="15747" y="241211"/>
                    <a:pt x="72571" y="250682"/>
                  </a:cubicBezTo>
                  <a:cubicBezTo>
                    <a:pt x="87662" y="253197"/>
                    <a:pt x="101600" y="241006"/>
                    <a:pt x="116114" y="236168"/>
                  </a:cubicBezTo>
                  <a:cubicBezTo>
                    <a:pt x="130628" y="226492"/>
                    <a:pt x="142734" y="202908"/>
                    <a:pt x="159657" y="207139"/>
                  </a:cubicBezTo>
                  <a:cubicBezTo>
                    <a:pt x="189711" y="214652"/>
                    <a:pt x="205959" y="248777"/>
                    <a:pt x="232229" y="265196"/>
                  </a:cubicBezTo>
                  <a:cubicBezTo>
                    <a:pt x="245203" y="273304"/>
                    <a:pt x="261257" y="274872"/>
                    <a:pt x="275771" y="279710"/>
                  </a:cubicBezTo>
                  <a:cubicBezTo>
                    <a:pt x="405397" y="182494"/>
                    <a:pt x="301801" y="283200"/>
                    <a:pt x="348343" y="3939"/>
                  </a:cubicBezTo>
                  <a:cubicBezTo>
                    <a:pt x="351622" y="-15738"/>
                    <a:pt x="354755" y="43767"/>
                    <a:pt x="362857" y="61996"/>
                  </a:cubicBezTo>
                  <a:cubicBezTo>
                    <a:pt x="374314" y="87775"/>
                    <a:pt x="386452" y="114620"/>
                    <a:pt x="406400" y="134568"/>
                  </a:cubicBezTo>
                  <a:cubicBezTo>
                    <a:pt x="454533" y="182701"/>
                    <a:pt x="449943" y="123635"/>
                    <a:pt x="449943" y="1635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5935472" y="3568455"/>
              <a:ext cx="422275" cy="177854"/>
            </a:xfrm>
            <a:custGeom>
              <a:avLst/>
              <a:gdLst>
                <a:gd name="connsiteX0" fmla="*/ 14826 w 421266"/>
                <a:gd name="connsiteY0" fmla="*/ 17100 h 178685"/>
                <a:gd name="connsiteX1" fmla="*/ 290598 w 421266"/>
                <a:gd name="connsiteY1" fmla="*/ 89671 h 178685"/>
                <a:gd name="connsiteX2" fmla="*/ 305112 w 421266"/>
                <a:gd name="connsiteY2" fmla="*/ 46128 h 178685"/>
                <a:gd name="connsiteX3" fmla="*/ 334140 w 421266"/>
                <a:gd name="connsiteY3" fmla="*/ 147728 h 178685"/>
                <a:gd name="connsiteX4" fmla="*/ 406712 w 421266"/>
                <a:gd name="connsiteY4" fmla="*/ 60642 h 178685"/>
                <a:gd name="connsiteX5" fmla="*/ 363169 w 421266"/>
                <a:gd name="connsiteY5" fmla="*/ 2585 h 178685"/>
                <a:gd name="connsiteX6" fmla="*/ 319626 w 421266"/>
                <a:gd name="connsiteY6" fmla="*/ 31614 h 178685"/>
                <a:gd name="connsiteX7" fmla="*/ 261569 w 421266"/>
                <a:gd name="connsiteY7" fmla="*/ 60642 h 178685"/>
                <a:gd name="connsiteX8" fmla="*/ 188998 w 421266"/>
                <a:gd name="connsiteY8" fmla="*/ 104185 h 178685"/>
                <a:gd name="connsiteX9" fmla="*/ 101912 w 421266"/>
                <a:gd name="connsiteY9" fmla="*/ 118700 h 178685"/>
                <a:gd name="connsiteX10" fmla="*/ 43855 w 421266"/>
                <a:gd name="connsiteY10" fmla="*/ 133214 h 178685"/>
                <a:gd name="connsiteX11" fmla="*/ 312 w 421266"/>
                <a:gd name="connsiteY11" fmla="*/ 147728 h 17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266" h="178685">
                  <a:moveTo>
                    <a:pt x="14826" y="17100"/>
                  </a:moveTo>
                  <a:cubicBezTo>
                    <a:pt x="155007" y="87190"/>
                    <a:pt x="212043" y="207504"/>
                    <a:pt x="290598" y="89671"/>
                  </a:cubicBezTo>
                  <a:cubicBezTo>
                    <a:pt x="299085" y="76941"/>
                    <a:pt x="300274" y="60642"/>
                    <a:pt x="305112" y="46128"/>
                  </a:cubicBezTo>
                  <a:cubicBezTo>
                    <a:pt x="314788" y="79995"/>
                    <a:pt x="306636" y="125725"/>
                    <a:pt x="334140" y="147728"/>
                  </a:cubicBezTo>
                  <a:cubicBezTo>
                    <a:pt x="346287" y="157446"/>
                    <a:pt x="403461" y="65518"/>
                    <a:pt x="406712" y="60642"/>
                  </a:cubicBezTo>
                  <a:cubicBezTo>
                    <a:pt x="419846" y="21239"/>
                    <a:pt x="446092" y="-9261"/>
                    <a:pt x="363169" y="2585"/>
                  </a:cubicBezTo>
                  <a:cubicBezTo>
                    <a:pt x="345900" y="5052"/>
                    <a:pt x="334772" y="22959"/>
                    <a:pt x="319626" y="31614"/>
                  </a:cubicBezTo>
                  <a:cubicBezTo>
                    <a:pt x="300840" y="42349"/>
                    <a:pt x="280483" y="50134"/>
                    <a:pt x="261569" y="60642"/>
                  </a:cubicBezTo>
                  <a:cubicBezTo>
                    <a:pt x="236908" y="74342"/>
                    <a:pt x="215510" y="94544"/>
                    <a:pt x="188998" y="104185"/>
                  </a:cubicBezTo>
                  <a:cubicBezTo>
                    <a:pt x="161341" y="114242"/>
                    <a:pt x="130770" y="112928"/>
                    <a:pt x="101912" y="118700"/>
                  </a:cubicBezTo>
                  <a:cubicBezTo>
                    <a:pt x="82351" y="122612"/>
                    <a:pt x="63207" y="128376"/>
                    <a:pt x="43855" y="133214"/>
                  </a:cubicBezTo>
                  <a:cubicBezTo>
                    <a:pt x="-6530" y="183599"/>
                    <a:pt x="312" y="197283"/>
                    <a:pt x="312" y="1477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4702" name="TextBox 18"/>
          <p:cNvSpPr txBox="1">
            <a:spLocks noChangeArrowheads="1"/>
          </p:cNvSpPr>
          <p:nvPr/>
        </p:nvSpPr>
        <p:spPr bwMode="auto">
          <a:xfrm>
            <a:off x="239713" y="2825750"/>
            <a:ext cx="22431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114703" name="TextBox 22"/>
          <p:cNvSpPr txBox="1">
            <a:spLocks noChangeArrowheads="1"/>
          </p:cNvSpPr>
          <p:nvPr/>
        </p:nvSpPr>
        <p:spPr bwMode="auto">
          <a:xfrm>
            <a:off x="7183438" y="3009900"/>
            <a:ext cx="8715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500" b="1"/>
              <a:t>Contract</a:t>
            </a:r>
          </a:p>
        </p:txBody>
      </p:sp>
      <p:grpSp>
        <p:nvGrpSpPr>
          <p:cNvPr id="114704" name="Group 26"/>
          <p:cNvGrpSpPr>
            <a:grpSpLocks/>
          </p:cNvGrpSpPr>
          <p:nvPr/>
        </p:nvGrpSpPr>
        <p:grpSpPr bwMode="auto">
          <a:xfrm>
            <a:off x="6188075" y="5089525"/>
            <a:ext cx="1308100" cy="1589088"/>
            <a:chOff x="5643147" y="5122691"/>
            <a:chExt cx="1015547" cy="1588352"/>
          </a:xfrm>
        </p:grpSpPr>
        <p:sp>
          <p:nvSpPr>
            <p:cNvPr id="22" name="Freeform 21"/>
            <p:cNvSpPr/>
            <p:nvPr/>
          </p:nvSpPr>
          <p:spPr>
            <a:xfrm rot="10559896" flipH="1">
              <a:off x="5646845" y="5122691"/>
              <a:ext cx="1011849" cy="1588352"/>
            </a:xfrm>
            <a:custGeom>
              <a:avLst/>
              <a:gdLst>
                <a:gd name="connsiteX0" fmla="*/ 435428 w 667657"/>
                <a:gd name="connsiteY0" fmla="*/ 8646 h 1343961"/>
                <a:gd name="connsiteX1" fmla="*/ 362857 w 667657"/>
                <a:gd name="connsiteY1" fmla="*/ 23161 h 1343961"/>
                <a:gd name="connsiteX2" fmla="*/ 275771 w 667657"/>
                <a:gd name="connsiteY2" fmla="*/ 52189 h 1343961"/>
                <a:gd name="connsiteX3" fmla="*/ 246743 w 667657"/>
                <a:gd name="connsiteY3" fmla="*/ 110246 h 1343961"/>
                <a:gd name="connsiteX4" fmla="*/ 188685 w 667657"/>
                <a:gd name="connsiteY4" fmla="*/ 197332 h 1343961"/>
                <a:gd name="connsiteX5" fmla="*/ 145143 w 667657"/>
                <a:gd name="connsiteY5" fmla="*/ 284418 h 1343961"/>
                <a:gd name="connsiteX6" fmla="*/ 130628 w 667657"/>
                <a:gd name="connsiteY6" fmla="*/ 327961 h 1343961"/>
                <a:gd name="connsiteX7" fmla="*/ 58057 w 667657"/>
                <a:gd name="connsiteY7" fmla="*/ 473104 h 1343961"/>
                <a:gd name="connsiteX8" fmla="*/ 0 w 667657"/>
                <a:gd name="connsiteY8" fmla="*/ 676304 h 1343961"/>
                <a:gd name="connsiteX9" fmla="*/ 14514 w 667657"/>
                <a:gd name="connsiteY9" fmla="*/ 1155275 h 1343961"/>
                <a:gd name="connsiteX10" fmla="*/ 58057 w 667657"/>
                <a:gd name="connsiteY10" fmla="*/ 1329446 h 1343961"/>
                <a:gd name="connsiteX11" fmla="*/ 101600 w 667657"/>
                <a:gd name="connsiteY11" fmla="*/ 1343961 h 1343961"/>
                <a:gd name="connsiteX12" fmla="*/ 232228 w 667657"/>
                <a:gd name="connsiteY12" fmla="*/ 1329446 h 1343961"/>
                <a:gd name="connsiteX13" fmla="*/ 333828 w 667657"/>
                <a:gd name="connsiteY13" fmla="*/ 1300418 h 1343961"/>
                <a:gd name="connsiteX14" fmla="*/ 493485 w 667657"/>
                <a:gd name="connsiteY14" fmla="*/ 1285904 h 1343961"/>
                <a:gd name="connsiteX15" fmla="*/ 406400 w 667657"/>
                <a:gd name="connsiteY15" fmla="*/ 1227846 h 1343961"/>
                <a:gd name="connsiteX16" fmla="*/ 377371 w 667657"/>
                <a:gd name="connsiteY16" fmla="*/ 1140761 h 1343961"/>
                <a:gd name="connsiteX17" fmla="*/ 333828 w 667657"/>
                <a:gd name="connsiteY17" fmla="*/ 1053675 h 1343961"/>
                <a:gd name="connsiteX18" fmla="*/ 362857 w 667657"/>
                <a:gd name="connsiteY18" fmla="*/ 748875 h 1343961"/>
                <a:gd name="connsiteX19" fmla="*/ 406400 w 667657"/>
                <a:gd name="connsiteY19" fmla="*/ 603732 h 1343961"/>
                <a:gd name="connsiteX20" fmla="*/ 464457 w 667657"/>
                <a:gd name="connsiteY20" fmla="*/ 429561 h 1343961"/>
                <a:gd name="connsiteX21" fmla="*/ 478971 w 667657"/>
                <a:gd name="connsiteY21" fmla="*/ 342475 h 1343961"/>
                <a:gd name="connsiteX22" fmla="*/ 508000 w 667657"/>
                <a:gd name="connsiteY22" fmla="*/ 255389 h 1343961"/>
                <a:gd name="connsiteX23" fmla="*/ 522514 w 667657"/>
                <a:gd name="connsiteY23" fmla="*/ 211846 h 1343961"/>
                <a:gd name="connsiteX24" fmla="*/ 537028 w 667657"/>
                <a:gd name="connsiteY24" fmla="*/ 168304 h 1343961"/>
                <a:gd name="connsiteX25" fmla="*/ 580571 w 667657"/>
                <a:gd name="connsiteY25" fmla="*/ 153789 h 1343961"/>
                <a:gd name="connsiteX26" fmla="*/ 595085 w 667657"/>
                <a:gd name="connsiteY26" fmla="*/ 110246 h 1343961"/>
                <a:gd name="connsiteX27" fmla="*/ 638628 w 667657"/>
                <a:gd name="connsiteY27" fmla="*/ 81218 h 1343961"/>
                <a:gd name="connsiteX28" fmla="*/ 667657 w 667657"/>
                <a:gd name="connsiteY28" fmla="*/ 37675 h 1343961"/>
                <a:gd name="connsiteX29" fmla="*/ 435428 w 667657"/>
                <a:gd name="connsiteY29" fmla="*/ 8646 h 134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7657" h="1343961">
                  <a:moveTo>
                    <a:pt x="435428" y="8646"/>
                  </a:moveTo>
                  <a:cubicBezTo>
                    <a:pt x="384628" y="6227"/>
                    <a:pt x="386657" y="16670"/>
                    <a:pt x="362857" y="23161"/>
                  </a:cubicBezTo>
                  <a:cubicBezTo>
                    <a:pt x="333336" y="31212"/>
                    <a:pt x="275771" y="52189"/>
                    <a:pt x="275771" y="52189"/>
                  </a:cubicBezTo>
                  <a:cubicBezTo>
                    <a:pt x="266095" y="71541"/>
                    <a:pt x="257875" y="91693"/>
                    <a:pt x="246743" y="110246"/>
                  </a:cubicBezTo>
                  <a:cubicBezTo>
                    <a:pt x="228793" y="140162"/>
                    <a:pt x="188685" y="197332"/>
                    <a:pt x="188685" y="197332"/>
                  </a:cubicBezTo>
                  <a:cubicBezTo>
                    <a:pt x="152206" y="306772"/>
                    <a:pt x="201412" y="171880"/>
                    <a:pt x="145143" y="284418"/>
                  </a:cubicBezTo>
                  <a:cubicBezTo>
                    <a:pt x="138301" y="298102"/>
                    <a:pt x="137039" y="314070"/>
                    <a:pt x="130628" y="327961"/>
                  </a:cubicBezTo>
                  <a:cubicBezTo>
                    <a:pt x="107960" y="377074"/>
                    <a:pt x="75162" y="421788"/>
                    <a:pt x="58057" y="473104"/>
                  </a:cubicBezTo>
                  <a:cubicBezTo>
                    <a:pt x="6713" y="627136"/>
                    <a:pt x="23515" y="558725"/>
                    <a:pt x="0" y="676304"/>
                  </a:cubicBezTo>
                  <a:cubicBezTo>
                    <a:pt x="4838" y="835961"/>
                    <a:pt x="6538" y="995744"/>
                    <a:pt x="14514" y="1155275"/>
                  </a:cubicBezTo>
                  <a:cubicBezTo>
                    <a:pt x="16339" y="1191781"/>
                    <a:pt x="28792" y="1294328"/>
                    <a:pt x="58057" y="1329446"/>
                  </a:cubicBezTo>
                  <a:cubicBezTo>
                    <a:pt x="67852" y="1341199"/>
                    <a:pt x="87086" y="1339123"/>
                    <a:pt x="101600" y="1343961"/>
                  </a:cubicBezTo>
                  <a:cubicBezTo>
                    <a:pt x="145143" y="1339123"/>
                    <a:pt x="189168" y="1337520"/>
                    <a:pt x="232228" y="1329446"/>
                  </a:cubicBezTo>
                  <a:cubicBezTo>
                    <a:pt x="266847" y="1322955"/>
                    <a:pt x="299085" y="1306208"/>
                    <a:pt x="333828" y="1300418"/>
                  </a:cubicBezTo>
                  <a:cubicBezTo>
                    <a:pt x="386539" y="1291633"/>
                    <a:pt x="440266" y="1290742"/>
                    <a:pt x="493485" y="1285904"/>
                  </a:cubicBezTo>
                  <a:cubicBezTo>
                    <a:pt x="452571" y="1272265"/>
                    <a:pt x="431110" y="1272323"/>
                    <a:pt x="406400" y="1227846"/>
                  </a:cubicBezTo>
                  <a:cubicBezTo>
                    <a:pt x="391540" y="1201098"/>
                    <a:pt x="394344" y="1166221"/>
                    <a:pt x="377371" y="1140761"/>
                  </a:cubicBezTo>
                  <a:cubicBezTo>
                    <a:pt x="339856" y="1084488"/>
                    <a:pt x="353859" y="1113767"/>
                    <a:pt x="333828" y="1053675"/>
                  </a:cubicBezTo>
                  <a:cubicBezTo>
                    <a:pt x="343504" y="952075"/>
                    <a:pt x="350697" y="850208"/>
                    <a:pt x="362857" y="748875"/>
                  </a:cubicBezTo>
                  <a:cubicBezTo>
                    <a:pt x="368174" y="704568"/>
                    <a:pt x="396554" y="643115"/>
                    <a:pt x="406400" y="603732"/>
                  </a:cubicBezTo>
                  <a:cubicBezTo>
                    <a:pt x="440676" y="466627"/>
                    <a:pt x="417586" y="523302"/>
                    <a:pt x="464457" y="429561"/>
                  </a:cubicBezTo>
                  <a:cubicBezTo>
                    <a:pt x="469295" y="400532"/>
                    <a:pt x="471833" y="371025"/>
                    <a:pt x="478971" y="342475"/>
                  </a:cubicBezTo>
                  <a:cubicBezTo>
                    <a:pt x="486392" y="312790"/>
                    <a:pt x="498324" y="284418"/>
                    <a:pt x="508000" y="255389"/>
                  </a:cubicBezTo>
                  <a:lnTo>
                    <a:pt x="522514" y="211846"/>
                  </a:lnTo>
                  <a:cubicBezTo>
                    <a:pt x="527352" y="197332"/>
                    <a:pt x="522514" y="173142"/>
                    <a:pt x="537028" y="168304"/>
                  </a:cubicBezTo>
                  <a:lnTo>
                    <a:pt x="580571" y="153789"/>
                  </a:lnTo>
                  <a:cubicBezTo>
                    <a:pt x="585409" y="139275"/>
                    <a:pt x="585528" y="122193"/>
                    <a:pt x="595085" y="110246"/>
                  </a:cubicBezTo>
                  <a:cubicBezTo>
                    <a:pt x="605982" y="96625"/>
                    <a:pt x="626293" y="93553"/>
                    <a:pt x="638628" y="81218"/>
                  </a:cubicBezTo>
                  <a:cubicBezTo>
                    <a:pt x="650963" y="68883"/>
                    <a:pt x="657981" y="52189"/>
                    <a:pt x="667657" y="37675"/>
                  </a:cubicBezTo>
                  <a:cubicBezTo>
                    <a:pt x="571782" y="-26242"/>
                    <a:pt x="486228" y="11065"/>
                    <a:pt x="435428" y="864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4709" name="TextBox 24"/>
            <p:cNvSpPr txBox="1">
              <a:spLocks noChangeArrowheads="1"/>
            </p:cNvSpPr>
            <p:nvPr/>
          </p:nvSpPr>
          <p:spPr bwMode="auto">
            <a:xfrm>
              <a:off x="5643147" y="5146357"/>
              <a:ext cx="7549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300" b="1"/>
                <a:t>Receipt</a:t>
              </a:r>
            </a:p>
          </p:txBody>
        </p:sp>
      </p:grpSp>
      <p:sp>
        <p:nvSpPr>
          <p:cNvPr id="114705" name="TextBox 25"/>
          <p:cNvSpPr txBox="1">
            <a:spLocks noChangeArrowheads="1"/>
          </p:cNvSpPr>
          <p:nvPr/>
        </p:nvSpPr>
        <p:spPr bwMode="auto">
          <a:xfrm>
            <a:off x="2141538" y="3021013"/>
            <a:ext cx="50196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Signatures:</a:t>
            </a:r>
          </a:p>
          <a:p>
            <a:r>
              <a:rPr lang="en-US" altLang="en-US" sz="1800"/>
              <a:t>To avoid problems and unforeseen expenses, it is better that – whenever possible – at least two Partners sign contracts, checks, and other documents. </a:t>
            </a:r>
          </a:p>
          <a:p>
            <a:endParaRPr lang="en-US" altLang="en-US" sz="1800"/>
          </a:p>
        </p:txBody>
      </p:sp>
      <p:sp>
        <p:nvSpPr>
          <p:cNvPr id="114706" name="TextBox 27"/>
          <p:cNvSpPr txBox="1">
            <a:spLocks noChangeArrowheads="1"/>
          </p:cNvSpPr>
          <p:nvPr/>
        </p:nvSpPr>
        <p:spPr bwMode="auto">
          <a:xfrm>
            <a:off x="6257925" y="5484813"/>
            <a:ext cx="99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400"/>
              <a:t> $50</a:t>
            </a:r>
          </a:p>
          <a:p>
            <a:r>
              <a:rPr lang="en-US" altLang="en-US" sz="1400"/>
              <a:t>  </a:t>
            </a:r>
            <a:r>
              <a:rPr lang="en-US" altLang="en-US" sz="1400" u="sng"/>
              <a:t> $50</a:t>
            </a:r>
            <a:r>
              <a:rPr lang="en-US" altLang="en-US" sz="1400"/>
              <a:t> </a:t>
            </a:r>
          </a:p>
          <a:p>
            <a:r>
              <a:rPr lang="en-US" altLang="en-US" sz="1400"/>
              <a:t>    $100</a:t>
            </a:r>
          </a:p>
          <a:p>
            <a:endParaRPr lang="en-US" altLang="en-US" sz="1400"/>
          </a:p>
          <a:p>
            <a:r>
              <a:rPr lang="en-US" altLang="en-US" sz="1000"/>
              <a:t>            Thanks!</a:t>
            </a:r>
          </a:p>
        </p:txBody>
      </p:sp>
      <p:sp>
        <p:nvSpPr>
          <p:cNvPr id="26" name="Circular Arrow 25"/>
          <p:cNvSpPr/>
          <p:nvPr/>
        </p:nvSpPr>
        <p:spPr>
          <a:xfrm>
            <a:off x="5295900" y="4498975"/>
            <a:ext cx="1049338" cy="1060450"/>
          </a:xfrm>
          <a:prstGeom prst="circular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3363" y="5214938"/>
            <a:ext cx="97631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6213" y="487363"/>
            <a:ext cx="14747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4"/>
          <p:cNvSpPr txBox="1">
            <a:spLocks noChangeArrowheads="1"/>
          </p:cNvSpPr>
          <p:nvPr/>
        </p:nvSpPr>
        <p:spPr bwMode="auto">
          <a:xfrm>
            <a:off x="6378575" y="879475"/>
            <a:ext cx="15382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t>¡Abrazos</a:t>
            </a:r>
          </a:p>
          <a:p>
            <a:pPr algn="ctr"/>
            <a:r>
              <a:rPr lang="en-US" altLang="en-US" sz="1800"/>
              <a:t>a todos!</a:t>
            </a:r>
          </a:p>
          <a:p>
            <a:pPr algn="ctr"/>
            <a:r>
              <a:rPr lang="en-US" altLang="en-US" sz="2500" b="1"/>
              <a:t>¡Me </a:t>
            </a:r>
          </a:p>
          <a:p>
            <a:pPr algn="ctr"/>
            <a:r>
              <a:rPr lang="en-US" altLang="en-US" sz="2500" b="1"/>
              <a:t>voy!</a:t>
            </a:r>
          </a:p>
          <a:p>
            <a:pPr algn="ctr"/>
            <a:r>
              <a:rPr lang="en-US" altLang="en-US" sz="1800"/>
              <a:t>(en un mes) </a:t>
            </a:r>
          </a:p>
        </p:txBody>
      </p:sp>
      <p:sp>
        <p:nvSpPr>
          <p:cNvPr id="6" name="Freeform 5"/>
          <p:cNvSpPr/>
          <p:nvPr/>
        </p:nvSpPr>
        <p:spPr>
          <a:xfrm>
            <a:off x="6378575" y="785813"/>
            <a:ext cx="1538288" cy="1935162"/>
          </a:xfrm>
          <a:custGeom>
            <a:avLst/>
            <a:gdLst>
              <a:gd name="connsiteX0" fmla="*/ 359910 w 2066047"/>
              <a:gd name="connsiteY0" fmla="*/ 33453 h 3335732"/>
              <a:gd name="connsiteX1" fmla="*/ 649842 w 2066047"/>
              <a:gd name="connsiteY1" fmla="*/ 11151 h 3335732"/>
              <a:gd name="connsiteX2" fmla="*/ 694447 w 2066047"/>
              <a:gd name="connsiteY2" fmla="*/ 0 h 3335732"/>
              <a:gd name="connsiteX3" fmla="*/ 2066047 w 2066047"/>
              <a:gd name="connsiteY3" fmla="*/ 11151 h 3335732"/>
              <a:gd name="connsiteX4" fmla="*/ 2032593 w 2066047"/>
              <a:gd name="connsiteY4" fmla="*/ 89209 h 3335732"/>
              <a:gd name="connsiteX5" fmla="*/ 1999139 w 2066047"/>
              <a:gd name="connsiteY5" fmla="*/ 167268 h 3335732"/>
              <a:gd name="connsiteX6" fmla="*/ 1965686 w 2066047"/>
              <a:gd name="connsiteY6" fmla="*/ 267629 h 3335732"/>
              <a:gd name="connsiteX7" fmla="*/ 1921081 w 2066047"/>
              <a:gd name="connsiteY7" fmla="*/ 367990 h 3335732"/>
              <a:gd name="connsiteX8" fmla="*/ 1898778 w 2066047"/>
              <a:gd name="connsiteY8" fmla="*/ 602165 h 3335732"/>
              <a:gd name="connsiteX9" fmla="*/ 1876476 w 2066047"/>
              <a:gd name="connsiteY9" fmla="*/ 791736 h 3335732"/>
              <a:gd name="connsiteX10" fmla="*/ 1854173 w 2066047"/>
              <a:gd name="connsiteY10" fmla="*/ 1271239 h 3335732"/>
              <a:gd name="connsiteX11" fmla="*/ 1898778 w 2066047"/>
              <a:gd name="connsiteY11" fmla="*/ 2330604 h 3335732"/>
              <a:gd name="connsiteX12" fmla="*/ 1921081 w 2066047"/>
              <a:gd name="connsiteY12" fmla="*/ 2509024 h 3335732"/>
              <a:gd name="connsiteX13" fmla="*/ 1932232 w 2066047"/>
              <a:gd name="connsiteY13" fmla="*/ 3189248 h 3335732"/>
              <a:gd name="connsiteX14" fmla="*/ 1898778 w 2066047"/>
              <a:gd name="connsiteY14" fmla="*/ 3200400 h 3335732"/>
              <a:gd name="connsiteX15" fmla="*/ 1486183 w 2066047"/>
              <a:gd name="connsiteY15" fmla="*/ 3211551 h 3335732"/>
              <a:gd name="connsiteX16" fmla="*/ 962076 w 2066047"/>
              <a:gd name="connsiteY16" fmla="*/ 3256156 h 3335732"/>
              <a:gd name="connsiteX17" fmla="*/ 739051 w 2066047"/>
              <a:gd name="connsiteY17" fmla="*/ 3278458 h 3335732"/>
              <a:gd name="connsiteX18" fmla="*/ 203793 w 2066047"/>
              <a:gd name="connsiteY18" fmla="*/ 3323063 h 3335732"/>
              <a:gd name="connsiteX19" fmla="*/ 148037 w 2066047"/>
              <a:gd name="connsiteY19" fmla="*/ 3334214 h 3335732"/>
              <a:gd name="connsiteX20" fmla="*/ 136886 w 2066047"/>
              <a:gd name="connsiteY20" fmla="*/ 3300760 h 3335732"/>
              <a:gd name="connsiteX21" fmla="*/ 159188 w 2066047"/>
              <a:gd name="connsiteY21" fmla="*/ 3245004 h 3335732"/>
              <a:gd name="connsiteX22" fmla="*/ 114583 w 2066047"/>
              <a:gd name="connsiteY22" fmla="*/ 1851102 h 3335732"/>
              <a:gd name="connsiteX23" fmla="*/ 103432 w 2066047"/>
              <a:gd name="connsiteY23" fmla="*/ 1650380 h 3335732"/>
              <a:gd name="connsiteX24" fmla="*/ 58827 w 2066047"/>
              <a:gd name="connsiteY24" fmla="*/ 1148575 h 3335732"/>
              <a:gd name="connsiteX25" fmla="*/ 36525 w 2066047"/>
              <a:gd name="connsiteY25" fmla="*/ 825190 h 3335732"/>
              <a:gd name="connsiteX26" fmla="*/ 14222 w 2066047"/>
              <a:gd name="connsiteY26" fmla="*/ 568712 h 3335732"/>
              <a:gd name="connsiteX27" fmla="*/ 237247 w 2066047"/>
              <a:gd name="connsiteY27" fmla="*/ 167268 h 3335732"/>
              <a:gd name="connsiteX28" fmla="*/ 293003 w 2066047"/>
              <a:gd name="connsiteY28" fmla="*/ 156117 h 3335732"/>
              <a:gd name="connsiteX29" fmla="*/ 326456 w 2066047"/>
              <a:gd name="connsiteY29" fmla="*/ 133814 h 3335732"/>
              <a:gd name="connsiteX30" fmla="*/ 393364 w 2066047"/>
              <a:gd name="connsiteY30" fmla="*/ 111512 h 3335732"/>
              <a:gd name="connsiteX31" fmla="*/ 460271 w 2066047"/>
              <a:gd name="connsiteY31" fmla="*/ 89209 h 33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66047" h="3335732">
                <a:moveTo>
                  <a:pt x="359910" y="33453"/>
                </a:moveTo>
                <a:cubicBezTo>
                  <a:pt x="456554" y="26019"/>
                  <a:pt x="553394" y="20796"/>
                  <a:pt x="649842" y="11151"/>
                </a:cubicBezTo>
                <a:cubicBezTo>
                  <a:pt x="665092" y="9626"/>
                  <a:pt x="679121" y="0"/>
                  <a:pt x="694447" y="0"/>
                </a:cubicBezTo>
                <a:lnTo>
                  <a:pt x="2066047" y="11151"/>
                </a:lnTo>
                <a:cubicBezTo>
                  <a:pt x="2054896" y="37170"/>
                  <a:pt x="2042267" y="62605"/>
                  <a:pt x="2032593" y="89209"/>
                </a:cubicBezTo>
                <a:cubicBezTo>
                  <a:pt x="2003789" y="168420"/>
                  <a:pt x="2042538" y="102170"/>
                  <a:pt x="1999139" y="167268"/>
                </a:cubicBezTo>
                <a:cubicBezTo>
                  <a:pt x="1987988" y="200722"/>
                  <a:pt x="1978467" y="234764"/>
                  <a:pt x="1965686" y="267629"/>
                </a:cubicBezTo>
                <a:cubicBezTo>
                  <a:pt x="1952417" y="301749"/>
                  <a:pt x="1928261" y="332092"/>
                  <a:pt x="1921081" y="367990"/>
                </a:cubicBezTo>
                <a:cubicBezTo>
                  <a:pt x="1905703" y="444879"/>
                  <a:pt x="1906987" y="524184"/>
                  <a:pt x="1898778" y="602165"/>
                </a:cubicBezTo>
                <a:cubicBezTo>
                  <a:pt x="1892117" y="665442"/>
                  <a:pt x="1883910" y="728546"/>
                  <a:pt x="1876476" y="791736"/>
                </a:cubicBezTo>
                <a:cubicBezTo>
                  <a:pt x="1869042" y="951570"/>
                  <a:pt x="1855840" y="1111241"/>
                  <a:pt x="1854173" y="1271239"/>
                </a:cubicBezTo>
                <a:cubicBezTo>
                  <a:pt x="1851520" y="1525928"/>
                  <a:pt x="1864598" y="2057170"/>
                  <a:pt x="1898778" y="2330604"/>
                </a:cubicBezTo>
                <a:lnTo>
                  <a:pt x="1921081" y="2509024"/>
                </a:lnTo>
                <a:cubicBezTo>
                  <a:pt x="1924798" y="2735765"/>
                  <a:pt x="1939544" y="2962594"/>
                  <a:pt x="1932232" y="3189248"/>
                </a:cubicBezTo>
                <a:cubicBezTo>
                  <a:pt x="1931853" y="3200996"/>
                  <a:pt x="1910518" y="3199813"/>
                  <a:pt x="1898778" y="3200400"/>
                </a:cubicBezTo>
                <a:cubicBezTo>
                  <a:pt x="1761368" y="3207271"/>
                  <a:pt x="1623715" y="3207834"/>
                  <a:pt x="1486183" y="3211551"/>
                </a:cubicBezTo>
                <a:lnTo>
                  <a:pt x="962076" y="3256156"/>
                </a:lnTo>
                <a:lnTo>
                  <a:pt x="739051" y="3278458"/>
                </a:lnTo>
                <a:lnTo>
                  <a:pt x="203793" y="3323063"/>
                </a:lnTo>
                <a:cubicBezTo>
                  <a:pt x="185208" y="3326780"/>
                  <a:pt x="166018" y="3340208"/>
                  <a:pt x="148037" y="3334214"/>
                </a:cubicBezTo>
                <a:cubicBezTo>
                  <a:pt x="136886" y="3330497"/>
                  <a:pt x="135428" y="3312424"/>
                  <a:pt x="136886" y="3300760"/>
                </a:cubicBezTo>
                <a:cubicBezTo>
                  <a:pt x="139369" y="3280898"/>
                  <a:pt x="151754" y="3263589"/>
                  <a:pt x="159188" y="3245004"/>
                </a:cubicBezTo>
                <a:cubicBezTo>
                  <a:pt x="138899" y="2463845"/>
                  <a:pt x="144658" y="2512755"/>
                  <a:pt x="114583" y="1851102"/>
                </a:cubicBezTo>
                <a:cubicBezTo>
                  <a:pt x="111540" y="1784161"/>
                  <a:pt x="107990" y="1717235"/>
                  <a:pt x="103432" y="1650380"/>
                </a:cubicBezTo>
                <a:cubicBezTo>
                  <a:pt x="51502" y="888740"/>
                  <a:pt x="108992" y="1750563"/>
                  <a:pt x="58827" y="1148575"/>
                </a:cubicBezTo>
                <a:cubicBezTo>
                  <a:pt x="49854" y="1040897"/>
                  <a:pt x="44812" y="932923"/>
                  <a:pt x="36525" y="825190"/>
                </a:cubicBezTo>
                <a:cubicBezTo>
                  <a:pt x="29943" y="739627"/>
                  <a:pt x="21656" y="654205"/>
                  <a:pt x="14222" y="568712"/>
                </a:cubicBezTo>
                <a:cubicBezTo>
                  <a:pt x="27946" y="88365"/>
                  <a:pt x="-104898" y="195779"/>
                  <a:pt x="237247" y="167268"/>
                </a:cubicBezTo>
                <a:cubicBezTo>
                  <a:pt x="256135" y="165694"/>
                  <a:pt x="274418" y="159834"/>
                  <a:pt x="293003" y="156117"/>
                </a:cubicBezTo>
                <a:cubicBezTo>
                  <a:pt x="304154" y="148683"/>
                  <a:pt x="314209" y="139257"/>
                  <a:pt x="326456" y="133814"/>
                </a:cubicBezTo>
                <a:cubicBezTo>
                  <a:pt x="347939" y="124266"/>
                  <a:pt x="393364" y="111512"/>
                  <a:pt x="393364" y="111512"/>
                </a:cubicBezTo>
                <a:cubicBezTo>
                  <a:pt x="426179" y="78695"/>
                  <a:pt x="405153" y="89209"/>
                  <a:pt x="460271" y="89209"/>
                </a:cubicBez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74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728B8D9-82D4-4BC8-8C02-69D9D2A56057}" type="slidenum">
              <a:rPr lang="en-US" altLang="en-US" sz="1200">
                <a:solidFill>
                  <a:srgbClr val="898989"/>
                </a:solidFill>
              </a:rPr>
              <a:pPr/>
              <a:t>52</a:t>
            </a:fld>
            <a:endParaRPr lang="en-US" altLang="en-US" sz="1200">
              <a:solidFill>
                <a:srgbClr val="898989"/>
              </a:solidFill>
            </a:endParaRPr>
          </a:p>
        </p:txBody>
      </p:sp>
      <p:sp>
        <p:nvSpPr>
          <p:cNvPr id="116742" name="TextBox 1"/>
          <p:cNvSpPr txBox="1">
            <a:spLocks noChangeArrowheads="1"/>
          </p:cNvSpPr>
          <p:nvPr/>
        </p:nvSpPr>
        <p:spPr bwMode="auto">
          <a:xfrm>
            <a:off x="534988" y="1397000"/>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n-US" sz="1800"/>
              <a:t> </a:t>
            </a:r>
            <a:r>
              <a:rPr lang="es-MX" altLang="en-US" sz="1800">
                <a:ea typeface="SimSun" panose="02010600030101010101" pitchFamily="2" charset="-122"/>
              </a:rPr>
              <a:t>Una Socia puede renunciar voluntariamente en cualquier momento después de dar notificacion </a:t>
            </a:r>
          </a:p>
          <a:p>
            <a:r>
              <a:rPr lang="es-MX" altLang="en-US" sz="1800">
                <a:ea typeface="SimSun" panose="02010600030101010101" pitchFamily="2" charset="-122"/>
              </a:rPr>
              <a:t>por lo menos 30 días en anticipo. </a:t>
            </a:r>
            <a:endParaRPr lang="es-ES_tradnl" altLang="en-US" sz="1800">
              <a:ea typeface="SimSun" panose="02010600030101010101" pitchFamily="2" charset="-122"/>
            </a:endParaRPr>
          </a:p>
          <a:p>
            <a:endParaRPr lang="es-ES_tradnl" altLang="en-US" sz="1800">
              <a:ea typeface="SimSun" panose="02010600030101010101" pitchFamily="2" charset="-122"/>
            </a:endParaRPr>
          </a:p>
        </p:txBody>
      </p:sp>
      <p:sp>
        <p:nvSpPr>
          <p:cNvPr id="3" name="Rectangle 2"/>
          <p:cNvSpPr/>
          <p:nvPr/>
        </p:nvSpPr>
        <p:spPr>
          <a:xfrm>
            <a:off x="6491288" y="3862388"/>
            <a:ext cx="2112962" cy="12668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b="1" dirty="0"/>
              <a:t>SE VENDE</a:t>
            </a:r>
          </a:p>
        </p:txBody>
      </p:sp>
      <p:sp>
        <p:nvSpPr>
          <p:cNvPr id="4" name="Rectangle 3"/>
          <p:cNvSpPr/>
          <p:nvPr/>
        </p:nvSpPr>
        <p:spPr>
          <a:xfrm>
            <a:off x="6635750" y="4448175"/>
            <a:ext cx="1822450"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000" b="1"/>
              <a:t>Mi </a:t>
            </a:r>
            <a:r>
              <a:rPr lang="es-ES" altLang="en-US" sz="2000" b="1"/>
              <a:t>membresía</a:t>
            </a:r>
            <a:endParaRPr lang="en-US" altLang="en-US" sz="2000" b="1"/>
          </a:p>
        </p:txBody>
      </p:sp>
      <p:sp>
        <p:nvSpPr>
          <p:cNvPr id="7" name="Oval 6"/>
          <p:cNvSpPr/>
          <p:nvPr/>
        </p:nvSpPr>
        <p:spPr>
          <a:xfrm>
            <a:off x="5848350" y="3092450"/>
            <a:ext cx="2952750" cy="2925763"/>
          </a:xfrm>
          <a:prstGeom prst="ellipse">
            <a:avLst/>
          </a:prstGeom>
          <a:no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flipH="1">
            <a:off x="6294438" y="3589338"/>
            <a:ext cx="2130425" cy="193198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 idx="2"/>
          </p:cNvCxnSpPr>
          <p:nvPr/>
        </p:nvCxnSpPr>
        <p:spPr>
          <a:xfrm flipH="1">
            <a:off x="7510463" y="5129213"/>
            <a:ext cx="36512" cy="958850"/>
          </a:xfrm>
          <a:prstGeom prst="line">
            <a:avLst/>
          </a:prstGeom>
          <a:ln w="1016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5275" y="4787900"/>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116749" name="TextBox 15"/>
          <p:cNvSpPr txBox="1">
            <a:spLocks noChangeArrowheads="1"/>
          </p:cNvSpPr>
          <p:nvPr/>
        </p:nvSpPr>
        <p:spPr bwMode="auto">
          <a:xfrm>
            <a:off x="1998663" y="3971925"/>
            <a:ext cx="3733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Una Socia no podrá vender o dar su membresía a cualquier otra persona o a cualquier otro negocio. Cada membresía es personal a la Socia.</a:t>
            </a:r>
          </a:p>
          <a:p>
            <a:endParaRPr lang="en-US" altLang="en-US" sz="1800"/>
          </a:p>
        </p:txBody>
      </p:sp>
      <p:sp>
        <p:nvSpPr>
          <p:cNvPr id="16" name="Title 1"/>
          <p:cNvSpPr>
            <a:spLocks noGrp="1"/>
          </p:cNvSpPr>
          <p:nvPr>
            <p:ph type="title"/>
          </p:nvPr>
        </p:nvSpPr>
        <p:spPr>
          <a:xfrm>
            <a:off x="295275" y="125413"/>
            <a:ext cx="7886700" cy="765175"/>
          </a:xfrm>
        </p:spPr>
        <p:txBody>
          <a:bodyPr/>
          <a:lstStyle/>
          <a:p>
            <a:pPr>
              <a:lnSpc>
                <a:spcPct val="100000"/>
              </a:lnSpc>
              <a:defRPr/>
            </a:pPr>
            <a:r>
              <a:rPr lang="es-ES_tradnl" altLang="en-US" dirty="0">
                <a:cs typeface="+mj-cs"/>
              </a:rPr>
              <a:t>Salida en forma voluntaria:</a:t>
            </a:r>
            <a:endParaRPr lang="en-US" altLang="en-US" dirty="0">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66F121D-4FCE-4D8B-8F1A-D637FEB7670E}" type="slidenum">
              <a:rPr lang="en-US" altLang="en-US" sz="1200">
                <a:solidFill>
                  <a:srgbClr val="898989"/>
                </a:solidFill>
              </a:rPr>
              <a:pPr/>
              <a:t>53</a:t>
            </a:fld>
            <a:endParaRPr lang="en-US" altLang="en-US" sz="1200">
              <a:solidFill>
                <a:srgbClr val="898989"/>
              </a:solidFill>
            </a:endParaRPr>
          </a:p>
        </p:txBody>
      </p:sp>
      <p:pic>
        <p:nvPicPr>
          <p:cNvPr id="118786"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3363" y="5214938"/>
            <a:ext cx="97631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6213" y="487363"/>
            <a:ext cx="14747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TextBox 5"/>
          <p:cNvSpPr txBox="1">
            <a:spLocks noChangeArrowheads="1"/>
          </p:cNvSpPr>
          <p:nvPr/>
        </p:nvSpPr>
        <p:spPr bwMode="auto">
          <a:xfrm>
            <a:off x="6378575" y="879475"/>
            <a:ext cx="15382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t>Hugs to all!</a:t>
            </a:r>
          </a:p>
          <a:p>
            <a:pPr algn="ctr"/>
            <a:r>
              <a:rPr lang="en-US" altLang="en-US" sz="2500" b="1"/>
              <a:t>I am </a:t>
            </a:r>
          </a:p>
          <a:p>
            <a:pPr algn="ctr"/>
            <a:r>
              <a:rPr lang="en-US" altLang="en-US" sz="2500" b="1"/>
              <a:t>leaving!</a:t>
            </a:r>
          </a:p>
          <a:p>
            <a:pPr algn="ctr"/>
            <a:r>
              <a:rPr lang="en-US" altLang="en-US" sz="1800"/>
              <a:t>(in one month) </a:t>
            </a:r>
          </a:p>
        </p:txBody>
      </p:sp>
      <p:sp>
        <p:nvSpPr>
          <p:cNvPr id="7" name="Freeform 6"/>
          <p:cNvSpPr/>
          <p:nvPr/>
        </p:nvSpPr>
        <p:spPr>
          <a:xfrm>
            <a:off x="6378575" y="785813"/>
            <a:ext cx="1538288" cy="1935162"/>
          </a:xfrm>
          <a:custGeom>
            <a:avLst/>
            <a:gdLst>
              <a:gd name="connsiteX0" fmla="*/ 359910 w 2066047"/>
              <a:gd name="connsiteY0" fmla="*/ 33453 h 3335732"/>
              <a:gd name="connsiteX1" fmla="*/ 649842 w 2066047"/>
              <a:gd name="connsiteY1" fmla="*/ 11151 h 3335732"/>
              <a:gd name="connsiteX2" fmla="*/ 694447 w 2066047"/>
              <a:gd name="connsiteY2" fmla="*/ 0 h 3335732"/>
              <a:gd name="connsiteX3" fmla="*/ 2066047 w 2066047"/>
              <a:gd name="connsiteY3" fmla="*/ 11151 h 3335732"/>
              <a:gd name="connsiteX4" fmla="*/ 2032593 w 2066047"/>
              <a:gd name="connsiteY4" fmla="*/ 89209 h 3335732"/>
              <a:gd name="connsiteX5" fmla="*/ 1999139 w 2066047"/>
              <a:gd name="connsiteY5" fmla="*/ 167268 h 3335732"/>
              <a:gd name="connsiteX6" fmla="*/ 1965686 w 2066047"/>
              <a:gd name="connsiteY6" fmla="*/ 267629 h 3335732"/>
              <a:gd name="connsiteX7" fmla="*/ 1921081 w 2066047"/>
              <a:gd name="connsiteY7" fmla="*/ 367990 h 3335732"/>
              <a:gd name="connsiteX8" fmla="*/ 1898778 w 2066047"/>
              <a:gd name="connsiteY8" fmla="*/ 602165 h 3335732"/>
              <a:gd name="connsiteX9" fmla="*/ 1876476 w 2066047"/>
              <a:gd name="connsiteY9" fmla="*/ 791736 h 3335732"/>
              <a:gd name="connsiteX10" fmla="*/ 1854173 w 2066047"/>
              <a:gd name="connsiteY10" fmla="*/ 1271239 h 3335732"/>
              <a:gd name="connsiteX11" fmla="*/ 1898778 w 2066047"/>
              <a:gd name="connsiteY11" fmla="*/ 2330604 h 3335732"/>
              <a:gd name="connsiteX12" fmla="*/ 1921081 w 2066047"/>
              <a:gd name="connsiteY12" fmla="*/ 2509024 h 3335732"/>
              <a:gd name="connsiteX13" fmla="*/ 1932232 w 2066047"/>
              <a:gd name="connsiteY13" fmla="*/ 3189248 h 3335732"/>
              <a:gd name="connsiteX14" fmla="*/ 1898778 w 2066047"/>
              <a:gd name="connsiteY14" fmla="*/ 3200400 h 3335732"/>
              <a:gd name="connsiteX15" fmla="*/ 1486183 w 2066047"/>
              <a:gd name="connsiteY15" fmla="*/ 3211551 h 3335732"/>
              <a:gd name="connsiteX16" fmla="*/ 962076 w 2066047"/>
              <a:gd name="connsiteY16" fmla="*/ 3256156 h 3335732"/>
              <a:gd name="connsiteX17" fmla="*/ 739051 w 2066047"/>
              <a:gd name="connsiteY17" fmla="*/ 3278458 h 3335732"/>
              <a:gd name="connsiteX18" fmla="*/ 203793 w 2066047"/>
              <a:gd name="connsiteY18" fmla="*/ 3323063 h 3335732"/>
              <a:gd name="connsiteX19" fmla="*/ 148037 w 2066047"/>
              <a:gd name="connsiteY19" fmla="*/ 3334214 h 3335732"/>
              <a:gd name="connsiteX20" fmla="*/ 136886 w 2066047"/>
              <a:gd name="connsiteY20" fmla="*/ 3300760 h 3335732"/>
              <a:gd name="connsiteX21" fmla="*/ 159188 w 2066047"/>
              <a:gd name="connsiteY21" fmla="*/ 3245004 h 3335732"/>
              <a:gd name="connsiteX22" fmla="*/ 114583 w 2066047"/>
              <a:gd name="connsiteY22" fmla="*/ 1851102 h 3335732"/>
              <a:gd name="connsiteX23" fmla="*/ 103432 w 2066047"/>
              <a:gd name="connsiteY23" fmla="*/ 1650380 h 3335732"/>
              <a:gd name="connsiteX24" fmla="*/ 58827 w 2066047"/>
              <a:gd name="connsiteY24" fmla="*/ 1148575 h 3335732"/>
              <a:gd name="connsiteX25" fmla="*/ 36525 w 2066047"/>
              <a:gd name="connsiteY25" fmla="*/ 825190 h 3335732"/>
              <a:gd name="connsiteX26" fmla="*/ 14222 w 2066047"/>
              <a:gd name="connsiteY26" fmla="*/ 568712 h 3335732"/>
              <a:gd name="connsiteX27" fmla="*/ 237247 w 2066047"/>
              <a:gd name="connsiteY27" fmla="*/ 167268 h 3335732"/>
              <a:gd name="connsiteX28" fmla="*/ 293003 w 2066047"/>
              <a:gd name="connsiteY28" fmla="*/ 156117 h 3335732"/>
              <a:gd name="connsiteX29" fmla="*/ 326456 w 2066047"/>
              <a:gd name="connsiteY29" fmla="*/ 133814 h 3335732"/>
              <a:gd name="connsiteX30" fmla="*/ 393364 w 2066047"/>
              <a:gd name="connsiteY30" fmla="*/ 111512 h 3335732"/>
              <a:gd name="connsiteX31" fmla="*/ 460271 w 2066047"/>
              <a:gd name="connsiteY31" fmla="*/ 89209 h 33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66047" h="3335732">
                <a:moveTo>
                  <a:pt x="359910" y="33453"/>
                </a:moveTo>
                <a:cubicBezTo>
                  <a:pt x="456554" y="26019"/>
                  <a:pt x="553394" y="20796"/>
                  <a:pt x="649842" y="11151"/>
                </a:cubicBezTo>
                <a:cubicBezTo>
                  <a:pt x="665092" y="9626"/>
                  <a:pt x="679121" y="0"/>
                  <a:pt x="694447" y="0"/>
                </a:cubicBezTo>
                <a:lnTo>
                  <a:pt x="2066047" y="11151"/>
                </a:lnTo>
                <a:cubicBezTo>
                  <a:pt x="2054896" y="37170"/>
                  <a:pt x="2042267" y="62605"/>
                  <a:pt x="2032593" y="89209"/>
                </a:cubicBezTo>
                <a:cubicBezTo>
                  <a:pt x="2003789" y="168420"/>
                  <a:pt x="2042538" y="102170"/>
                  <a:pt x="1999139" y="167268"/>
                </a:cubicBezTo>
                <a:cubicBezTo>
                  <a:pt x="1987988" y="200722"/>
                  <a:pt x="1978467" y="234764"/>
                  <a:pt x="1965686" y="267629"/>
                </a:cubicBezTo>
                <a:cubicBezTo>
                  <a:pt x="1952417" y="301749"/>
                  <a:pt x="1928261" y="332092"/>
                  <a:pt x="1921081" y="367990"/>
                </a:cubicBezTo>
                <a:cubicBezTo>
                  <a:pt x="1905703" y="444879"/>
                  <a:pt x="1906987" y="524184"/>
                  <a:pt x="1898778" y="602165"/>
                </a:cubicBezTo>
                <a:cubicBezTo>
                  <a:pt x="1892117" y="665442"/>
                  <a:pt x="1883910" y="728546"/>
                  <a:pt x="1876476" y="791736"/>
                </a:cubicBezTo>
                <a:cubicBezTo>
                  <a:pt x="1869042" y="951570"/>
                  <a:pt x="1855840" y="1111241"/>
                  <a:pt x="1854173" y="1271239"/>
                </a:cubicBezTo>
                <a:cubicBezTo>
                  <a:pt x="1851520" y="1525928"/>
                  <a:pt x="1864598" y="2057170"/>
                  <a:pt x="1898778" y="2330604"/>
                </a:cubicBezTo>
                <a:lnTo>
                  <a:pt x="1921081" y="2509024"/>
                </a:lnTo>
                <a:cubicBezTo>
                  <a:pt x="1924798" y="2735765"/>
                  <a:pt x="1939544" y="2962594"/>
                  <a:pt x="1932232" y="3189248"/>
                </a:cubicBezTo>
                <a:cubicBezTo>
                  <a:pt x="1931853" y="3200996"/>
                  <a:pt x="1910518" y="3199813"/>
                  <a:pt x="1898778" y="3200400"/>
                </a:cubicBezTo>
                <a:cubicBezTo>
                  <a:pt x="1761368" y="3207271"/>
                  <a:pt x="1623715" y="3207834"/>
                  <a:pt x="1486183" y="3211551"/>
                </a:cubicBezTo>
                <a:lnTo>
                  <a:pt x="962076" y="3256156"/>
                </a:lnTo>
                <a:lnTo>
                  <a:pt x="739051" y="3278458"/>
                </a:lnTo>
                <a:lnTo>
                  <a:pt x="203793" y="3323063"/>
                </a:lnTo>
                <a:cubicBezTo>
                  <a:pt x="185208" y="3326780"/>
                  <a:pt x="166018" y="3340208"/>
                  <a:pt x="148037" y="3334214"/>
                </a:cubicBezTo>
                <a:cubicBezTo>
                  <a:pt x="136886" y="3330497"/>
                  <a:pt x="135428" y="3312424"/>
                  <a:pt x="136886" y="3300760"/>
                </a:cubicBezTo>
                <a:cubicBezTo>
                  <a:pt x="139369" y="3280898"/>
                  <a:pt x="151754" y="3263589"/>
                  <a:pt x="159188" y="3245004"/>
                </a:cubicBezTo>
                <a:cubicBezTo>
                  <a:pt x="138899" y="2463845"/>
                  <a:pt x="144658" y="2512755"/>
                  <a:pt x="114583" y="1851102"/>
                </a:cubicBezTo>
                <a:cubicBezTo>
                  <a:pt x="111540" y="1784161"/>
                  <a:pt x="107990" y="1717235"/>
                  <a:pt x="103432" y="1650380"/>
                </a:cubicBezTo>
                <a:cubicBezTo>
                  <a:pt x="51502" y="888740"/>
                  <a:pt x="108992" y="1750563"/>
                  <a:pt x="58827" y="1148575"/>
                </a:cubicBezTo>
                <a:cubicBezTo>
                  <a:pt x="49854" y="1040897"/>
                  <a:pt x="44812" y="932923"/>
                  <a:pt x="36525" y="825190"/>
                </a:cubicBezTo>
                <a:cubicBezTo>
                  <a:pt x="29943" y="739627"/>
                  <a:pt x="21656" y="654205"/>
                  <a:pt x="14222" y="568712"/>
                </a:cubicBezTo>
                <a:cubicBezTo>
                  <a:pt x="27946" y="88365"/>
                  <a:pt x="-104898" y="195779"/>
                  <a:pt x="237247" y="167268"/>
                </a:cubicBezTo>
                <a:cubicBezTo>
                  <a:pt x="256135" y="165694"/>
                  <a:pt x="274418" y="159834"/>
                  <a:pt x="293003" y="156117"/>
                </a:cubicBezTo>
                <a:cubicBezTo>
                  <a:pt x="304154" y="148683"/>
                  <a:pt x="314209" y="139257"/>
                  <a:pt x="326456" y="133814"/>
                </a:cubicBezTo>
                <a:cubicBezTo>
                  <a:pt x="347939" y="124266"/>
                  <a:pt x="393364" y="111512"/>
                  <a:pt x="393364" y="111512"/>
                </a:cubicBezTo>
                <a:cubicBezTo>
                  <a:pt x="426179" y="78695"/>
                  <a:pt x="405153" y="89209"/>
                  <a:pt x="460271" y="89209"/>
                </a:cubicBez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8790"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B3D4DE62-54FD-4260-885E-49C1B85CECF4}" type="slidenum">
              <a:rPr lang="en-US" altLang="en-US" sz="1200">
                <a:solidFill>
                  <a:srgbClr val="898989"/>
                </a:solidFill>
              </a:rPr>
              <a:pPr algn="r" eaLnBrk="1" hangingPunct="1"/>
              <a:t>53</a:t>
            </a:fld>
            <a:endParaRPr lang="en-US" altLang="en-US" sz="1200">
              <a:solidFill>
                <a:srgbClr val="898989"/>
              </a:solidFill>
            </a:endParaRPr>
          </a:p>
        </p:txBody>
      </p:sp>
      <p:sp>
        <p:nvSpPr>
          <p:cNvPr id="118791" name="TextBox 1"/>
          <p:cNvSpPr txBox="1">
            <a:spLocks noChangeArrowheads="1"/>
          </p:cNvSpPr>
          <p:nvPr/>
        </p:nvSpPr>
        <p:spPr bwMode="auto">
          <a:xfrm>
            <a:off x="534988" y="1397000"/>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A Partner may voluntarily resign at any time after giving at least 30 days notice. </a:t>
            </a:r>
          </a:p>
        </p:txBody>
      </p:sp>
      <p:sp>
        <p:nvSpPr>
          <p:cNvPr id="10" name="Rectangle 9"/>
          <p:cNvSpPr/>
          <p:nvPr/>
        </p:nvSpPr>
        <p:spPr>
          <a:xfrm>
            <a:off x="6491288" y="3862388"/>
            <a:ext cx="2112962" cy="12668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b="1" dirty="0"/>
              <a:t>FOR SALE </a:t>
            </a:r>
          </a:p>
        </p:txBody>
      </p:sp>
      <p:sp>
        <p:nvSpPr>
          <p:cNvPr id="11" name="Rectangle 10"/>
          <p:cNvSpPr/>
          <p:nvPr/>
        </p:nvSpPr>
        <p:spPr>
          <a:xfrm>
            <a:off x="6578600" y="4448175"/>
            <a:ext cx="1917700"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ea typeface="MS PGothic" charset="0"/>
                <a:cs typeface="MS PGothic" charset="0"/>
              </a:rPr>
              <a:t>My membership</a:t>
            </a:r>
          </a:p>
        </p:txBody>
      </p:sp>
      <p:sp>
        <p:nvSpPr>
          <p:cNvPr id="12" name="Oval 11"/>
          <p:cNvSpPr/>
          <p:nvPr/>
        </p:nvSpPr>
        <p:spPr>
          <a:xfrm>
            <a:off x="5848350" y="3092450"/>
            <a:ext cx="2952750" cy="2925763"/>
          </a:xfrm>
          <a:prstGeom prst="ellipse">
            <a:avLst/>
          </a:prstGeom>
          <a:no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flipH="1">
            <a:off x="6294438" y="3589338"/>
            <a:ext cx="2130425" cy="193198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2"/>
          </p:cNvCxnSpPr>
          <p:nvPr/>
        </p:nvCxnSpPr>
        <p:spPr>
          <a:xfrm flipH="1">
            <a:off x="7510463" y="5129213"/>
            <a:ext cx="36512" cy="958850"/>
          </a:xfrm>
          <a:prstGeom prst="line">
            <a:avLst/>
          </a:prstGeom>
          <a:ln w="1016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8797" name="TextBox 14"/>
          <p:cNvSpPr txBox="1">
            <a:spLocks noChangeArrowheads="1"/>
          </p:cNvSpPr>
          <p:nvPr/>
        </p:nvSpPr>
        <p:spPr bwMode="auto">
          <a:xfrm>
            <a:off x="295275" y="4787900"/>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118798" name="TextBox 15"/>
          <p:cNvSpPr txBox="1">
            <a:spLocks noChangeArrowheads="1"/>
          </p:cNvSpPr>
          <p:nvPr/>
        </p:nvSpPr>
        <p:spPr bwMode="auto">
          <a:xfrm>
            <a:off x="1998663" y="3971925"/>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A Partner cannot sell or give her membership to any other person or business. Every membership is personal to the Partner.  </a:t>
            </a:r>
          </a:p>
        </p:txBody>
      </p:sp>
      <p:sp>
        <p:nvSpPr>
          <p:cNvPr id="17" name="Title 1"/>
          <p:cNvSpPr>
            <a:spLocks noGrp="1"/>
          </p:cNvSpPr>
          <p:nvPr>
            <p:ph type="title"/>
          </p:nvPr>
        </p:nvSpPr>
        <p:spPr>
          <a:xfrm>
            <a:off x="295275" y="125413"/>
            <a:ext cx="7886700" cy="765175"/>
          </a:xfrm>
        </p:spPr>
        <p:txBody>
          <a:bodyPr/>
          <a:lstStyle/>
          <a:p>
            <a:pPr>
              <a:lnSpc>
                <a:spcPct val="100000"/>
              </a:lnSpc>
              <a:defRPr/>
            </a:pPr>
            <a:r>
              <a:rPr lang="es-ES_tradnl" altLang="en-US" dirty="0" err="1" smtClean="0">
                <a:cs typeface="+mj-cs"/>
              </a:rPr>
              <a:t>Voluntary</a:t>
            </a:r>
            <a:r>
              <a:rPr lang="es-ES_tradnl" altLang="en-US" dirty="0" smtClean="0">
                <a:cs typeface="+mj-cs"/>
              </a:rPr>
              <a:t> </a:t>
            </a:r>
            <a:r>
              <a:rPr lang="es-ES_tradnl" altLang="en-US" dirty="0" err="1" smtClean="0">
                <a:cs typeface="+mj-cs"/>
              </a:rPr>
              <a:t>resignation</a:t>
            </a:r>
            <a:r>
              <a:rPr lang="es-ES_tradnl" altLang="en-US" dirty="0" smtClean="0">
                <a:cs typeface="+mj-cs"/>
              </a:rPr>
              <a:t>:</a:t>
            </a:r>
            <a:endParaRPr lang="en-US" altLang="en-US" dirty="0">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3" name="Object 1"/>
          <p:cNvGraphicFramePr>
            <a:graphicFrameLocks noChangeAspect="1"/>
          </p:cNvGraphicFramePr>
          <p:nvPr/>
        </p:nvGraphicFramePr>
        <p:xfrm>
          <a:off x="-146050" y="4049713"/>
          <a:ext cx="9378950" cy="2808287"/>
        </p:xfrm>
        <a:graphic>
          <a:graphicData uri="http://schemas.openxmlformats.org/presentationml/2006/ole">
            <mc:AlternateContent xmlns:mc="http://schemas.openxmlformats.org/markup-compatibility/2006">
              <mc:Choice xmlns:v="urn:schemas-microsoft-com:vml" Requires="v">
                <p:oleObj spid="_x0000_s120844" name="Bitmap Image" r:id="rId4" imgW="0" imgH="0" progId="Paint.Picture">
                  <p:embed/>
                </p:oleObj>
              </mc:Choice>
              <mc:Fallback>
                <p:oleObj name="Bitmap Image" r:id="rId4" imgW="0" imgH="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 y="4049713"/>
                        <a:ext cx="93789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88877CD-0187-43B7-B321-460776947CA0}" type="slidenum">
              <a:rPr lang="en-US" altLang="en-US" sz="1200">
                <a:solidFill>
                  <a:srgbClr val="898989"/>
                </a:solidFill>
              </a:rPr>
              <a:pPr/>
              <a:t>54</a:t>
            </a:fld>
            <a:endParaRPr lang="en-US" altLang="en-US" sz="1200">
              <a:solidFill>
                <a:srgbClr val="898989"/>
              </a:solidFill>
            </a:endParaRPr>
          </a:p>
        </p:txBody>
      </p:sp>
      <p:sp>
        <p:nvSpPr>
          <p:cNvPr id="120835"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20836" name="TextBox 2"/>
          <p:cNvSpPr txBox="1">
            <a:spLocks noChangeArrowheads="1"/>
          </p:cNvSpPr>
          <p:nvPr/>
        </p:nvSpPr>
        <p:spPr bwMode="auto">
          <a:xfrm>
            <a:off x="288925" y="1031875"/>
            <a:ext cx="744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Calibri Light" panose="020F0302020204030204" pitchFamily="34" charset="0"/>
              <a:buAutoNum type="arabicPeriod" startAt="2"/>
            </a:pPr>
            <a:endParaRPr lang="en-US" altLang="en-US" sz="1200"/>
          </a:p>
        </p:txBody>
      </p:sp>
      <p:sp>
        <p:nvSpPr>
          <p:cNvPr id="120837" name="TextBox 1"/>
          <p:cNvSpPr txBox="1">
            <a:spLocks noChangeArrowheads="1"/>
          </p:cNvSpPr>
          <p:nvPr/>
        </p:nvSpPr>
        <p:spPr bwMode="auto">
          <a:xfrm>
            <a:off x="288925" y="633413"/>
            <a:ext cx="8661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ES" altLang="en-US" sz="1600"/>
              <a:t>Las Socias reconocen que si las tensiones y resentimientos no se atienden cuando se presentan, las relaciones pueden crecer cada vez más tensas. Si una Socia siente decepcionada, herida, confundida, o enojada por las palabras o acciones de otra Socia, la Socia hará una de las siguientes:</a:t>
            </a:r>
            <a:endParaRPr lang="en-US" altLang="en-US" sz="1600"/>
          </a:p>
        </p:txBody>
      </p:sp>
      <p:sp>
        <p:nvSpPr>
          <p:cNvPr id="6" name="TextBox 5"/>
          <p:cNvSpPr txBox="1"/>
          <p:nvPr/>
        </p:nvSpPr>
        <p:spPr>
          <a:xfrm>
            <a:off x="7732713" y="2111375"/>
            <a:ext cx="2243137"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graphicFrame>
        <p:nvGraphicFramePr>
          <p:cNvPr id="120839" name="Object 9"/>
          <p:cNvGraphicFramePr>
            <a:graphicFrameLocks noChangeAspect="1"/>
          </p:cNvGraphicFramePr>
          <p:nvPr/>
        </p:nvGraphicFramePr>
        <p:xfrm>
          <a:off x="2252663" y="1643063"/>
          <a:ext cx="5478462" cy="2571750"/>
        </p:xfrm>
        <a:graphic>
          <a:graphicData uri="http://schemas.openxmlformats.org/presentationml/2006/ole">
            <mc:AlternateContent xmlns:mc="http://schemas.openxmlformats.org/markup-compatibility/2006">
              <mc:Choice xmlns:v="urn:schemas-microsoft-com:vml" Requires="v">
                <p:oleObj spid="_x0000_s120845" name="Bitmap Image" r:id="rId6" imgW="0" imgH="0" progId="Paint.Picture">
                  <p:embed/>
                </p:oleObj>
              </mc:Choice>
              <mc:Fallback>
                <p:oleObj name="Bitmap Image" r:id="rId6" imgW="0" imgH="0" progId="Paint.Picture">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2663" y="1643063"/>
                        <a:ext cx="547846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0" name="TextBox 3"/>
          <p:cNvSpPr txBox="1">
            <a:spLocks noChangeArrowheads="1"/>
          </p:cNvSpPr>
          <p:nvPr/>
        </p:nvSpPr>
        <p:spPr bwMode="auto">
          <a:xfrm>
            <a:off x="0" y="1574800"/>
            <a:ext cx="22526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600"/>
              <a:t> 1) </a:t>
            </a:r>
            <a:r>
              <a:rPr lang="es-ES" altLang="en-US" sz="1600" b="1"/>
              <a:t>Tratar de entender </a:t>
            </a:r>
            <a:r>
              <a:rPr lang="es-ES" altLang="en-US" sz="1600"/>
              <a:t>el punto de vista de la otra persona, y perdonar y dejar de lado el asunto,</a:t>
            </a:r>
            <a:br>
              <a:rPr lang="es-ES" altLang="en-US" sz="1600"/>
            </a:br>
            <a:endParaRPr lang="es-ES" altLang="en-US" sz="1600"/>
          </a:p>
          <a:p>
            <a:pPr algn="ctr"/>
            <a:r>
              <a:rPr lang="es-ES" altLang="en-US" sz="1600"/>
              <a:t> o </a:t>
            </a:r>
            <a:br>
              <a:rPr lang="es-ES" altLang="en-US" sz="1600"/>
            </a:br>
            <a:endParaRPr lang="es-ES" altLang="en-US" sz="1600"/>
          </a:p>
          <a:p>
            <a:r>
              <a:rPr lang="es-ES" altLang="en-US" sz="1600"/>
              <a:t>2) Tratar de resolver el asunto a través de una </a:t>
            </a:r>
            <a:r>
              <a:rPr lang="es-ES" altLang="en-US" sz="1600" b="1"/>
              <a:t>discusión</a:t>
            </a:r>
            <a:r>
              <a:rPr lang="es-ES" altLang="en-US" sz="1600"/>
              <a:t> con</a:t>
            </a:r>
            <a:r>
              <a:rPr lang="en-US" altLang="en-US" sz="1600"/>
              <a:t> la Socia:</a:t>
            </a:r>
          </a:p>
          <a:p>
            <a:endParaRPr lang="en-US" altLang="en-US" sz="1600"/>
          </a:p>
        </p:txBody>
      </p:sp>
      <p:sp>
        <p:nvSpPr>
          <p:cNvPr id="5" name="Bent Arrow 4"/>
          <p:cNvSpPr/>
          <p:nvPr/>
        </p:nvSpPr>
        <p:spPr>
          <a:xfrm flipV="1">
            <a:off x="1730375" y="2593975"/>
            <a:ext cx="449263" cy="292100"/>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Bent Arrow 12"/>
          <p:cNvSpPr/>
          <p:nvPr/>
        </p:nvSpPr>
        <p:spPr>
          <a:xfrm rot="16200000" flipH="1" flipV="1">
            <a:off x="1889919" y="3834606"/>
            <a:ext cx="390525" cy="258763"/>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Title 1"/>
          <p:cNvSpPr>
            <a:spLocks noGrp="1"/>
          </p:cNvSpPr>
          <p:nvPr>
            <p:ph type="title"/>
          </p:nvPr>
        </p:nvSpPr>
        <p:spPr>
          <a:xfrm>
            <a:off x="138113" y="109538"/>
            <a:ext cx="7886700" cy="603250"/>
          </a:xfrm>
        </p:spPr>
        <p:txBody>
          <a:bodyPr/>
          <a:lstStyle/>
          <a:p>
            <a:pPr>
              <a:defRPr/>
            </a:pPr>
            <a:r>
              <a:rPr lang="es-MX" altLang="en-US" dirty="0" smtClean="0">
                <a:cs typeface="+mj-cs"/>
              </a:rPr>
              <a:t>Cuando surgen tensiones</a:t>
            </a:r>
            <a:endParaRPr lang="en-US" dirty="0">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299AD01-5F72-488B-9E68-88903ED25B28}" type="slidenum">
              <a:rPr lang="en-US" altLang="en-US" sz="1200">
                <a:solidFill>
                  <a:srgbClr val="898989"/>
                </a:solidFill>
              </a:rPr>
              <a:pPr/>
              <a:t>55</a:t>
            </a:fld>
            <a:endParaRPr lang="en-US" altLang="en-US" sz="1200">
              <a:solidFill>
                <a:srgbClr val="898989"/>
              </a:solidFill>
            </a:endParaRPr>
          </a:p>
        </p:txBody>
      </p:sp>
      <p:graphicFrame>
        <p:nvGraphicFramePr>
          <p:cNvPr id="122882" name="Object 1"/>
          <p:cNvGraphicFramePr>
            <a:graphicFrameLocks noChangeAspect="1"/>
          </p:cNvGraphicFramePr>
          <p:nvPr/>
        </p:nvGraphicFramePr>
        <p:xfrm>
          <a:off x="-146050" y="4049713"/>
          <a:ext cx="9378950" cy="2808287"/>
        </p:xfrm>
        <a:graphic>
          <a:graphicData uri="http://schemas.openxmlformats.org/presentationml/2006/ole">
            <mc:AlternateContent xmlns:mc="http://schemas.openxmlformats.org/markup-compatibility/2006">
              <mc:Choice xmlns:v="urn:schemas-microsoft-com:vml" Requires="v">
                <p:oleObj spid="_x0000_s122900" name="Bitmap Image" r:id="rId4" imgW="0" imgH="0" progId="Paint.Picture">
                  <p:embed/>
                </p:oleObj>
              </mc:Choice>
              <mc:Fallback>
                <p:oleObj name="Bitmap Image" r:id="rId4" imgW="0" imgH="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 y="4049713"/>
                        <a:ext cx="93789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883"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4A1E9BFF-2838-43EF-A4CB-AF43565C6C92}" type="slidenum">
              <a:rPr lang="en-US" altLang="en-US" sz="1200">
                <a:solidFill>
                  <a:srgbClr val="898989"/>
                </a:solidFill>
              </a:rPr>
              <a:pPr algn="r" eaLnBrk="1" hangingPunct="1"/>
              <a:t>55</a:t>
            </a:fld>
            <a:endParaRPr lang="en-US" altLang="en-US" sz="1200">
              <a:solidFill>
                <a:srgbClr val="898989"/>
              </a:solidFill>
            </a:endParaRPr>
          </a:p>
        </p:txBody>
      </p:sp>
      <p:sp>
        <p:nvSpPr>
          <p:cNvPr id="122884"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22885" name="TextBox 2"/>
          <p:cNvSpPr txBox="1">
            <a:spLocks noChangeArrowheads="1"/>
          </p:cNvSpPr>
          <p:nvPr/>
        </p:nvSpPr>
        <p:spPr bwMode="auto">
          <a:xfrm>
            <a:off x="288925" y="1031875"/>
            <a:ext cx="744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Calibri Light" panose="020F0302020204030204" pitchFamily="34" charset="0"/>
              <a:buAutoNum type="arabicPeriod" startAt="2"/>
            </a:pPr>
            <a:endParaRPr lang="en-US" altLang="en-US" sz="1200"/>
          </a:p>
        </p:txBody>
      </p:sp>
      <p:sp>
        <p:nvSpPr>
          <p:cNvPr id="122886" name="TextBox 1"/>
          <p:cNvSpPr txBox="1">
            <a:spLocks noChangeArrowheads="1"/>
          </p:cNvSpPr>
          <p:nvPr/>
        </p:nvSpPr>
        <p:spPr bwMode="auto">
          <a:xfrm>
            <a:off x="288925" y="633413"/>
            <a:ext cx="8661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t>The Partners recognize that if tensions and resentment are not addressed when they arise, relationships can grow ever more tense. If a Partner feels disappointed, hurt, confused, or angry because of the words or actions of another Partner, the Partner will do one of the following:  </a:t>
            </a:r>
          </a:p>
        </p:txBody>
      </p:sp>
      <p:sp>
        <p:nvSpPr>
          <p:cNvPr id="122887" name="TextBox 8"/>
          <p:cNvSpPr txBox="1">
            <a:spLocks noChangeArrowheads="1"/>
          </p:cNvSpPr>
          <p:nvPr/>
        </p:nvSpPr>
        <p:spPr bwMode="auto">
          <a:xfrm>
            <a:off x="7745413" y="2111375"/>
            <a:ext cx="22431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graphicFrame>
        <p:nvGraphicFramePr>
          <p:cNvPr id="122888" name="Object 9"/>
          <p:cNvGraphicFramePr>
            <a:graphicFrameLocks noChangeAspect="1"/>
          </p:cNvGraphicFramePr>
          <p:nvPr/>
        </p:nvGraphicFramePr>
        <p:xfrm>
          <a:off x="2252663" y="1643063"/>
          <a:ext cx="5478462" cy="2571750"/>
        </p:xfrm>
        <a:graphic>
          <a:graphicData uri="http://schemas.openxmlformats.org/presentationml/2006/ole">
            <mc:AlternateContent xmlns:mc="http://schemas.openxmlformats.org/markup-compatibility/2006">
              <mc:Choice xmlns:v="urn:schemas-microsoft-com:vml" Requires="v">
                <p:oleObj spid="_x0000_s122901" name="Bitmap Image" r:id="rId6" imgW="0" imgH="0" progId="Paint.Picture">
                  <p:embed/>
                </p:oleObj>
              </mc:Choice>
              <mc:Fallback>
                <p:oleObj name="Bitmap Image" r:id="rId6" imgW="0" imgH="0" progId="Paint.Picture">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2663" y="1643063"/>
                        <a:ext cx="547846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889" name="TextBox 3"/>
          <p:cNvSpPr txBox="1">
            <a:spLocks noChangeArrowheads="1"/>
          </p:cNvSpPr>
          <p:nvPr/>
        </p:nvSpPr>
        <p:spPr bwMode="auto">
          <a:xfrm>
            <a:off x="0" y="1574800"/>
            <a:ext cx="22526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600"/>
              <a:t> 1) </a:t>
            </a:r>
            <a:r>
              <a:rPr lang="en-US" altLang="en-US" sz="1600" b="1"/>
              <a:t>Try to understand </a:t>
            </a:r>
            <a:r>
              <a:rPr lang="en-US" altLang="en-US" sz="1600"/>
              <a:t>the other person’s point of view, forgive, and/or move on</a:t>
            </a:r>
            <a:r>
              <a:rPr lang="es-ES" altLang="en-US" sz="1600"/>
              <a:t>,</a:t>
            </a:r>
          </a:p>
          <a:p>
            <a:pPr algn="ctr"/>
            <a:r>
              <a:rPr lang="es-ES" altLang="en-US" sz="1600"/>
              <a:t> or </a:t>
            </a:r>
          </a:p>
          <a:p>
            <a:r>
              <a:rPr lang="es-ES" altLang="en-US" sz="1600"/>
              <a:t>2) </a:t>
            </a:r>
            <a:r>
              <a:rPr lang="en-US" altLang="en-US" sz="1600"/>
              <a:t>Try to resolve the matter through </a:t>
            </a:r>
            <a:r>
              <a:rPr lang="en-US" altLang="en-US" sz="1600" b="1"/>
              <a:t>discussion </a:t>
            </a:r>
            <a:r>
              <a:rPr lang="en-US" altLang="en-US" sz="1600"/>
              <a:t>with the Partner: </a:t>
            </a:r>
          </a:p>
          <a:p>
            <a:endParaRPr lang="en-US" altLang="en-US" sz="1600"/>
          </a:p>
        </p:txBody>
      </p:sp>
      <p:sp>
        <p:nvSpPr>
          <p:cNvPr id="12" name="Bent Arrow 11"/>
          <p:cNvSpPr/>
          <p:nvPr/>
        </p:nvSpPr>
        <p:spPr>
          <a:xfrm flipV="1">
            <a:off x="1730375" y="2389188"/>
            <a:ext cx="449263" cy="292100"/>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Bent Arrow 12"/>
          <p:cNvSpPr/>
          <p:nvPr/>
        </p:nvSpPr>
        <p:spPr>
          <a:xfrm rot="16200000" flipH="1" flipV="1">
            <a:off x="1889919" y="3834606"/>
            <a:ext cx="390525" cy="258763"/>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Title 1"/>
          <p:cNvSpPr>
            <a:spLocks noGrp="1"/>
          </p:cNvSpPr>
          <p:nvPr>
            <p:ph type="title"/>
          </p:nvPr>
        </p:nvSpPr>
        <p:spPr>
          <a:xfrm>
            <a:off x="138113" y="109538"/>
            <a:ext cx="7886700" cy="603250"/>
          </a:xfrm>
        </p:spPr>
        <p:txBody>
          <a:bodyPr/>
          <a:lstStyle/>
          <a:p>
            <a:pPr>
              <a:defRPr/>
            </a:pPr>
            <a:r>
              <a:rPr lang="es-MX" altLang="en-US" dirty="0" smtClean="0">
                <a:cs typeface="+mj-cs"/>
              </a:rPr>
              <a:t>When tensions arise</a:t>
            </a:r>
            <a:endParaRPr lang="en-US" dirty="0">
              <a:cs typeface="+mj-cs"/>
            </a:endParaRPr>
          </a:p>
        </p:txBody>
      </p:sp>
      <p:sp>
        <p:nvSpPr>
          <p:cNvPr id="2" name="Rectangle 1"/>
          <p:cNvSpPr/>
          <p:nvPr/>
        </p:nvSpPr>
        <p:spPr>
          <a:xfrm>
            <a:off x="4114800" y="1981200"/>
            <a:ext cx="3260725" cy="102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600"/>
              <a:t>I don</a:t>
            </a:r>
            <a:r>
              <a:rPr lang="ja-JP" altLang="en-US" sz="1600"/>
              <a:t>’</a:t>
            </a:r>
            <a:r>
              <a:rPr lang="en-US" altLang="ja-JP" sz="1600"/>
              <a:t>t know why she said that. But that</a:t>
            </a:r>
            <a:r>
              <a:rPr lang="ja-JP" altLang="en-US" sz="1600"/>
              <a:t>’</a:t>
            </a:r>
            <a:r>
              <a:rPr lang="en-US" altLang="ja-JP" sz="1600"/>
              <a:t>s ok. I know she has good intentions. She probably didn</a:t>
            </a:r>
            <a:r>
              <a:rPr lang="ja-JP" altLang="en-US" sz="1600"/>
              <a:t>’</a:t>
            </a:r>
            <a:r>
              <a:rPr lang="en-US" altLang="ja-JP" sz="1600"/>
              <a:t>t sleep well last night. </a:t>
            </a:r>
            <a:endParaRPr lang="en-US" altLang="en-US" sz="1600"/>
          </a:p>
        </p:txBody>
      </p:sp>
      <p:sp>
        <p:nvSpPr>
          <p:cNvPr id="3" name="Freeform 2"/>
          <p:cNvSpPr/>
          <p:nvPr/>
        </p:nvSpPr>
        <p:spPr>
          <a:xfrm>
            <a:off x="6388100" y="2719388"/>
            <a:ext cx="1071563" cy="323850"/>
          </a:xfrm>
          <a:custGeom>
            <a:avLst/>
            <a:gdLst>
              <a:gd name="connsiteX0" fmla="*/ 0 w 1070811"/>
              <a:gd name="connsiteY0" fmla="*/ 324852 h 324852"/>
              <a:gd name="connsiteX1" fmla="*/ 60158 w 1070811"/>
              <a:gd name="connsiteY1" fmla="*/ 300789 h 324852"/>
              <a:gd name="connsiteX2" fmla="*/ 156411 w 1070811"/>
              <a:gd name="connsiteY2" fmla="*/ 324852 h 324852"/>
              <a:gd name="connsiteX3" fmla="*/ 204537 w 1070811"/>
              <a:gd name="connsiteY3" fmla="*/ 300789 h 324852"/>
              <a:gd name="connsiteX4" fmla="*/ 252664 w 1070811"/>
              <a:gd name="connsiteY4" fmla="*/ 288758 h 324852"/>
              <a:gd name="connsiteX5" fmla="*/ 276727 w 1070811"/>
              <a:gd name="connsiteY5" fmla="*/ 252663 h 324852"/>
              <a:gd name="connsiteX6" fmla="*/ 312821 w 1070811"/>
              <a:gd name="connsiteY6" fmla="*/ 216568 h 324852"/>
              <a:gd name="connsiteX7" fmla="*/ 324853 w 1070811"/>
              <a:gd name="connsiteY7" fmla="*/ 180474 h 324852"/>
              <a:gd name="connsiteX8" fmla="*/ 360948 w 1070811"/>
              <a:gd name="connsiteY8" fmla="*/ 216568 h 324852"/>
              <a:gd name="connsiteX9" fmla="*/ 421106 w 1070811"/>
              <a:gd name="connsiteY9" fmla="*/ 288758 h 324852"/>
              <a:gd name="connsiteX10" fmla="*/ 457200 w 1070811"/>
              <a:gd name="connsiteY10" fmla="*/ 300789 h 324852"/>
              <a:gd name="connsiteX11" fmla="*/ 541421 w 1070811"/>
              <a:gd name="connsiteY11" fmla="*/ 288758 h 324852"/>
              <a:gd name="connsiteX12" fmla="*/ 613611 w 1070811"/>
              <a:gd name="connsiteY12" fmla="*/ 228600 h 324852"/>
              <a:gd name="connsiteX13" fmla="*/ 649706 w 1070811"/>
              <a:gd name="connsiteY13" fmla="*/ 156410 h 324852"/>
              <a:gd name="connsiteX14" fmla="*/ 661737 w 1070811"/>
              <a:gd name="connsiteY14" fmla="*/ 120316 h 324852"/>
              <a:gd name="connsiteX15" fmla="*/ 685800 w 1070811"/>
              <a:gd name="connsiteY15" fmla="*/ 84221 h 324852"/>
              <a:gd name="connsiteX16" fmla="*/ 721895 w 1070811"/>
              <a:gd name="connsiteY16" fmla="*/ 108284 h 324852"/>
              <a:gd name="connsiteX17" fmla="*/ 770021 w 1070811"/>
              <a:gd name="connsiteY17" fmla="*/ 120316 h 324852"/>
              <a:gd name="connsiteX18" fmla="*/ 794085 w 1070811"/>
              <a:gd name="connsiteY18" fmla="*/ 144379 h 324852"/>
              <a:gd name="connsiteX19" fmla="*/ 842211 w 1070811"/>
              <a:gd name="connsiteY19" fmla="*/ 156410 h 324852"/>
              <a:gd name="connsiteX20" fmla="*/ 950495 w 1070811"/>
              <a:gd name="connsiteY20" fmla="*/ 120316 h 324852"/>
              <a:gd name="connsiteX21" fmla="*/ 986590 w 1070811"/>
              <a:gd name="connsiteY21" fmla="*/ 96252 h 324852"/>
              <a:gd name="connsiteX22" fmla="*/ 1022685 w 1070811"/>
              <a:gd name="connsiteY22" fmla="*/ 60158 h 324852"/>
              <a:gd name="connsiteX23" fmla="*/ 1070811 w 1070811"/>
              <a:gd name="connsiteY23" fmla="*/ 36095 h 324852"/>
              <a:gd name="connsiteX24" fmla="*/ 1058779 w 1070811"/>
              <a:gd name="connsiteY24" fmla="*/ 0 h 32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0811" h="324852">
                <a:moveTo>
                  <a:pt x="0" y="324852"/>
                </a:moveTo>
                <a:cubicBezTo>
                  <a:pt x="20053" y="316831"/>
                  <a:pt x="38668" y="302938"/>
                  <a:pt x="60158" y="300789"/>
                </a:cubicBezTo>
                <a:cubicBezTo>
                  <a:pt x="82492" y="298556"/>
                  <a:pt x="132086" y="316744"/>
                  <a:pt x="156411" y="324852"/>
                </a:cubicBezTo>
                <a:cubicBezTo>
                  <a:pt x="172453" y="316831"/>
                  <a:pt x="187743" y="307086"/>
                  <a:pt x="204537" y="300789"/>
                </a:cubicBezTo>
                <a:cubicBezTo>
                  <a:pt x="220020" y="294983"/>
                  <a:pt x="238905" y="297930"/>
                  <a:pt x="252664" y="288758"/>
                </a:cubicBezTo>
                <a:cubicBezTo>
                  <a:pt x="264696" y="280737"/>
                  <a:pt x="267470" y="263772"/>
                  <a:pt x="276727" y="252663"/>
                </a:cubicBezTo>
                <a:cubicBezTo>
                  <a:pt x="287620" y="239592"/>
                  <a:pt x="300790" y="228600"/>
                  <a:pt x="312821" y="216568"/>
                </a:cubicBezTo>
                <a:cubicBezTo>
                  <a:pt x="316832" y="204537"/>
                  <a:pt x="312171" y="180474"/>
                  <a:pt x="324853" y="180474"/>
                </a:cubicBezTo>
                <a:cubicBezTo>
                  <a:pt x="341868" y="180474"/>
                  <a:pt x="350055" y="203497"/>
                  <a:pt x="360948" y="216568"/>
                </a:cubicBezTo>
                <a:cubicBezTo>
                  <a:pt x="388693" y="249862"/>
                  <a:pt x="381560" y="262394"/>
                  <a:pt x="421106" y="288758"/>
                </a:cubicBezTo>
                <a:cubicBezTo>
                  <a:pt x="431658" y="295793"/>
                  <a:pt x="445169" y="296779"/>
                  <a:pt x="457200" y="300789"/>
                </a:cubicBezTo>
                <a:cubicBezTo>
                  <a:pt x="485274" y="296779"/>
                  <a:pt x="514258" y="296907"/>
                  <a:pt x="541421" y="288758"/>
                </a:cubicBezTo>
                <a:cubicBezTo>
                  <a:pt x="565351" y="281579"/>
                  <a:pt x="598265" y="243946"/>
                  <a:pt x="613611" y="228600"/>
                </a:cubicBezTo>
                <a:cubicBezTo>
                  <a:pt x="643287" y="109900"/>
                  <a:pt x="603734" y="233032"/>
                  <a:pt x="649706" y="156410"/>
                </a:cubicBezTo>
                <a:cubicBezTo>
                  <a:pt x="656231" y="145535"/>
                  <a:pt x="656065" y="131659"/>
                  <a:pt x="661737" y="120316"/>
                </a:cubicBezTo>
                <a:cubicBezTo>
                  <a:pt x="668204" y="107382"/>
                  <a:pt x="677779" y="96253"/>
                  <a:pt x="685800" y="84221"/>
                </a:cubicBezTo>
                <a:cubicBezTo>
                  <a:pt x="697832" y="92242"/>
                  <a:pt x="708604" y="102588"/>
                  <a:pt x="721895" y="108284"/>
                </a:cubicBezTo>
                <a:cubicBezTo>
                  <a:pt x="737094" y="114798"/>
                  <a:pt x="755231" y="112921"/>
                  <a:pt x="770021" y="120316"/>
                </a:cubicBezTo>
                <a:cubicBezTo>
                  <a:pt x="780167" y="125389"/>
                  <a:pt x="783939" y="139306"/>
                  <a:pt x="794085" y="144379"/>
                </a:cubicBezTo>
                <a:cubicBezTo>
                  <a:pt x="808875" y="151774"/>
                  <a:pt x="826169" y="152400"/>
                  <a:pt x="842211" y="156410"/>
                </a:cubicBezTo>
                <a:cubicBezTo>
                  <a:pt x="878306" y="144379"/>
                  <a:pt x="918838" y="141421"/>
                  <a:pt x="950495" y="120316"/>
                </a:cubicBezTo>
                <a:cubicBezTo>
                  <a:pt x="962527" y="112295"/>
                  <a:pt x="975481" y="105509"/>
                  <a:pt x="986590" y="96252"/>
                </a:cubicBezTo>
                <a:cubicBezTo>
                  <a:pt x="999661" y="85359"/>
                  <a:pt x="1008839" y="70048"/>
                  <a:pt x="1022685" y="60158"/>
                </a:cubicBezTo>
                <a:cubicBezTo>
                  <a:pt x="1037280" y="49733"/>
                  <a:pt x="1054769" y="44116"/>
                  <a:pt x="1070811" y="36095"/>
                </a:cubicBezTo>
                <a:lnTo>
                  <a:pt x="1058779" y="0"/>
                </a:ln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084888" y="4424363"/>
            <a:ext cx="874712" cy="1014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tx1"/>
                </a:solidFill>
              </a:rPr>
              <a:t>Perhaps I should talk with her.</a:t>
            </a:r>
          </a:p>
        </p:txBody>
      </p:sp>
      <p:sp>
        <p:nvSpPr>
          <p:cNvPr id="5" name="Freeform 4"/>
          <p:cNvSpPr/>
          <p:nvPr/>
        </p:nvSpPr>
        <p:spPr>
          <a:xfrm>
            <a:off x="6027738" y="4440238"/>
            <a:ext cx="301625" cy="1071562"/>
          </a:xfrm>
          <a:custGeom>
            <a:avLst/>
            <a:gdLst>
              <a:gd name="connsiteX0" fmla="*/ 144379 w 300790"/>
              <a:gd name="connsiteY0" fmla="*/ 0 h 1071479"/>
              <a:gd name="connsiteX1" fmla="*/ 84221 w 300790"/>
              <a:gd name="connsiteY1" fmla="*/ 12031 h 1071479"/>
              <a:gd name="connsiteX2" fmla="*/ 72190 w 300790"/>
              <a:gd name="connsiteY2" fmla="*/ 48126 h 1071479"/>
              <a:gd name="connsiteX3" fmla="*/ 48126 w 300790"/>
              <a:gd name="connsiteY3" fmla="*/ 72189 h 1071479"/>
              <a:gd name="connsiteX4" fmla="*/ 60158 w 300790"/>
              <a:gd name="connsiteY4" fmla="*/ 240631 h 1071479"/>
              <a:gd name="connsiteX5" fmla="*/ 96253 w 300790"/>
              <a:gd name="connsiteY5" fmla="*/ 264694 h 1071479"/>
              <a:gd name="connsiteX6" fmla="*/ 72190 w 300790"/>
              <a:gd name="connsiteY6" fmla="*/ 288758 h 1071479"/>
              <a:gd name="connsiteX7" fmla="*/ 36095 w 300790"/>
              <a:gd name="connsiteY7" fmla="*/ 312821 h 1071479"/>
              <a:gd name="connsiteX8" fmla="*/ 0 w 300790"/>
              <a:gd name="connsiteY8" fmla="*/ 385010 h 1071479"/>
              <a:gd name="connsiteX9" fmla="*/ 24063 w 300790"/>
              <a:gd name="connsiteY9" fmla="*/ 457200 h 1071479"/>
              <a:gd name="connsiteX10" fmla="*/ 60158 w 300790"/>
              <a:gd name="connsiteY10" fmla="*/ 469231 h 1071479"/>
              <a:gd name="connsiteX11" fmla="*/ 132347 w 300790"/>
              <a:gd name="connsiteY11" fmla="*/ 505326 h 1071479"/>
              <a:gd name="connsiteX12" fmla="*/ 12032 w 300790"/>
              <a:gd name="connsiteY12" fmla="*/ 529389 h 1071479"/>
              <a:gd name="connsiteX13" fmla="*/ 24063 w 300790"/>
              <a:gd name="connsiteY13" fmla="*/ 661736 h 1071479"/>
              <a:gd name="connsiteX14" fmla="*/ 36095 w 300790"/>
              <a:gd name="connsiteY14" fmla="*/ 697831 h 1071479"/>
              <a:gd name="connsiteX15" fmla="*/ 72190 w 300790"/>
              <a:gd name="connsiteY15" fmla="*/ 721894 h 1071479"/>
              <a:gd name="connsiteX16" fmla="*/ 72190 w 300790"/>
              <a:gd name="connsiteY16" fmla="*/ 745958 h 1071479"/>
              <a:gd name="connsiteX17" fmla="*/ 48126 w 300790"/>
              <a:gd name="connsiteY17" fmla="*/ 782052 h 1071479"/>
              <a:gd name="connsiteX18" fmla="*/ 60158 w 300790"/>
              <a:gd name="connsiteY18" fmla="*/ 962526 h 1071479"/>
              <a:gd name="connsiteX19" fmla="*/ 168442 w 300790"/>
              <a:gd name="connsiteY19" fmla="*/ 998621 h 1071479"/>
              <a:gd name="connsiteX20" fmla="*/ 156411 w 300790"/>
              <a:gd name="connsiteY20" fmla="*/ 1034715 h 1071479"/>
              <a:gd name="connsiteX21" fmla="*/ 216568 w 300790"/>
              <a:gd name="connsiteY21" fmla="*/ 1058779 h 1071479"/>
              <a:gd name="connsiteX22" fmla="*/ 252663 w 300790"/>
              <a:gd name="connsiteY22" fmla="*/ 1046747 h 1071479"/>
              <a:gd name="connsiteX23" fmla="*/ 300790 w 300790"/>
              <a:gd name="connsiteY23" fmla="*/ 1022684 h 107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0790" h="1071479">
                <a:moveTo>
                  <a:pt x="144379" y="0"/>
                </a:moveTo>
                <a:cubicBezTo>
                  <a:pt x="124326" y="4010"/>
                  <a:pt x="101236" y="688"/>
                  <a:pt x="84221" y="12031"/>
                </a:cubicBezTo>
                <a:cubicBezTo>
                  <a:pt x="73669" y="19066"/>
                  <a:pt x="78715" y="37251"/>
                  <a:pt x="72190" y="48126"/>
                </a:cubicBezTo>
                <a:cubicBezTo>
                  <a:pt x="66354" y="57853"/>
                  <a:pt x="56147" y="64168"/>
                  <a:pt x="48126" y="72189"/>
                </a:cubicBezTo>
                <a:cubicBezTo>
                  <a:pt x="37943" y="143475"/>
                  <a:pt x="22151" y="172218"/>
                  <a:pt x="60158" y="240631"/>
                </a:cubicBezTo>
                <a:cubicBezTo>
                  <a:pt x="67181" y="253271"/>
                  <a:pt x="84221" y="256673"/>
                  <a:pt x="96253" y="264694"/>
                </a:cubicBezTo>
                <a:cubicBezTo>
                  <a:pt x="88232" y="272715"/>
                  <a:pt x="81048" y="281672"/>
                  <a:pt x="72190" y="288758"/>
                </a:cubicBezTo>
                <a:cubicBezTo>
                  <a:pt x="60899" y="297791"/>
                  <a:pt x="46320" y="302596"/>
                  <a:pt x="36095" y="312821"/>
                </a:cubicBezTo>
                <a:cubicBezTo>
                  <a:pt x="12772" y="336144"/>
                  <a:pt x="9786" y="355654"/>
                  <a:pt x="0" y="385010"/>
                </a:cubicBezTo>
                <a:cubicBezTo>
                  <a:pt x="8021" y="409073"/>
                  <a:pt x="9320" y="436560"/>
                  <a:pt x="24063" y="457200"/>
                </a:cubicBezTo>
                <a:cubicBezTo>
                  <a:pt x="31435" y="467520"/>
                  <a:pt x="48814" y="463559"/>
                  <a:pt x="60158" y="469231"/>
                </a:cubicBezTo>
                <a:cubicBezTo>
                  <a:pt x="153463" y="515882"/>
                  <a:pt x="41614" y="475080"/>
                  <a:pt x="132347" y="505326"/>
                </a:cubicBezTo>
                <a:cubicBezTo>
                  <a:pt x="92242" y="513347"/>
                  <a:pt x="35312" y="495762"/>
                  <a:pt x="12032" y="529389"/>
                </a:cubicBezTo>
                <a:cubicBezTo>
                  <a:pt x="-13183" y="565810"/>
                  <a:pt x="17798" y="617884"/>
                  <a:pt x="24063" y="661736"/>
                </a:cubicBezTo>
                <a:cubicBezTo>
                  <a:pt x="25857" y="674291"/>
                  <a:pt x="28172" y="687928"/>
                  <a:pt x="36095" y="697831"/>
                </a:cubicBezTo>
                <a:cubicBezTo>
                  <a:pt x="45128" y="709122"/>
                  <a:pt x="60158" y="713873"/>
                  <a:pt x="72190" y="721894"/>
                </a:cubicBezTo>
                <a:cubicBezTo>
                  <a:pt x="132175" y="701899"/>
                  <a:pt x="106855" y="704361"/>
                  <a:pt x="72190" y="745958"/>
                </a:cubicBezTo>
                <a:cubicBezTo>
                  <a:pt x="62933" y="757067"/>
                  <a:pt x="56147" y="770021"/>
                  <a:pt x="48126" y="782052"/>
                </a:cubicBezTo>
                <a:cubicBezTo>
                  <a:pt x="43084" y="822391"/>
                  <a:pt x="17631" y="923865"/>
                  <a:pt x="60158" y="962526"/>
                </a:cubicBezTo>
                <a:cubicBezTo>
                  <a:pt x="88311" y="988119"/>
                  <a:pt x="168442" y="998621"/>
                  <a:pt x="168442" y="998621"/>
                </a:cubicBezTo>
                <a:cubicBezTo>
                  <a:pt x="164432" y="1010652"/>
                  <a:pt x="156411" y="1022033"/>
                  <a:pt x="156411" y="1034715"/>
                </a:cubicBezTo>
                <a:cubicBezTo>
                  <a:pt x="156411" y="1089773"/>
                  <a:pt x="178642" y="1069615"/>
                  <a:pt x="216568" y="1058779"/>
                </a:cubicBezTo>
                <a:cubicBezTo>
                  <a:pt x="228763" y="1055295"/>
                  <a:pt x="241319" y="1052419"/>
                  <a:pt x="252663" y="1046747"/>
                </a:cubicBezTo>
                <a:cubicBezTo>
                  <a:pt x="305238" y="1020459"/>
                  <a:pt x="270652" y="1022684"/>
                  <a:pt x="300790" y="102268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7272338" y="4437063"/>
            <a:ext cx="1738312" cy="119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a:t>Hello, my friend! Can we go get coffee? I was confused when you _______, and I</a:t>
            </a:r>
            <a:r>
              <a:rPr lang="ja-JP" altLang="en-US" sz="1400"/>
              <a:t>’</a:t>
            </a:r>
            <a:r>
              <a:rPr lang="en-US" altLang="ja-JP" sz="1400"/>
              <a:t>d like to discuss it.</a:t>
            </a:r>
            <a:endParaRPr lang="en-US" altLang="en-US" sz="1400"/>
          </a:p>
        </p:txBody>
      </p:sp>
      <p:sp>
        <p:nvSpPr>
          <p:cNvPr id="6" name="Freeform 5"/>
          <p:cNvSpPr/>
          <p:nvPr/>
        </p:nvSpPr>
        <p:spPr>
          <a:xfrm>
            <a:off x="7267575" y="4414838"/>
            <a:ext cx="215900" cy="1239837"/>
          </a:xfrm>
          <a:custGeom>
            <a:avLst/>
            <a:gdLst>
              <a:gd name="connsiteX0" fmla="*/ 216603 w 216603"/>
              <a:gd name="connsiteY0" fmla="*/ 0 h 1239253"/>
              <a:gd name="connsiteX1" fmla="*/ 156445 w 216603"/>
              <a:gd name="connsiteY1" fmla="*/ 12032 h 1239253"/>
              <a:gd name="connsiteX2" fmla="*/ 144414 w 216603"/>
              <a:gd name="connsiteY2" fmla="*/ 48127 h 1239253"/>
              <a:gd name="connsiteX3" fmla="*/ 120350 w 216603"/>
              <a:gd name="connsiteY3" fmla="*/ 72190 h 1239253"/>
              <a:gd name="connsiteX4" fmla="*/ 108319 w 216603"/>
              <a:gd name="connsiteY4" fmla="*/ 108285 h 1239253"/>
              <a:gd name="connsiteX5" fmla="*/ 84256 w 216603"/>
              <a:gd name="connsiteY5" fmla="*/ 144379 h 1239253"/>
              <a:gd name="connsiteX6" fmla="*/ 72224 w 216603"/>
              <a:gd name="connsiteY6" fmla="*/ 336885 h 1239253"/>
              <a:gd name="connsiteX7" fmla="*/ 48161 w 216603"/>
              <a:gd name="connsiteY7" fmla="*/ 613611 h 1239253"/>
              <a:gd name="connsiteX8" fmla="*/ 36129 w 216603"/>
              <a:gd name="connsiteY8" fmla="*/ 830179 h 1239253"/>
              <a:gd name="connsiteX9" fmla="*/ 35 w 216603"/>
              <a:gd name="connsiteY9" fmla="*/ 1239253 h 123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603" h="1239253">
                <a:moveTo>
                  <a:pt x="216603" y="0"/>
                </a:moveTo>
                <a:cubicBezTo>
                  <a:pt x="196550" y="4011"/>
                  <a:pt x="173460" y="688"/>
                  <a:pt x="156445" y="12032"/>
                </a:cubicBezTo>
                <a:cubicBezTo>
                  <a:pt x="145893" y="19067"/>
                  <a:pt x="150939" y="37252"/>
                  <a:pt x="144414" y="48127"/>
                </a:cubicBezTo>
                <a:cubicBezTo>
                  <a:pt x="138578" y="57854"/>
                  <a:pt x="128371" y="64169"/>
                  <a:pt x="120350" y="72190"/>
                </a:cubicBezTo>
                <a:cubicBezTo>
                  <a:pt x="116340" y="84222"/>
                  <a:pt x="113991" y="96941"/>
                  <a:pt x="108319" y="108285"/>
                </a:cubicBezTo>
                <a:cubicBezTo>
                  <a:pt x="101852" y="121218"/>
                  <a:pt x="86511" y="130096"/>
                  <a:pt x="84256" y="144379"/>
                </a:cubicBezTo>
                <a:cubicBezTo>
                  <a:pt x="74228" y="207886"/>
                  <a:pt x="77155" y="272780"/>
                  <a:pt x="72224" y="336885"/>
                </a:cubicBezTo>
                <a:cubicBezTo>
                  <a:pt x="65123" y="429202"/>
                  <a:pt x="54918" y="521268"/>
                  <a:pt x="48161" y="613611"/>
                </a:cubicBezTo>
                <a:cubicBezTo>
                  <a:pt x="42885" y="685719"/>
                  <a:pt x="42392" y="758150"/>
                  <a:pt x="36129" y="830179"/>
                </a:cubicBezTo>
                <a:cubicBezTo>
                  <a:pt x="-2528" y="1274743"/>
                  <a:pt x="35" y="1036282"/>
                  <a:pt x="35" y="123925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8108950" y="4403725"/>
            <a:ext cx="879475" cy="1287463"/>
          </a:xfrm>
          <a:custGeom>
            <a:avLst/>
            <a:gdLst>
              <a:gd name="connsiteX0" fmla="*/ 360948 w 878403"/>
              <a:gd name="connsiteY0" fmla="*/ 0 h 1287379"/>
              <a:gd name="connsiteX1" fmla="*/ 493295 w 878403"/>
              <a:gd name="connsiteY1" fmla="*/ 24063 h 1287379"/>
              <a:gd name="connsiteX2" fmla="*/ 529390 w 878403"/>
              <a:gd name="connsiteY2" fmla="*/ 36095 h 1287379"/>
              <a:gd name="connsiteX3" fmla="*/ 565484 w 878403"/>
              <a:gd name="connsiteY3" fmla="*/ 60158 h 1287379"/>
              <a:gd name="connsiteX4" fmla="*/ 613611 w 878403"/>
              <a:gd name="connsiteY4" fmla="*/ 72189 h 1287379"/>
              <a:gd name="connsiteX5" fmla="*/ 770021 w 878403"/>
              <a:gd name="connsiteY5" fmla="*/ 108284 h 1287379"/>
              <a:gd name="connsiteX6" fmla="*/ 806116 w 878403"/>
              <a:gd name="connsiteY6" fmla="*/ 132347 h 1287379"/>
              <a:gd name="connsiteX7" fmla="*/ 842211 w 878403"/>
              <a:gd name="connsiteY7" fmla="*/ 252663 h 1287379"/>
              <a:gd name="connsiteX8" fmla="*/ 866274 w 878403"/>
              <a:gd name="connsiteY8" fmla="*/ 324853 h 1287379"/>
              <a:gd name="connsiteX9" fmla="*/ 878305 w 878403"/>
              <a:gd name="connsiteY9" fmla="*/ 493295 h 1287379"/>
              <a:gd name="connsiteX10" fmla="*/ 854242 w 878403"/>
              <a:gd name="connsiteY10" fmla="*/ 914400 h 1287379"/>
              <a:gd name="connsiteX11" fmla="*/ 818148 w 878403"/>
              <a:gd name="connsiteY11" fmla="*/ 986589 h 1287379"/>
              <a:gd name="connsiteX12" fmla="*/ 806116 w 878403"/>
              <a:gd name="connsiteY12" fmla="*/ 1022684 h 1287379"/>
              <a:gd name="connsiteX13" fmla="*/ 782053 w 878403"/>
              <a:gd name="connsiteY13" fmla="*/ 1058779 h 1287379"/>
              <a:gd name="connsiteX14" fmla="*/ 770021 w 878403"/>
              <a:gd name="connsiteY14" fmla="*/ 1094874 h 1287379"/>
              <a:gd name="connsiteX15" fmla="*/ 709863 w 878403"/>
              <a:gd name="connsiteY15" fmla="*/ 1179095 h 1287379"/>
              <a:gd name="connsiteX16" fmla="*/ 661737 w 878403"/>
              <a:gd name="connsiteY16" fmla="*/ 1191126 h 1287379"/>
              <a:gd name="connsiteX17" fmla="*/ 577516 w 878403"/>
              <a:gd name="connsiteY17" fmla="*/ 1215189 h 1287379"/>
              <a:gd name="connsiteX18" fmla="*/ 517358 w 878403"/>
              <a:gd name="connsiteY18" fmla="*/ 1227221 h 1287379"/>
              <a:gd name="connsiteX19" fmla="*/ 421105 w 878403"/>
              <a:gd name="connsiteY19" fmla="*/ 1251284 h 1287379"/>
              <a:gd name="connsiteX20" fmla="*/ 360948 w 878403"/>
              <a:gd name="connsiteY20" fmla="*/ 1263316 h 1287379"/>
              <a:gd name="connsiteX21" fmla="*/ 288758 w 878403"/>
              <a:gd name="connsiteY21" fmla="*/ 1287379 h 1287379"/>
              <a:gd name="connsiteX22" fmla="*/ 96253 w 878403"/>
              <a:gd name="connsiteY22" fmla="*/ 1263316 h 1287379"/>
              <a:gd name="connsiteX23" fmla="*/ 0 w 878403"/>
              <a:gd name="connsiteY23" fmla="*/ 1263316 h 128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8403" h="1287379">
                <a:moveTo>
                  <a:pt x="360948" y="0"/>
                </a:moveTo>
                <a:cubicBezTo>
                  <a:pt x="405064" y="8021"/>
                  <a:pt x="449451" y="14668"/>
                  <a:pt x="493295" y="24063"/>
                </a:cubicBezTo>
                <a:cubicBezTo>
                  <a:pt x="505696" y="26720"/>
                  <a:pt x="518046" y="30423"/>
                  <a:pt x="529390" y="36095"/>
                </a:cubicBezTo>
                <a:cubicBezTo>
                  <a:pt x="542323" y="42562"/>
                  <a:pt x="552193" y="54462"/>
                  <a:pt x="565484" y="60158"/>
                </a:cubicBezTo>
                <a:cubicBezTo>
                  <a:pt x="580683" y="66672"/>
                  <a:pt x="597498" y="68471"/>
                  <a:pt x="613611" y="72189"/>
                </a:cubicBezTo>
                <a:cubicBezTo>
                  <a:pt x="793323" y="113661"/>
                  <a:pt x="661299" y="81105"/>
                  <a:pt x="770021" y="108284"/>
                </a:cubicBezTo>
                <a:cubicBezTo>
                  <a:pt x="782053" y="116305"/>
                  <a:pt x="796859" y="121238"/>
                  <a:pt x="806116" y="132347"/>
                </a:cubicBezTo>
                <a:cubicBezTo>
                  <a:pt x="838962" y="171763"/>
                  <a:pt x="830122" y="204308"/>
                  <a:pt x="842211" y="252663"/>
                </a:cubicBezTo>
                <a:cubicBezTo>
                  <a:pt x="848363" y="277271"/>
                  <a:pt x="858253" y="300790"/>
                  <a:pt x="866274" y="324853"/>
                </a:cubicBezTo>
                <a:cubicBezTo>
                  <a:pt x="870284" y="381000"/>
                  <a:pt x="879454" y="437016"/>
                  <a:pt x="878305" y="493295"/>
                </a:cubicBezTo>
                <a:cubicBezTo>
                  <a:pt x="875436" y="633863"/>
                  <a:pt x="865307" y="774239"/>
                  <a:pt x="854242" y="914400"/>
                </a:cubicBezTo>
                <a:cubicBezTo>
                  <a:pt x="851407" y="950315"/>
                  <a:pt x="833548" y="955789"/>
                  <a:pt x="818148" y="986589"/>
                </a:cubicBezTo>
                <a:cubicBezTo>
                  <a:pt x="812476" y="997933"/>
                  <a:pt x="811788" y="1011340"/>
                  <a:pt x="806116" y="1022684"/>
                </a:cubicBezTo>
                <a:cubicBezTo>
                  <a:pt x="799649" y="1035618"/>
                  <a:pt x="788520" y="1045845"/>
                  <a:pt x="782053" y="1058779"/>
                </a:cubicBezTo>
                <a:cubicBezTo>
                  <a:pt x="776381" y="1070123"/>
                  <a:pt x="775693" y="1083530"/>
                  <a:pt x="770021" y="1094874"/>
                </a:cubicBezTo>
                <a:cubicBezTo>
                  <a:pt x="764063" y="1106790"/>
                  <a:pt x="714100" y="1176068"/>
                  <a:pt x="709863" y="1179095"/>
                </a:cubicBezTo>
                <a:cubicBezTo>
                  <a:pt x="696407" y="1188706"/>
                  <a:pt x="677690" y="1186775"/>
                  <a:pt x="661737" y="1191126"/>
                </a:cubicBezTo>
                <a:cubicBezTo>
                  <a:pt x="633569" y="1198808"/>
                  <a:pt x="605841" y="1208108"/>
                  <a:pt x="577516" y="1215189"/>
                </a:cubicBezTo>
                <a:cubicBezTo>
                  <a:pt x="557677" y="1220149"/>
                  <a:pt x="537284" y="1222623"/>
                  <a:pt x="517358" y="1227221"/>
                </a:cubicBezTo>
                <a:cubicBezTo>
                  <a:pt x="485133" y="1234658"/>
                  <a:pt x="453330" y="1243847"/>
                  <a:pt x="421105" y="1251284"/>
                </a:cubicBezTo>
                <a:cubicBezTo>
                  <a:pt x="401179" y="1255882"/>
                  <a:pt x="380677" y="1257935"/>
                  <a:pt x="360948" y="1263316"/>
                </a:cubicBezTo>
                <a:cubicBezTo>
                  <a:pt x="336477" y="1269990"/>
                  <a:pt x="312821" y="1279358"/>
                  <a:pt x="288758" y="1287379"/>
                </a:cubicBezTo>
                <a:cubicBezTo>
                  <a:pt x="203472" y="1270321"/>
                  <a:pt x="209304" y="1269266"/>
                  <a:pt x="96253" y="1263316"/>
                </a:cubicBezTo>
                <a:cubicBezTo>
                  <a:pt x="64213" y="1261630"/>
                  <a:pt x="32084" y="1263316"/>
                  <a:pt x="0" y="126331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2AED434-EF2E-413F-AC89-4E25BF14C075}" type="slidenum">
              <a:rPr lang="en-US" altLang="en-US" sz="1200">
                <a:solidFill>
                  <a:srgbClr val="898989"/>
                </a:solidFill>
              </a:rPr>
              <a:pPr/>
              <a:t>56</a:t>
            </a:fld>
            <a:endParaRPr lang="en-US" altLang="en-US" sz="1200">
              <a:solidFill>
                <a:srgbClr val="898989"/>
              </a:solidFill>
            </a:endParaRPr>
          </a:p>
        </p:txBody>
      </p:sp>
      <p:sp>
        <p:nvSpPr>
          <p:cNvPr id="124930"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24931" name="TextBox 2"/>
          <p:cNvSpPr txBox="1">
            <a:spLocks noChangeArrowheads="1"/>
          </p:cNvSpPr>
          <p:nvPr/>
        </p:nvSpPr>
        <p:spPr bwMode="auto">
          <a:xfrm>
            <a:off x="288925" y="1031875"/>
            <a:ext cx="744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Calibri Light" panose="020F0302020204030204" pitchFamily="34" charset="0"/>
              <a:buAutoNum type="arabicPeriod" startAt="2"/>
            </a:pPr>
            <a:endParaRPr lang="en-US" altLang="en-US" sz="1200"/>
          </a:p>
        </p:txBody>
      </p:sp>
      <p:sp>
        <p:nvSpPr>
          <p:cNvPr id="124932" name="TextBox 1"/>
          <p:cNvSpPr txBox="1">
            <a:spLocks noChangeArrowheads="1"/>
          </p:cNvSpPr>
          <p:nvPr/>
        </p:nvSpPr>
        <p:spPr bwMode="auto">
          <a:xfrm>
            <a:off x="288925" y="866775"/>
            <a:ext cx="689768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ES" altLang="en-US" sz="1700"/>
              <a:t>Las Socias se comprometen a resolver los conflictos de forma rápida y pacífica, primero a través de </a:t>
            </a:r>
            <a:r>
              <a:rPr lang="es-MX" altLang="en-US" sz="1700"/>
              <a:t>discusión amistosa, </a:t>
            </a:r>
            <a:r>
              <a:rPr lang="es-ES" altLang="en-US" sz="1700"/>
              <a:t>y si sigue sin resolverse, </a:t>
            </a:r>
            <a:r>
              <a:rPr lang="es-MX" altLang="en-US" sz="1700"/>
              <a:t>luego a través de mediación con una persona que no es una Socia.</a:t>
            </a:r>
          </a:p>
          <a:p>
            <a:pPr>
              <a:buFont typeface="Arial" panose="020B0604020202020204" pitchFamily="34" charset="0"/>
              <a:buNone/>
            </a:pPr>
            <a:endParaRPr lang="es-MX" altLang="en-US" sz="1700"/>
          </a:p>
          <a:p>
            <a:pPr>
              <a:buFont typeface="Arial" panose="020B0604020202020204" pitchFamily="34" charset="0"/>
              <a:buNone/>
            </a:pPr>
            <a:r>
              <a:rPr lang="es-ES_tradnl" altLang="en-US" sz="1700"/>
              <a:t>Además, al menos que otra parte de este Acuerdo exprese algo específicamente al contrario (como en la siguiente pagina), cualquier acción o demanda relacionado a este Acuerdo – ya sea interpersonal o no – será resuelta </a:t>
            </a:r>
            <a:r>
              <a:rPr lang="es-MX" altLang="en-US" sz="1700"/>
              <a:t>a través de la mediación. </a:t>
            </a:r>
            <a:r>
              <a:rPr lang="es-ES" altLang="en-US" sz="1700"/>
              <a:t>Las Socias deberán asistir a al menos tres sesiones de mediación antes de demandar un tribunal para cualquier conflicto.</a:t>
            </a:r>
            <a:endParaRPr lang="es-MX" altLang="en-US" sz="1700"/>
          </a:p>
        </p:txBody>
      </p:sp>
      <p:sp>
        <p:nvSpPr>
          <p:cNvPr id="6" name="TextBox 5"/>
          <p:cNvSpPr txBox="1"/>
          <p:nvPr/>
        </p:nvSpPr>
        <p:spPr>
          <a:xfrm>
            <a:off x="7356475" y="350838"/>
            <a:ext cx="2243138"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graphicFrame>
        <p:nvGraphicFramePr>
          <p:cNvPr id="124934" name="Object 2"/>
          <p:cNvGraphicFramePr>
            <a:graphicFrameLocks noChangeAspect="1"/>
          </p:cNvGraphicFramePr>
          <p:nvPr/>
        </p:nvGraphicFramePr>
        <p:xfrm>
          <a:off x="142875" y="3748088"/>
          <a:ext cx="9001125" cy="2689225"/>
        </p:xfrm>
        <a:graphic>
          <a:graphicData uri="http://schemas.openxmlformats.org/presentationml/2006/ole">
            <mc:AlternateContent xmlns:mc="http://schemas.openxmlformats.org/markup-compatibility/2006">
              <mc:Choice xmlns:v="urn:schemas-microsoft-com:vml" Requires="v">
                <p:oleObj spid="_x0000_s124939" name="Bitmap Image" r:id="rId4" imgW="0" imgH="0" progId="Paint.Picture">
                  <p:embed/>
                </p:oleObj>
              </mc:Choice>
              <mc:Fallback>
                <p:oleObj name="Bitmap Image" r:id="rId4" imgW="0" imgH="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3748088"/>
                        <a:ext cx="90011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5" name="TextBox 3"/>
          <p:cNvSpPr txBox="1">
            <a:spLocks noChangeArrowheads="1"/>
          </p:cNvSpPr>
          <p:nvPr/>
        </p:nvSpPr>
        <p:spPr bwMode="auto">
          <a:xfrm>
            <a:off x="142875" y="3740150"/>
            <a:ext cx="15001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200" b="1"/>
              <a:t>Tienes conflicto?</a:t>
            </a:r>
          </a:p>
        </p:txBody>
      </p:sp>
      <p:sp>
        <p:nvSpPr>
          <p:cNvPr id="124936" name="TextBox 12"/>
          <p:cNvSpPr txBox="1">
            <a:spLocks noChangeArrowheads="1"/>
          </p:cNvSpPr>
          <p:nvPr/>
        </p:nvSpPr>
        <p:spPr bwMode="auto">
          <a:xfrm>
            <a:off x="1936750" y="3413125"/>
            <a:ext cx="15001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200" b="1"/>
              <a:t>Etapa 1: Discusión</a:t>
            </a:r>
          </a:p>
        </p:txBody>
      </p:sp>
      <p:sp>
        <p:nvSpPr>
          <p:cNvPr id="124937" name="TextBox 13"/>
          <p:cNvSpPr txBox="1">
            <a:spLocks noChangeArrowheads="1"/>
          </p:cNvSpPr>
          <p:nvPr/>
        </p:nvSpPr>
        <p:spPr bwMode="auto">
          <a:xfrm>
            <a:off x="6580188" y="3352800"/>
            <a:ext cx="18018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200" b="1"/>
              <a:t>Etapa 2: </a:t>
            </a:r>
            <a:r>
              <a:rPr lang="es-MX" altLang="en-US"/>
              <a:t> </a:t>
            </a:r>
            <a:r>
              <a:rPr lang="es-MX" altLang="en-US" b="1"/>
              <a:t>Mediación</a:t>
            </a:r>
            <a:endParaRPr lang="es-MX" altLang="en-US"/>
          </a:p>
        </p:txBody>
      </p:sp>
      <p:sp>
        <p:nvSpPr>
          <p:cNvPr id="124938" name="Title 1"/>
          <p:cNvSpPr>
            <a:spLocks noGrp="1"/>
          </p:cNvSpPr>
          <p:nvPr>
            <p:ph type="title"/>
          </p:nvPr>
        </p:nvSpPr>
        <p:spPr>
          <a:xfrm>
            <a:off x="119063" y="179388"/>
            <a:ext cx="7886700" cy="706437"/>
          </a:xfrm>
        </p:spPr>
        <p:txBody>
          <a:bodyPr/>
          <a:lstStyle/>
          <a:p>
            <a:r>
              <a:rPr lang="es-MX" altLang="en-US" smtClean="0"/>
              <a:t>¿Cómo resolver conflictos?</a:t>
            </a:r>
            <a:endParaRPr lang="en-US" alt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0A09DDE-6868-4223-A7CB-8AC080BD7461}" type="slidenum">
              <a:rPr lang="en-US" altLang="en-US" sz="1200">
                <a:solidFill>
                  <a:srgbClr val="898989"/>
                </a:solidFill>
              </a:rPr>
              <a:pPr/>
              <a:t>57</a:t>
            </a:fld>
            <a:endParaRPr lang="en-US" altLang="en-US" sz="1200">
              <a:solidFill>
                <a:srgbClr val="898989"/>
              </a:solidFill>
            </a:endParaRPr>
          </a:p>
        </p:txBody>
      </p:sp>
      <p:sp>
        <p:nvSpPr>
          <p:cNvPr id="126978"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1C20B3C7-F5C7-49F8-9BE6-BB590C0AD05F}" type="slidenum">
              <a:rPr lang="en-US" altLang="en-US" sz="1200">
                <a:solidFill>
                  <a:srgbClr val="898989"/>
                </a:solidFill>
              </a:rPr>
              <a:pPr algn="r" eaLnBrk="1" hangingPunct="1"/>
              <a:t>57</a:t>
            </a:fld>
            <a:endParaRPr lang="en-US" altLang="en-US" sz="1200">
              <a:solidFill>
                <a:srgbClr val="898989"/>
              </a:solidFill>
            </a:endParaRPr>
          </a:p>
        </p:txBody>
      </p:sp>
      <p:sp>
        <p:nvSpPr>
          <p:cNvPr id="126979"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26980" name="TextBox 2"/>
          <p:cNvSpPr txBox="1">
            <a:spLocks noChangeArrowheads="1"/>
          </p:cNvSpPr>
          <p:nvPr/>
        </p:nvSpPr>
        <p:spPr bwMode="auto">
          <a:xfrm>
            <a:off x="288925" y="1031875"/>
            <a:ext cx="744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Calibri Light" panose="020F0302020204030204" pitchFamily="34" charset="0"/>
              <a:buAutoNum type="arabicPeriod" startAt="2"/>
            </a:pPr>
            <a:endParaRPr lang="en-US" altLang="en-US" sz="1200"/>
          </a:p>
        </p:txBody>
      </p:sp>
      <p:sp>
        <p:nvSpPr>
          <p:cNvPr id="126981" name="TextBox 1"/>
          <p:cNvSpPr txBox="1">
            <a:spLocks noChangeArrowheads="1"/>
          </p:cNvSpPr>
          <p:nvPr/>
        </p:nvSpPr>
        <p:spPr bwMode="auto">
          <a:xfrm>
            <a:off x="288925" y="866775"/>
            <a:ext cx="689768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700"/>
              <a:t>The Partners commit themselves to resolving conflicts in a quick and peaceful manner, first through cordial conversation, and if the issue is not resolved, then through mediation with a person that is not a Partner. </a:t>
            </a:r>
          </a:p>
          <a:p>
            <a:pPr eaLnBrk="1" hangingPunct="1"/>
            <a:endParaRPr lang="en-US" altLang="en-US" sz="1700"/>
          </a:p>
          <a:p>
            <a:pPr eaLnBrk="1" hangingPunct="1"/>
            <a:r>
              <a:rPr lang="en-US" altLang="en-US" sz="1700"/>
              <a:t>Also, unless otherwise provided by this Agreement (like on the following page), any disagreement or claim related to this Agreement – whether interpersonal or not – will be resolved through mediation. Partners must attend three mediation sessions before bringing any conflict to court.</a:t>
            </a:r>
          </a:p>
        </p:txBody>
      </p:sp>
      <p:sp>
        <p:nvSpPr>
          <p:cNvPr id="126982" name="TextBox 7"/>
          <p:cNvSpPr txBox="1">
            <a:spLocks noChangeArrowheads="1"/>
          </p:cNvSpPr>
          <p:nvPr/>
        </p:nvSpPr>
        <p:spPr bwMode="auto">
          <a:xfrm>
            <a:off x="7356475" y="350838"/>
            <a:ext cx="22431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graphicFrame>
        <p:nvGraphicFramePr>
          <p:cNvPr id="126983" name="Object 2"/>
          <p:cNvGraphicFramePr>
            <a:graphicFrameLocks noChangeAspect="1"/>
          </p:cNvGraphicFramePr>
          <p:nvPr/>
        </p:nvGraphicFramePr>
        <p:xfrm>
          <a:off x="142875" y="3748088"/>
          <a:ext cx="9001125" cy="2689225"/>
        </p:xfrm>
        <a:graphic>
          <a:graphicData uri="http://schemas.openxmlformats.org/presentationml/2006/ole">
            <mc:AlternateContent xmlns:mc="http://schemas.openxmlformats.org/markup-compatibility/2006">
              <mc:Choice xmlns:v="urn:schemas-microsoft-com:vml" Requires="v">
                <p:oleObj spid="_x0000_s126990" name="Bitmap Image" r:id="rId4" imgW="0" imgH="0" progId="Paint.Picture">
                  <p:embed/>
                </p:oleObj>
              </mc:Choice>
              <mc:Fallback>
                <p:oleObj name="Bitmap Image" r:id="rId4" imgW="0" imgH="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3748088"/>
                        <a:ext cx="90011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984" name="TextBox 3"/>
          <p:cNvSpPr txBox="1">
            <a:spLocks noChangeArrowheads="1"/>
          </p:cNvSpPr>
          <p:nvPr/>
        </p:nvSpPr>
        <p:spPr bwMode="auto">
          <a:xfrm>
            <a:off x="142875" y="3740150"/>
            <a:ext cx="15001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200" b="1"/>
              <a:t>Is there a conflict?</a:t>
            </a:r>
          </a:p>
        </p:txBody>
      </p:sp>
      <p:sp>
        <p:nvSpPr>
          <p:cNvPr id="126985" name="TextBox 12"/>
          <p:cNvSpPr txBox="1">
            <a:spLocks noChangeArrowheads="1"/>
          </p:cNvSpPr>
          <p:nvPr/>
        </p:nvSpPr>
        <p:spPr bwMode="auto">
          <a:xfrm>
            <a:off x="1936750" y="3413125"/>
            <a:ext cx="15001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200" b="1"/>
              <a:t>Stage 1: Discussion</a:t>
            </a:r>
          </a:p>
        </p:txBody>
      </p:sp>
      <p:sp>
        <p:nvSpPr>
          <p:cNvPr id="126986" name="TextBox 13"/>
          <p:cNvSpPr txBox="1">
            <a:spLocks noChangeArrowheads="1"/>
          </p:cNvSpPr>
          <p:nvPr/>
        </p:nvSpPr>
        <p:spPr bwMode="auto">
          <a:xfrm>
            <a:off x="6580188" y="3232150"/>
            <a:ext cx="18018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200" b="1"/>
              <a:t>Stage 2: </a:t>
            </a:r>
            <a:r>
              <a:rPr lang="es-MX" altLang="en-US"/>
              <a:t> </a:t>
            </a:r>
            <a:r>
              <a:rPr lang="es-MX" altLang="en-US" b="1"/>
              <a:t>Mediation</a:t>
            </a:r>
            <a:endParaRPr lang="es-MX" altLang="en-US"/>
          </a:p>
        </p:txBody>
      </p:sp>
      <p:sp>
        <p:nvSpPr>
          <p:cNvPr id="125963" name="Title 1"/>
          <p:cNvSpPr>
            <a:spLocks noGrp="1"/>
          </p:cNvSpPr>
          <p:nvPr>
            <p:ph type="title"/>
          </p:nvPr>
        </p:nvSpPr>
        <p:spPr>
          <a:xfrm>
            <a:off x="119063" y="179388"/>
            <a:ext cx="7886700" cy="706437"/>
          </a:xfrm>
        </p:spPr>
        <p:txBody>
          <a:bodyPr/>
          <a:lstStyle/>
          <a:p>
            <a:pPr>
              <a:defRPr/>
            </a:pPr>
            <a:r>
              <a:rPr lang="es-MX" altLang="en-US" smtClean="0"/>
              <a:t>How to resolve conflicts?</a:t>
            </a:r>
            <a:endParaRPr lang="en-US" altLang="en-US" smtClean="0"/>
          </a:p>
        </p:txBody>
      </p:sp>
      <p:sp>
        <p:nvSpPr>
          <p:cNvPr id="13" name="Rectangle 12"/>
          <p:cNvSpPr/>
          <p:nvPr/>
        </p:nvSpPr>
        <p:spPr>
          <a:xfrm>
            <a:off x="5630863" y="4040188"/>
            <a:ext cx="3670300" cy="1023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400"/>
              <a:t>I’m sorry it has been difficult for you two. </a:t>
            </a:r>
            <a:br>
              <a:rPr lang="en-US" altLang="en-US" sz="1400"/>
            </a:br>
            <a:r>
              <a:rPr lang="en-US" altLang="en-US" sz="1400"/>
              <a:t>I’m going to help you talk about this conflict </a:t>
            </a:r>
            <a:br>
              <a:rPr lang="en-US" altLang="en-US" sz="1400"/>
            </a:br>
            <a:r>
              <a:rPr lang="en-US" altLang="en-US" sz="1400"/>
              <a:t>in a way that enables can each to better understand the other.</a:t>
            </a:r>
          </a:p>
        </p:txBody>
      </p:sp>
      <p:sp>
        <p:nvSpPr>
          <p:cNvPr id="3" name="Freeform 2"/>
          <p:cNvSpPr/>
          <p:nvPr/>
        </p:nvSpPr>
        <p:spPr>
          <a:xfrm>
            <a:off x="5667375" y="4017963"/>
            <a:ext cx="3536950" cy="1082675"/>
          </a:xfrm>
          <a:custGeom>
            <a:avLst/>
            <a:gdLst>
              <a:gd name="connsiteX0" fmla="*/ 300789 w 3537300"/>
              <a:gd name="connsiteY0" fmla="*/ 1070811 h 1082842"/>
              <a:gd name="connsiteX1" fmla="*/ 240631 w 3537300"/>
              <a:gd name="connsiteY1" fmla="*/ 1022685 h 1082842"/>
              <a:gd name="connsiteX2" fmla="*/ 168442 w 3537300"/>
              <a:gd name="connsiteY2" fmla="*/ 950495 h 1082842"/>
              <a:gd name="connsiteX3" fmla="*/ 96252 w 3537300"/>
              <a:gd name="connsiteY3" fmla="*/ 878306 h 1082842"/>
              <a:gd name="connsiteX4" fmla="*/ 84221 w 3537300"/>
              <a:gd name="connsiteY4" fmla="*/ 842211 h 1082842"/>
              <a:gd name="connsiteX5" fmla="*/ 48126 w 3537300"/>
              <a:gd name="connsiteY5" fmla="*/ 806116 h 1082842"/>
              <a:gd name="connsiteX6" fmla="*/ 0 w 3537300"/>
              <a:gd name="connsiteY6" fmla="*/ 733927 h 1082842"/>
              <a:gd name="connsiteX7" fmla="*/ 24063 w 3537300"/>
              <a:gd name="connsiteY7" fmla="*/ 505327 h 1082842"/>
              <a:gd name="connsiteX8" fmla="*/ 36094 w 3537300"/>
              <a:gd name="connsiteY8" fmla="*/ 324853 h 1082842"/>
              <a:gd name="connsiteX9" fmla="*/ 60158 w 3537300"/>
              <a:gd name="connsiteY9" fmla="*/ 300790 h 1082842"/>
              <a:gd name="connsiteX10" fmla="*/ 96252 w 3537300"/>
              <a:gd name="connsiteY10" fmla="*/ 228600 h 1082842"/>
              <a:gd name="connsiteX11" fmla="*/ 120315 w 3537300"/>
              <a:gd name="connsiteY11" fmla="*/ 156411 h 1082842"/>
              <a:gd name="connsiteX12" fmla="*/ 180473 w 3537300"/>
              <a:gd name="connsiteY12" fmla="*/ 120316 h 1082842"/>
              <a:gd name="connsiteX13" fmla="*/ 216568 w 3537300"/>
              <a:gd name="connsiteY13" fmla="*/ 108285 h 1082842"/>
              <a:gd name="connsiteX14" fmla="*/ 336884 w 3537300"/>
              <a:gd name="connsiteY14" fmla="*/ 84221 h 1082842"/>
              <a:gd name="connsiteX15" fmla="*/ 493294 w 3537300"/>
              <a:gd name="connsiteY15" fmla="*/ 60158 h 1082842"/>
              <a:gd name="connsiteX16" fmla="*/ 565484 w 3537300"/>
              <a:gd name="connsiteY16" fmla="*/ 36095 h 1082842"/>
              <a:gd name="connsiteX17" fmla="*/ 685800 w 3537300"/>
              <a:gd name="connsiteY17" fmla="*/ 24064 h 1082842"/>
              <a:gd name="connsiteX18" fmla="*/ 974558 w 3537300"/>
              <a:gd name="connsiteY18" fmla="*/ 0 h 1082842"/>
              <a:gd name="connsiteX19" fmla="*/ 1383631 w 3537300"/>
              <a:gd name="connsiteY19" fmla="*/ 24064 h 1082842"/>
              <a:gd name="connsiteX20" fmla="*/ 3248526 w 3537300"/>
              <a:gd name="connsiteY20" fmla="*/ 48127 h 1082842"/>
              <a:gd name="connsiteX21" fmla="*/ 3308684 w 3537300"/>
              <a:gd name="connsiteY21" fmla="*/ 60158 h 1082842"/>
              <a:gd name="connsiteX22" fmla="*/ 3344779 w 3537300"/>
              <a:gd name="connsiteY22" fmla="*/ 84221 h 1082842"/>
              <a:gd name="connsiteX23" fmla="*/ 3380873 w 3537300"/>
              <a:gd name="connsiteY23" fmla="*/ 96253 h 1082842"/>
              <a:gd name="connsiteX24" fmla="*/ 3453063 w 3537300"/>
              <a:gd name="connsiteY24" fmla="*/ 168442 h 1082842"/>
              <a:gd name="connsiteX25" fmla="*/ 3489158 w 3537300"/>
              <a:gd name="connsiteY25" fmla="*/ 228600 h 1082842"/>
              <a:gd name="connsiteX26" fmla="*/ 3525252 w 3537300"/>
              <a:gd name="connsiteY26" fmla="*/ 300790 h 1082842"/>
              <a:gd name="connsiteX27" fmla="*/ 3537284 w 3537300"/>
              <a:gd name="connsiteY27" fmla="*/ 348916 h 1082842"/>
              <a:gd name="connsiteX28" fmla="*/ 3513221 w 3537300"/>
              <a:gd name="connsiteY28" fmla="*/ 757990 h 1082842"/>
              <a:gd name="connsiteX29" fmla="*/ 3477126 w 3537300"/>
              <a:gd name="connsiteY29" fmla="*/ 770021 h 1082842"/>
              <a:gd name="connsiteX30" fmla="*/ 3429000 w 3537300"/>
              <a:gd name="connsiteY30" fmla="*/ 794085 h 1082842"/>
              <a:gd name="connsiteX31" fmla="*/ 3356810 w 3537300"/>
              <a:gd name="connsiteY31" fmla="*/ 818148 h 1082842"/>
              <a:gd name="connsiteX32" fmla="*/ 3284621 w 3537300"/>
              <a:gd name="connsiteY32" fmla="*/ 854242 h 1082842"/>
              <a:gd name="connsiteX33" fmla="*/ 3200400 w 3537300"/>
              <a:gd name="connsiteY33" fmla="*/ 890337 h 1082842"/>
              <a:gd name="connsiteX34" fmla="*/ 3056021 w 3537300"/>
              <a:gd name="connsiteY34" fmla="*/ 926432 h 1082842"/>
              <a:gd name="connsiteX35" fmla="*/ 1925052 w 3537300"/>
              <a:gd name="connsiteY35" fmla="*/ 950495 h 1082842"/>
              <a:gd name="connsiteX36" fmla="*/ 1696452 w 3537300"/>
              <a:gd name="connsiteY36" fmla="*/ 962527 h 1082842"/>
              <a:gd name="connsiteX37" fmla="*/ 1515979 w 3537300"/>
              <a:gd name="connsiteY37" fmla="*/ 986590 h 1082842"/>
              <a:gd name="connsiteX38" fmla="*/ 1323473 w 3537300"/>
              <a:gd name="connsiteY38" fmla="*/ 998621 h 1082842"/>
              <a:gd name="connsiteX39" fmla="*/ 1239252 w 3537300"/>
              <a:gd name="connsiteY39" fmla="*/ 1010653 h 1082842"/>
              <a:gd name="connsiteX40" fmla="*/ 1227221 w 3537300"/>
              <a:gd name="connsiteY40" fmla="*/ 1046748 h 1082842"/>
              <a:gd name="connsiteX41" fmla="*/ 1191126 w 3537300"/>
              <a:gd name="connsiteY41" fmla="*/ 1082842 h 108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37300" h="1082842">
                <a:moveTo>
                  <a:pt x="300789" y="1070811"/>
                </a:moveTo>
                <a:cubicBezTo>
                  <a:pt x="280736" y="1054769"/>
                  <a:pt x="259633" y="1039959"/>
                  <a:pt x="240631" y="1022685"/>
                </a:cubicBezTo>
                <a:cubicBezTo>
                  <a:pt x="215451" y="999794"/>
                  <a:pt x="168442" y="950495"/>
                  <a:pt x="168442" y="950495"/>
                </a:cubicBezTo>
                <a:cubicBezTo>
                  <a:pt x="141309" y="869100"/>
                  <a:pt x="181493" y="963547"/>
                  <a:pt x="96252" y="878306"/>
                </a:cubicBezTo>
                <a:cubicBezTo>
                  <a:pt x="87284" y="869338"/>
                  <a:pt x="91256" y="852763"/>
                  <a:pt x="84221" y="842211"/>
                </a:cubicBezTo>
                <a:cubicBezTo>
                  <a:pt x="74783" y="828053"/>
                  <a:pt x="58572" y="819547"/>
                  <a:pt x="48126" y="806116"/>
                </a:cubicBezTo>
                <a:cubicBezTo>
                  <a:pt x="30371" y="783288"/>
                  <a:pt x="0" y="733927"/>
                  <a:pt x="0" y="733927"/>
                </a:cubicBezTo>
                <a:cubicBezTo>
                  <a:pt x="8021" y="657727"/>
                  <a:pt x="17329" y="581651"/>
                  <a:pt x="24063" y="505327"/>
                </a:cubicBezTo>
                <a:cubicBezTo>
                  <a:pt x="29362" y="445269"/>
                  <a:pt x="25616" y="384227"/>
                  <a:pt x="36094" y="324853"/>
                </a:cubicBezTo>
                <a:cubicBezTo>
                  <a:pt x="38065" y="313682"/>
                  <a:pt x="52137" y="308811"/>
                  <a:pt x="60158" y="300790"/>
                </a:cubicBezTo>
                <a:cubicBezTo>
                  <a:pt x="104030" y="169167"/>
                  <a:pt x="34063" y="368526"/>
                  <a:pt x="96252" y="228600"/>
                </a:cubicBezTo>
                <a:cubicBezTo>
                  <a:pt x="106554" y="205421"/>
                  <a:pt x="98565" y="169461"/>
                  <a:pt x="120315" y="156411"/>
                </a:cubicBezTo>
                <a:cubicBezTo>
                  <a:pt x="140368" y="144379"/>
                  <a:pt x="159557" y="130774"/>
                  <a:pt x="180473" y="120316"/>
                </a:cubicBezTo>
                <a:cubicBezTo>
                  <a:pt x="191817" y="114644"/>
                  <a:pt x="204210" y="111137"/>
                  <a:pt x="216568" y="108285"/>
                </a:cubicBezTo>
                <a:cubicBezTo>
                  <a:pt x="256420" y="99088"/>
                  <a:pt x="296685" y="91758"/>
                  <a:pt x="336884" y="84221"/>
                </a:cubicBezTo>
                <a:cubicBezTo>
                  <a:pt x="390281" y="74209"/>
                  <a:pt x="439287" y="67874"/>
                  <a:pt x="493294" y="60158"/>
                </a:cubicBezTo>
                <a:cubicBezTo>
                  <a:pt x="517357" y="52137"/>
                  <a:pt x="540553" y="40769"/>
                  <a:pt x="565484" y="36095"/>
                </a:cubicBezTo>
                <a:cubicBezTo>
                  <a:pt x="605099" y="28667"/>
                  <a:pt x="645651" y="27607"/>
                  <a:pt x="685800" y="24064"/>
                </a:cubicBezTo>
                <a:lnTo>
                  <a:pt x="974558" y="0"/>
                </a:lnTo>
                <a:cubicBezTo>
                  <a:pt x="1143488" y="15358"/>
                  <a:pt x="1178050" y="20599"/>
                  <a:pt x="1383631" y="24064"/>
                </a:cubicBezTo>
                <a:lnTo>
                  <a:pt x="3248526" y="48127"/>
                </a:lnTo>
                <a:cubicBezTo>
                  <a:pt x="3268579" y="52137"/>
                  <a:pt x="3289536" y="52978"/>
                  <a:pt x="3308684" y="60158"/>
                </a:cubicBezTo>
                <a:cubicBezTo>
                  <a:pt x="3322224" y="65235"/>
                  <a:pt x="3331845" y="77754"/>
                  <a:pt x="3344779" y="84221"/>
                </a:cubicBezTo>
                <a:cubicBezTo>
                  <a:pt x="3356122" y="89893"/>
                  <a:pt x="3368842" y="92242"/>
                  <a:pt x="3380873" y="96253"/>
                </a:cubicBezTo>
                <a:cubicBezTo>
                  <a:pt x="3404936" y="120316"/>
                  <a:pt x="3435554" y="139261"/>
                  <a:pt x="3453063" y="168442"/>
                </a:cubicBezTo>
                <a:cubicBezTo>
                  <a:pt x="3465095" y="188495"/>
                  <a:pt x="3478700" y="207684"/>
                  <a:pt x="3489158" y="228600"/>
                </a:cubicBezTo>
                <a:cubicBezTo>
                  <a:pt x="3538973" y="328232"/>
                  <a:pt x="3456287" y="197341"/>
                  <a:pt x="3525252" y="300790"/>
                </a:cubicBezTo>
                <a:cubicBezTo>
                  <a:pt x="3529263" y="316832"/>
                  <a:pt x="3537719" y="332386"/>
                  <a:pt x="3537284" y="348916"/>
                </a:cubicBezTo>
                <a:cubicBezTo>
                  <a:pt x="3533691" y="485462"/>
                  <a:pt x="3532538" y="622769"/>
                  <a:pt x="3513221" y="757990"/>
                </a:cubicBezTo>
                <a:cubicBezTo>
                  <a:pt x="3511427" y="770545"/>
                  <a:pt x="3488783" y="765025"/>
                  <a:pt x="3477126" y="770021"/>
                </a:cubicBezTo>
                <a:cubicBezTo>
                  <a:pt x="3460641" y="777086"/>
                  <a:pt x="3445653" y="787424"/>
                  <a:pt x="3429000" y="794085"/>
                </a:cubicBezTo>
                <a:cubicBezTo>
                  <a:pt x="3405449" y="803505"/>
                  <a:pt x="3377915" y="804078"/>
                  <a:pt x="3356810" y="818148"/>
                </a:cubicBezTo>
                <a:cubicBezTo>
                  <a:pt x="3310163" y="849246"/>
                  <a:pt x="3334433" y="837638"/>
                  <a:pt x="3284621" y="854242"/>
                </a:cubicBezTo>
                <a:cubicBezTo>
                  <a:pt x="3194006" y="914654"/>
                  <a:pt x="3309166" y="843724"/>
                  <a:pt x="3200400" y="890337"/>
                </a:cubicBezTo>
                <a:cubicBezTo>
                  <a:pt x="3104585" y="931400"/>
                  <a:pt x="3252773" y="920701"/>
                  <a:pt x="3056021" y="926432"/>
                </a:cubicBezTo>
                <a:lnTo>
                  <a:pt x="1925052" y="950495"/>
                </a:lnTo>
                <a:cubicBezTo>
                  <a:pt x="1848852" y="954506"/>
                  <a:pt x="1772462" y="955820"/>
                  <a:pt x="1696452" y="962527"/>
                </a:cubicBezTo>
                <a:cubicBezTo>
                  <a:pt x="1635997" y="967861"/>
                  <a:pt x="1576387" y="980744"/>
                  <a:pt x="1515979" y="986590"/>
                </a:cubicBezTo>
                <a:cubicBezTo>
                  <a:pt x="1451984" y="992783"/>
                  <a:pt x="1387642" y="994611"/>
                  <a:pt x="1323473" y="998621"/>
                </a:cubicBezTo>
                <a:cubicBezTo>
                  <a:pt x="1295399" y="1002632"/>
                  <a:pt x="1264617" y="997970"/>
                  <a:pt x="1239252" y="1010653"/>
                </a:cubicBezTo>
                <a:cubicBezTo>
                  <a:pt x="1227909" y="1016325"/>
                  <a:pt x="1235144" y="1036845"/>
                  <a:pt x="1227221" y="1046748"/>
                </a:cubicBezTo>
                <a:cubicBezTo>
                  <a:pt x="1187789" y="1096038"/>
                  <a:pt x="1191126" y="1049971"/>
                  <a:pt x="1191126" y="108284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1"/>
          <p:cNvSpPr>
            <a:spLocks noGrp="1"/>
          </p:cNvSpPr>
          <p:nvPr>
            <p:ph type="sldNum" sz="quarter" idx="12"/>
          </p:nvPr>
        </p:nvSpPr>
        <p:spPr bwMode="auto">
          <a:xfrm>
            <a:off x="6881813" y="63896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2FBBA44-9984-4B0F-A698-40137BA064A7}" type="slidenum">
              <a:rPr lang="en-US" altLang="en-US" sz="1200">
                <a:solidFill>
                  <a:srgbClr val="898989"/>
                </a:solidFill>
              </a:rPr>
              <a:pPr/>
              <a:t>58</a:t>
            </a:fld>
            <a:endParaRPr lang="en-US" altLang="en-US" sz="1200">
              <a:solidFill>
                <a:srgbClr val="898989"/>
              </a:solidFill>
            </a:endParaRPr>
          </a:p>
        </p:txBody>
      </p:sp>
      <p:sp>
        <p:nvSpPr>
          <p:cNvPr id="5" name="Rounded Rectangle 4"/>
          <p:cNvSpPr/>
          <p:nvPr/>
        </p:nvSpPr>
        <p:spPr>
          <a:xfrm>
            <a:off x="0" y="1425575"/>
            <a:ext cx="2582863" cy="358616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a:t>
            </a:r>
            <a:r>
              <a:rPr lang="en-US" altLang="en-US" sz="1800" b="1"/>
              <a:t>Si? </a:t>
            </a:r>
          </a:p>
          <a:p>
            <a:pPr algn="ctr"/>
            <a:r>
              <a:rPr lang="es-ES" altLang="en-US" sz="1800" b="1"/>
              <a:t>¿</a:t>
            </a:r>
            <a:r>
              <a:rPr lang="en-US" altLang="en-US" sz="1800" b="1"/>
              <a:t>Hay una de estas tres situaciónes extremas?</a:t>
            </a:r>
          </a:p>
          <a:p>
            <a:pPr>
              <a:buFontTx/>
              <a:buAutoNum type="arabicPeriod"/>
            </a:pPr>
            <a:r>
              <a:rPr lang="es-ES" altLang="en-US" sz="1200"/>
              <a:t>La Socia comete </a:t>
            </a:r>
            <a:r>
              <a:rPr lang="es-ES" altLang="en-US" sz="1200" b="1"/>
              <a:t>actos de violencia </a:t>
            </a:r>
            <a:r>
              <a:rPr lang="es-ES" altLang="en-US" sz="1200"/>
              <a:t>física o verbal en contra de otras Socias o de cualquier persona que tenga una relación con la Compañía.</a:t>
            </a:r>
          </a:p>
          <a:p>
            <a:pPr>
              <a:buFontTx/>
              <a:buAutoNum type="arabicPeriod"/>
            </a:pPr>
            <a:r>
              <a:rPr lang="es-ES" altLang="en-US" sz="1200"/>
              <a:t>La Socia</a:t>
            </a:r>
            <a:r>
              <a:rPr lang="es-ES" altLang="en-US" sz="1200" b="1"/>
              <a:t> usó los bienes o fondos de la Compañía para beneficio personal</a:t>
            </a:r>
            <a:r>
              <a:rPr lang="es-ES" altLang="en-US" sz="1200"/>
              <a:t>, sin el permiso de La Membresia, o </a:t>
            </a:r>
          </a:p>
          <a:p>
            <a:pPr>
              <a:buFontTx/>
              <a:buAutoNum type="arabicPeriod"/>
            </a:pPr>
            <a:r>
              <a:rPr lang="es-ES_tradnl" altLang="en-US" sz="1200"/>
              <a:t>La Socia </a:t>
            </a:r>
            <a:r>
              <a:rPr lang="es-ES_tradnl" altLang="en-US" sz="1200" b="1"/>
              <a:t>no pago su contribución </a:t>
            </a:r>
            <a:r>
              <a:rPr lang="es-ES_tradnl" altLang="en-US" sz="1200"/>
              <a:t>de capital </a:t>
            </a:r>
            <a:r>
              <a:rPr lang="es-ES" altLang="en-US" sz="1200"/>
              <a:t>dentro de un año después de convertirse en una Socia de la Cooperativa.</a:t>
            </a:r>
            <a:endParaRPr lang="en-US" altLang="en-US" sz="1400"/>
          </a:p>
        </p:txBody>
      </p:sp>
      <p:sp>
        <p:nvSpPr>
          <p:cNvPr id="6" name="Rounded Rectangle 5"/>
          <p:cNvSpPr/>
          <p:nvPr/>
        </p:nvSpPr>
        <p:spPr>
          <a:xfrm>
            <a:off x="39688" y="5376863"/>
            <a:ext cx="2413000" cy="144303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a:t>
            </a:r>
            <a:r>
              <a:rPr lang="en-US" altLang="en-US" sz="1800" b="1"/>
              <a:t>Si? </a:t>
            </a:r>
            <a:r>
              <a:rPr lang="es-ES" altLang="en-US" sz="1800" b="1"/>
              <a:t>Tomen un voto.</a:t>
            </a:r>
          </a:p>
          <a:p>
            <a:pPr algn="ctr"/>
            <a:r>
              <a:rPr lang="es-ES" altLang="en-US" sz="1400"/>
              <a:t>Un voto de </a:t>
            </a:r>
            <a:r>
              <a:rPr lang="es-ES" altLang="en-US" sz="1400" b="1"/>
              <a:t>la mayoría </a:t>
            </a:r>
            <a:r>
              <a:rPr lang="es-ES" altLang="en-US" sz="1400"/>
              <a:t>de las Socias puede expulsar a una Socia. (No importa cuánto tiempo una persona ha sido una Socia de cooperativa.)</a:t>
            </a:r>
            <a:endParaRPr lang="en-US" altLang="en-US" sz="1400"/>
          </a:p>
        </p:txBody>
      </p:sp>
      <p:sp>
        <p:nvSpPr>
          <p:cNvPr id="7" name="Rounded Rectangle 6"/>
          <p:cNvSpPr/>
          <p:nvPr/>
        </p:nvSpPr>
        <p:spPr>
          <a:xfrm>
            <a:off x="2665413" y="4721225"/>
            <a:ext cx="2703512" cy="10096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a:t>
            </a:r>
            <a:r>
              <a:rPr lang="en-US" altLang="en-US" sz="1800" b="1"/>
              <a:t>Si? </a:t>
            </a:r>
          </a:p>
          <a:p>
            <a:pPr algn="ctr"/>
            <a:r>
              <a:rPr lang="es-ES" altLang="en-US" sz="1800" b="1"/>
              <a:t>¿Y es una Socia Nueva?</a:t>
            </a:r>
          </a:p>
          <a:p>
            <a:pPr algn="ctr"/>
            <a:r>
              <a:rPr lang="es-ES" altLang="en-US" sz="1400"/>
              <a:t>¿La Socia tiene menos de seis meses con la Cooperativa?</a:t>
            </a:r>
            <a:endParaRPr lang="en-US" altLang="en-US" sz="1400"/>
          </a:p>
        </p:txBody>
      </p:sp>
      <p:sp>
        <p:nvSpPr>
          <p:cNvPr id="11" name="Rounded Rectangle 10"/>
          <p:cNvSpPr/>
          <p:nvPr/>
        </p:nvSpPr>
        <p:spPr>
          <a:xfrm>
            <a:off x="3163888" y="155575"/>
            <a:ext cx="2400300" cy="644525"/>
          </a:xfrm>
          <a:prstGeom prst="roundRect">
            <a:avLst/>
          </a:prstGeom>
          <a:solidFill>
            <a:srgbClr val="FF6D6D"/>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¿No?</a:t>
            </a:r>
            <a:r>
              <a:rPr lang="es-ES" altLang="en-US" sz="1800"/>
              <a:t> </a:t>
            </a:r>
            <a:r>
              <a:rPr lang="es-ES" altLang="en-US" sz="1400"/>
              <a:t>¿Simplemente no te gusta trabajar con alguien? </a:t>
            </a:r>
            <a:endParaRPr lang="en-US" altLang="en-US" sz="1400"/>
          </a:p>
        </p:txBody>
      </p:sp>
      <p:cxnSp>
        <p:nvCxnSpPr>
          <p:cNvPr id="13" name="Straight Arrow Connector 12"/>
          <p:cNvCxnSpPr/>
          <p:nvPr/>
        </p:nvCxnSpPr>
        <p:spPr>
          <a:xfrm flipV="1">
            <a:off x="2795588" y="479425"/>
            <a:ext cx="36671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967413" y="60325"/>
            <a:ext cx="3176587" cy="9175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400"/>
              <a:t>Considere la posibilidad de hacer una resolución de conflictos o busque nuevas formas de trabajar para que estén menos molestas.</a:t>
            </a:r>
            <a:endParaRPr lang="en-US" altLang="en-US" sz="1400"/>
          </a:p>
        </p:txBody>
      </p:sp>
      <p:cxnSp>
        <p:nvCxnSpPr>
          <p:cNvPr id="15" name="Straight Arrow Connector 14"/>
          <p:cNvCxnSpPr/>
          <p:nvPr/>
        </p:nvCxnSpPr>
        <p:spPr>
          <a:xfrm flipV="1">
            <a:off x="5608638" y="498475"/>
            <a:ext cx="365125"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76350" y="933450"/>
            <a:ext cx="0" cy="47783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936875" y="1311275"/>
            <a:ext cx="4467225" cy="1571625"/>
          </a:xfrm>
          <a:prstGeom prst="roundRect">
            <a:avLst/>
          </a:prstGeom>
          <a:solidFill>
            <a:srgbClr val="FF6D6D"/>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¿No?</a:t>
            </a:r>
            <a:r>
              <a:rPr lang="es-ES" altLang="en-US" sz="1800"/>
              <a:t> </a:t>
            </a:r>
            <a:r>
              <a:rPr lang="es-ES" altLang="en-US" sz="1800" b="1"/>
              <a:t>¿Entonces, que es? </a:t>
            </a:r>
          </a:p>
          <a:p>
            <a:pPr algn="ctr"/>
            <a:r>
              <a:rPr lang="es-ES" altLang="en-US" sz="1800" b="1"/>
              <a:t>¿La Socia n</a:t>
            </a:r>
            <a:r>
              <a:rPr lang="es-ES_tradnl" altLang="en-US" sz="1800" b="1"/>
              <a:t>o sigue los estándares o reglas?</a:t>
            </a:r>
          </a:p>
          <a:p>
            <a:pPr algn="ctr"/>
            <a:r>
              <a:rPr lang="es-ES" altLang="en-US" sz="1200"/>
              <a:t>¿</a:t>
            </a:r>
            <a:r>
              <a:rPr lang="es-ES_tradnl" altLang="en-US" sz="1200"/>
              <a:t>Específicamente, la Socia repetidamente no cumple con los estándares de trabajo (calidad del producto, consistencia en seguir las recetas, puntualidad, relaciones con las otras Miembras o con clientes, etc.) establecidos por la mayoría, o se niega a observar los términos de este Acuerdo o otras reglas de la Cooperativa?</a:t>
            </a:r>
            <a:endParaRPr lang="en-US" altLang="en-US" sz="1400"/>
          </a:p>
        </p:txBody>
      </p:sp>
      <p:cxnSp>
        <p:nvCxnSpPr>
          <p:cNvPr id="20" name="Straight Arrow Connector 19"/>
          <p:cNvCxnSpPr/>
          <p:nvPr/>
        </p:nvCxnSpPr>
        <p:spPr>
          <a:xfrm flipV="1">
            <a:off x="2546350" y="1881188"/>
            <a:ext cx="366713" cy="15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71588" y="5011738"/>
            <a:ext cx="0" cy="36512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029075" y="4341813"/>
            <a:ext cx="0" cy="36671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790825" y="6097588"/>
            <a:ext cx="2413000" cy="7096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a:t>
            </a:r>
            <a:r>
              <a:rPr lang="en-US" altLang="en-US" sz="1800" b="1"/>
              <a:t>Si? </a:t>
            </a:r>
            <a:r>
              <a:rPr lang="es-ES" altLang="en-US" sz="1800" b="1"/>
              <a:t>Tomen un voto.</a:t>
            </a:r>
          </a:p>
          <a:p>
            <a:pPr algn="ctr"/>
            <a:r>
              <a:rPr lang="es-ES" altLang="en-US" sz="1400"/>
              <a:t>Un voto de </a:t>
            </a:r>
            <a:r>
              <a:rPr lang="es-ES" altLang="en-US" sz="1400" b="1"/>
              <a:t>3/4 </a:t>
            </a:r>
            <a:r>
              <a:rPr lang="es-ES" altLang="en-US" sz="1400"/>
              <a:t>de las Socias puede expulsar a la Socia.</a:t>
            </a:r>
            <a:endParaRPr lang="en-US" altLang="en-US" sz="1400"/>
          </a:p>
        </p:txBody>
      </p:sp>
      <p:cxnSp>
        <p:nvCxnSpPr>
          <p:cNvPr id="29" name="Straight Arrow Connector 28"/>
          <p:cNvCxnSpPr/>
          <p:nvPr/>
        </p:nvCxnSpPr>
        <p:spPr>
          <a:xfrm>
            <a:off x="4017963" y="5730875"/>
            <a:ext cx="0" cy="366713"/>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368925" y="5208588"/>
            <a:ext cx="36671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34050" y="4414838"/>
            <a:ext cx="2119313" cy="2384425"/>
          </a:xfrm>
          <a:prstGeom prst="roundRect">
            <a:avLst/>
          </a:prstGeom>
          <a:solidFill>
            <a:srgbClr val="FF6D6D"/>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¿No?</a:t>
            </a:r>
          </a:p>
          <a:p>
            <a:pPr algn="ctr"/>
            <a:r>
              <a:rPr lang="es-ES" altLang="en-US" sz="1800" b="1"/>
              <a:t>¿</a:t>
            </a:r>
            <a:r>
              <a:rPr lang="en-US" altLang="en-US" sz="1800" b="1"/>
              <a:t>La Socia tiene 6 meses o más con la Cooperativa?</a:t>
            </a:r>
          </a:p>
          <a:p>
            <a:pPr algn="ctr"/>
            <a:r>
              <a:rPr lang="es-ES_tradnl" altLang="en-US" sz="1200"/>
              <a:t>Solamente puede expulsarla con arbitraje. </a:t>
            </a:r>
            <a:r>
              <a:rPr lang="es-ES" altLang="en-US" sz="1200"/>
              <a:t>Consulte la página siguiente para una descripción del proceso de arbitraje especial de esta Cooperativa.</a:t>
            </a:r>
            <a:endParaRPr lang="en-US" altLang="en-US" sz="1200"/>
          </a:p>
        </p:txBody>
      </p:sp>
      <p:sp>
        <p:nvSpPr>
          <p:cNvPr id="32" name="Bent Arrow 31"/>
          <p:cNvSpPr/>
          <p:nvPr/>
        </p:nvSpPr>
        <p:spPr>
          <a:xfrm rot="5400000">
            <a:off x="7662069" y="6201569"/>
            <a:ext cx="787400" cy="376238"/>
          </a:xfrm>
          <a:prstGeom prst="bentArrow">
            <a:avLst/>
          </a:prstGeom>
          <a:solidFill>
            <a:schemeClr val="accent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 name="Rounded Rectangle 32"/>
          <p:cNvSpPr/>
          <p:nvPr/>
        </p:nvSpPr>
        <p:spPr>
          <a:xfrm>
            <a:off x="2682875" y="3275013"/>
            <a:ext cx="3692525" cy="10556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a:t>
            </a:r>
            <a:r>
              <a:rPr lang="en-US" altLang="en-US" sz="1800" b="1"/>
              <a:t>Si? </a:t>
            </a:r>
          </a:p>
          <a:p>
            <a:pPr algn="ctr"/>
            <a:r>
              <a:rPr lang="es-ES" altLang="en-US" sz="1800" b="1"/>
              <a:t>¿Tuvo la oportunidad de corregirlo?</a:t>
            </a:r>
          </a:p>
          <a:p>
            <a:pPr algn="ctr"/>
            <a:r>
              <a:rPr lang="es-ES" altLang="en-US" sz="1400"/>
              <a:t>¿Y previamente ha documentado esto y pidió a la Socia corregir la situación?</a:t>
            </a:r>
            <a:endParaRPr lang="en-US" altLang="en-US" sz="1400"/>
          </a:p>
        </p:txBody>
      </p:sp>
      <p:sp>
        <p:nvSpPr>
          <p:cNvPr id="35" name="TextBox 34"/>
          <p:cNvSpPr txBox="1"/>
          <p:nvPr/>
        </p:nvSpPr>
        <p:spPr>
          <a:xfrm>
            <a:off x="7859713" y="4094163"/>
            <a:ext cx="2243137" cy="1985962"/>
          </a:xfrm>
          <a:prstGeom prst="rect">
            <a:avLst/>
          </a:prstGeom>
          <a:noFill/>
        </p:spPr>
        <p:txBody>
          <a:bodyPr>
            <a:spAutoFit/>
          </a:bodyPr>
          <a:lstStyle/>
          <a:p>
            <a:pPr eaLnBrk="1" fontAlgn="auto" hangingPunct="1">
              <a:spcBef>
                <a:spcPts val="0"/>
              </a:spcBef>
              <a:spcAft>
                <a:spcPts val="0"/>
              </a:spcAft>
              <a:defRPr/>
            </a:pPr>
            <a:r>
              <a:rPr lang="es-ES" sz="1400" b="1" dirty="0">
                <a:solidFill>
                  <a:srgbClr val="FF0000"/>
                </a:solidFill>
                <a:latin typeface="+mn-lt"/>
                <a:ea typeface="+mn-ea"/>
              </a:rPr>
              <a:t>Importante!</a:t>
            </a:r>
          </a:p>
          <a:p>
            <a:pPr eaLnBrk="1" fontAlgn="auto" hangingPunct="1">
              <a:spcBef>
                <a:spcPts val="0"/>
              </a:spcBef>
              <a:spcAft>
                <a:spcPts val="0"/>
              </a:spcAft>
              <a:defRPr/>
            </a:pPr>
            <a:r>
              <a:rPr lang="es-ES" sz="1100" b="1" dirty="0">
                <a:latin typeface="+mn-lt"/>
                <a:ea typeface="+mn-ea"/>
              </a:rPr>
              <a:t>Escriba sus iniciales </a:t>
            </a:r>
          </a:p>
          <a:p>
            <a:pPr eaLnBrk="1" fontAlgn="auto" hangingPunct="1">
              <a:spcBef>
                <a:spcPts val="0"/>
              </a:spcBef>
              <a:spcAft>
                <a:spcPts val="0"/>
              </a:spcAft>
              <a:defRPr/>
            </a:pPr>
            <a:r>
              <a:rPr lang="es-ES" sz="1100" b="1" dirty="0">
                <a:latin typeface="+mn-lt"/>
                <a:ea typeface="+mn-ea"/>
              </a:rPr>
              <a:t>para aprobar:</a:t>
            </a:r>
            <a:endParaRPr lang="en-US" sz="1100" b="1" dirty="0">
              <a:latin typeface="+mn-lt"/>
              <a:ea typeface="+mn-ea"/>
            </a:endParaRP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1: _________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2: ________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3:  _________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4: 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5: 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6: 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7: _____</a:t>
            </a:r>
          </a:p>
          <a:p>
            <a:pPr eaLnBrk="1" fontAlgn="auto" hangingPunct="1">
              <a:spcBef>
                <a:spcPts val="0"/>
              </a:spcBef>
              <a:spcAft>
                <a:spcPts val="0"/>
              </a:spcAft>
              <a:defRPr/>
            </a:pPr>
            <a:endParaRPr lang="en-US" sz="1100" dirty="0">
              <a:latin typeface="+mn-lt"/>
              <a:ea typeface="+mn-ea"/>
            </a:endParaRPr>
          </a:p>
        </p:txBody>
      </p:sp>
      <p:cxnSp>
        <p:nvCxnSpPr>
          <p:cNvPr id="36" name="Straight Arrow Connector 35"/>
          <p:cNvCxnSpPr/>
          <p:nvPr/>
        </p:nvCxnSpPr>
        <p:spPr>
          <a:xfrm>
            <a:off x="4086225" y="2897188"/>
            <a:ext cx="0" cy="36512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754938" y="1089025"/>
            <a:ext cx="1362075" cy="1901825"/>
          </a:xfrm>
          <a:prstGeom prst="roundRect">
            <a:avLst/>
          </a:prstGeom>
          <a:solidFill>
            <a:srgbClr val="FF6D6D"/>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¿No?</a:t>
            </a:r>
            <a:r>
              <a:rPr lang="es-ES" altLang="en-US" sz="1800"/>
              <a:t> </a:t>
            </a:r>
            <a:r>
              <a:rPr lang="es-ES" altLang="en-US" sz="1700" b="1"/>
              <a:t>¿Otra razón? </a:t>
            </a:r>
          </a:p>
          <a:p>
            <a:pPr algn="ctr"/>
            <a:r>
              <a:rPr lang="es-ES" altLang="en-US" sz="1200"/>
              <a:t>Si es una razón que no hemos descrito aquí, utilice el proceso de arbitraje en la página siguiente.</a:t>
            </a:r>
            <a:endParaRPr lang="en-US" altLang="en-US" sz="1200"/>
          </a:p>
        </p:txBody>
      </p:sp>
      <p:cxnSp>
        <p:nvCxnSpPr>
          <p:cNvPr id="38" name="Straight Arrow Connector 37"/>
          <p:cNvCxnSpPr/>
          <p:nvPr/>
        </p:nvCxnSpPr>
        <p:spPr>
          <a:xfrm flipV="1">
            <a:off x="7415213" y="2054225"/>
            <a:ext cx="3651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448675" y="2995613"/>
            <a:ext cx="0" cy="73025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9049" name="Title 1"/>
          <p:cNvSpPr>
            <a:spLocks noGrp="1"/>
          </p:cNvSpPr>
          <p:nvPr>
            <p:ph type="title"/>
          </p:nvPr>
        </p:nvSpPr>
        <p:spPr>
          <a:xfrm>
            <a:off x="-41275" y="-120650"/>
            <a:ext cx="2954338" cy="1325563"/>
          </a:xfrm>
        </p:spPr>
        <p:txBody>
          <a:bodyPr/>
          <a:lstStyle/>
          <a:p>
            <a:pPr algn="ctr"/>
            <a:r>
              <a:rPr lang="es-ES" altLang="en-US" sz="2400" smtClean="0"/>
              <a:t>¿Hay una razón para expulsar a la Socia? </a:t>
            </a:r>
            <a:endParaRPr lang="en-US" altLang="en-US" sz="24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7734F60-F7A6-4378-85D3-29BE99AECBF0}" type="slidenum">
              <a:rPr lang="en-US" altLang="en-US" sz="1200">
                <a:solidFill>
                  <a:srgbClr val="898989"/>
                </a:solidFill>
              </a:rPr>
              <a:pPr/>
              <a:t>59</a:t>
            </a:fld>
            <a:endParaRPr lang="en-US" altLang="en-US" sz="1200">
              <a:solidFill>
                <a:srgbClr val="898989"/>
              </a:solidFill>
            </a:endParaRPr>
          </a:p>
        </p:txBody>
      </p:sp>
      <p:sp>
        <p:nvSpPr>
          <p:cNvPr id="5" name="Rounded Rectangle 4"/>
          <p:cNvSpPr/>
          <p:nvPr/>
        </p:nvSpPr>
        <p:spPr>
          <a:xfrm>
            <a:off x="0" y="1425575"/>
            <a:ext cx="2582863" cy="358616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Yes? </a:t>
            </a:r>
          </a:p>
          <a:p>
            <a:pPr algn="ctr"/>
            <a:r>
              <a:rPr lang="en-US" altLang="en-US" sz="1800" b="1"/>
              <a:t>Is it because of one of the following three situations?</a:t>
            </a:r>
          </a:p>
          <a:p>
            <a:r>
              <a:rPr lang="en-US" altLang="en-US" sz="1200"/>
              <a:t>1. The Partner commited physical or verbal </a:t>
            </a:r>
            <a:r>
              <a:rPr lang="en-US" altLang="en-US" sz="1200" b="1"/>
              <a:t>acts of violence </a:t>
            </a:r>
            <a:r>
              <a:rPr lang="en-US" altLang="en-US" sz="1200"/>
              <a:t>against Partners or other persons related to the Company. </a:t>
            </a:r>
          </a:p>
          <a:p>
            <a:r>
              <a:rPr lang="en-US" altLang="en-US" sz="1200"/>
              <a:t>2. The Partner </a:t>
            </a:r>
            <a:r>
              <a:rPr lang="en-US" altLang="en-US" sz="1200" b="1"/>
              <a:t>used Company resources or funds for personal benefit</a:t>
            </a:r>
            <a:r>
              <a:rPr lang="en-US" altLang="en-US" sz="1200"/>
              <a:t>, without the Members’ approval, or</a:t>
            </a:r>
          </a:p>
          <a:p>
            <a:r>
              <a:rPr lang="en-US" altLang="en-US" sz="1200"/>
              <a:t>3. The Partner </a:t>
            </a:r>
            <a:r>
              <a:rPr lang="en-US" altLang="en-US" sz="1200" b="1"/>
              <a:t>did not pay her capital contribution </a:t>
            </a:r>
            <a:r>
              <a:rPr lang="en-US" altLang="en-US" sz="1200"/>
              <a:t>within one year after becoming a Cooperative Partner. </a:t>
            </a:r>
          </a:p>
        </p:txBody>
      </p:sp>
      <p:sp>
        <p:nvSpPr>
          <p:cNvPr id="6" name="Rounded Rectangle 5"/>
          <p:cNvSpPr/>
          <p:nvPr/>
        </p:nvSpPr>
        <p:spPr>
          <a:xfrm>
            <a:off x="39688" y="5376863"/>
            <a:ext cx="2413000" cy="144303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Yes? </a:t>
            </a:r>
            <a:r>
              <a:rPr lang="es-ES" altLang="en-US" sz="1800" b="1"/>
              <a:t>Take a vote.</a:t>
            </a:r>
          </a:p>
          <a:p>
            <a:r>
              <a:rPr lang="en-US" altLang="en-US" sz="1400">
                <a:solidFill>
                  <a:srgbClr val="000000"/>
                </a:solidFill>
              </a:rPr>
              <a:t>In this case, a vote by </a:t>
            </a:r>
            <a:r>
              <a:rPr lang="en-US" altLang="en-US" sz="1400" b="1">
                <a:solidFill>
                  <a:srgbClr val="000000"/>
                </a:solidFill>
              </a:rPr>
              <a:t>the majority </a:t>
            </a:r>
            <a:r>
              <a:rPr lang="en-US" altLang="en-US" sz="1400">
                <a:solidFill>
                  <a:srgbClr val="000000"/>
                </a:solidFill>
              </a:rPr>
              <a:t>of Partners can expel a Partner. (It doesn’t matter how long a person has been a Cooperative Partner.) </a:t>
            </a:r>
          </a:p>
        </p:txBody>
      </p:sp>
      <p:sp>
        <p:nvSpPr>
          <p:cNvPr id="7" name="Rounded Rectangle 6"/>
          <p:cNvSpPr/>
          <p:nvPr/>
        </p:nvSpPr>
        <p:spPr>
          <a:xfrm>
            <a:off x="2665413" y="4721225"/>
            <a:ext cx="2703512" cy="10096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b="1" dirty="0">
                <a:solidFill>
                  <a:schemeClr val="tx1"/>
                </a:solidFill>
                <a:ea typeface="MS PGothic" charset="0"/>
                <a:cs typeface="MS PGothic" charset="0"/>
              </a:rPr>
              <a:t>Yes? </a:t>
            </a:r>
          </a:p>
          <a:p>
            <a:pPr algn="ctr">
              <a:defRPr/>
            </a:pPr>
            <a:r>
              <a:rPr lang="es-ES" b="1" dirty="0" err="1">
                <a:solidFill>
                  <a:schemeClr val="tx1"/>
                </a:solidFill>
                <a:ea typeface="MS PGothic" charset="0"/>
                <a:cs typeface="MS PGothic" charset="0"/>
              </a:rPr>
              <a:t>Is</a:t>
            </a:r>
            <a:r>
              <a:rPr lang="es-ES" b="1" dirty="0">
                <a:solidFill>
                  <a:schemeClr val="tx1"/>
                </a:solidFill>
                <a:ea typeface="MS PGothic" charset="0"/>
                <a:cs typeface="MS PGothic" charset="0"/>
              </a:rPr>
              <a:t> </a:t>
            </a:r>
            <a:r>
              <a:rPr lang="es-ES" b="1" dirty="0" err="1">
                <a:solidFill>
                  <a:schemeClr val="tx1"/>
                </a:solidFill>
                <a:ea typeface="MS PGothic" charset="0"/>
                <a:cs typeface="MS PGothic" charset="0"/>
              </a:rPr>
              <a:t>she</a:t>
            </a:r>
            <a:r>
              <a:rPr lang="es-ES" b="1" dirty="0">
                <a:solidFill>
                  <a:schemeClr val="tx1"/>
                </a:solidFill>
                <a:ea typeface="MS PGothic" charset="0"/>
                <a:cs typeface="MS PGothic" charset="0"/>
              </a:rPr>
              <a:t> a New </a:t>
            </a:r>
            <a:r>
              <a:rPr lang="es-ES" b="1" dirty="0" err="1">
                <a:solidFill>
                  <a:schemeClr val="tx1"/>
                </a:solidFill>
                <a:ea typeface="MS PGothic" charset="0"/>
                <a:cs typeface="MS PGothic" charset="0"/>
              </a:rPr>
              <a:t>Partner</a:t>
            </a:r>
            <a:r>
              <a:rPr lang="es-ES" b="1" dirty="0">
                <a:solidFill>
                  <a:schemeClr val="tx1"/>
                </a:solidFill>
                <a:ea typeface="MS PGothic" charset="0"/>
                <a:cs typeface="MS PGothic" charset="0"/>
              </a:rPr>
              <a:t>?</a:t>
            </a:r>
          </a:p>
          <a:p>
            <a:pPr algn="ctr">
              <a:defRPr/>
            </a:pPr>
            <a:r>
              <a:rPr lang="es-ES" sz="1400" dirty="0" err="1">
                <a:solidFill>
                  <a:schemeClr val="tx1"/>
                </a:solidFill>
                <a:ea typeface="MS PGothic" charset="0"/>
                <a:cs typeface="MS PGothic" charset="0"/>
              </a:rPr>
              <a:t>She</a:t>
            </a:r>
            <a:r>
              <a:rPr lang="es-ES" sz="1400" dirty="0">
                <a:solidFill>
                  <a:schemeClr val="tx1"/>
                </a:solidFill>
                <a:ea typeface="MS PGothic" charset="0"/>
                <a:cs typeface="MS PGothic" charset="0"/>
              </a:rPr>
              <a:t> has </a:t>
            </a:r>
            <a:r>
              <a:rPr lang="es-ES" sz="1400" dirty="0" err="1">
                <a:solidFill>
                  <a:schemeClr val="tx1"/>
                </a:solidFill>
                <a:ea typeface="MS PGothic" charset="0"/>
                <a:cs typeface="MS PGothic" charset="0"/>
              </a:rPr>
              <a:t>been</a:t>
            </a:r>
            <a:r>
              <a:rPr lang="es-ES" sz="1400" dirty="0">
                <a:solidFill>
                  <a:schemeClr val="tx1"/>
                </a:solidFill>
                <a:ea typeface="MS PGothic" charset="0"/>
                <a:cs typeface="MS PGothic" charset="0"/>
              </a:rPr>
              <a:t> a </a:t>
            </a:r>
            <a:r>
              <a:rPr lang="es-ES" sz="1400" dirty="0" err="1">
                <a:solidFill>
                  <a:schemeClr val="tx1"/>
                </a:solidFill>
                <a:ea typeface="MS PGothic" charset="0"/>
                <a:cs typeface="MS PGothic" charset="0"/>
              </a:rPr>
              <a:t>Partner</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for</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less</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than</a:t>
            </a:r>
            <a:r>
              <a:rPr lang="es-ES" sz="1400" dirty="0">
                <a:solidFill>
                  <a:schemeClr val="tx1"/>
                </a:solidFill>
                <a:ea typeface="MS PGothic" charset="0"/>
                <a:cs typeface="MS PGothic" charset="0"/>
              </a:rPr>
              <a:t> 6 </a:t>
            </a:r>
            <a:r>
              <a:rPr lang="es-ES" sz="1400" dirty="0" err="1">
                <a:solidFill>
                  <a:schemeClr val="tx1"/>
                </a:solidFill>
                <a:ea typeface="MS PGothic" charset="0"/>
                <a:cs typeface="MS PGothic" charset="0"/>
              </a:rPr>
              <a:t>months</a:t>
            </a:r>
            <a:r>
              <a:rPr lang="es-ES" sz="1400" dirty="0">
                <a:solidFill>
                  <a:schemeClr val="tx1"/>
                </a:solidFill>
                <a:ea typeface="MS PGothic" charset="0"/>
                <a:cs typeface="MS PGothic" charset="0"/>
              </a:rPr>
              <a:t>?</a:t>
            </a:r>
            <a:endParaRPr lang="en-US" sz="1400" dirty="0">
              <a:solidFill>
                <a:schemeClr val="tx1"/>
              </a:solidFill>
              <a:ea typeface="MS PGothic" charset="0"/>
              <a:cs typeface="MS PGothic" charset="0"/>
            </a:endParaRPr>
          </a:p>
        </p:txBody>
      </p:sp>
      <p:sp>
        <p:nvSpPr>
          <p:cNvPr id="8" name="Rounded Rectangle 7"/>
          <p:cNvSpPr/>
          <p:nvPr/>
        </p:nvSpPr>
        <p:spPr>
          <a:xfrm>
            <a:off x="3163888" y="155575"/>
            <a:ext cx="2400300" cy="720725"/>
          </a:xfrm>
          <a:prstGeom prst="roundRect">
            <a:avLst/>
          </a:prstGeom>
          <a:solidFill>
            <a:srgbClr val="FF6D6D"/>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s-ES" b="1" dirty="0">
                <a:solidFill>
                  <a:schemeClr val="tx1"/>
                </a:solidFill>
                <a:ea typeface="MS PGothic" charset="0"/>
                <a:cs typeface="MS PGothic" charset="0"/>
              </a:rPr>
              <a:t>No?</a:t>
            </a:r>
            <a:r>
              <a:rPr lang="es-ES" dirty="0">
                <a:solidFill>
                  <a:schemeClr val="tx1"/>
                </a:solidFill>
                <a:ea typeface="MS PGothic" charset="0"/>
                <a:cs typeface="MS PGothic" charset="0"/>
              </a:rPr>
              <a:t> </a:t>
            </a:r>
            <a:r>
              <a:rPr lang="es-ES" sz="1400" dirty="0" err="1">
                <a:solidFill>
                  <a:schemeClr val="tx1"/>
                </a:solidFill>
                <a:ea typeface="MS PGothic" charset="0"/>
                <a:cs typeface="MS PGothic" charset="0"/>
              </a:rPr>
              <a:t>Is</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it</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simply</a:t>
            </a:r>
            <a:r>
              <a:rPr lang="es-ES" sz="1400" dirty="0">
                <a:solidFill>
                  <a:schemeClr val="tx1"/>
                </a:solidFill>
                <a:ea typeface="MS PGothic" charset="0"/>
                <a:cs typeface="MS PGothic" charset="0"/>
              </a:rPr>
              <a:t> a </a:t>
            </a:r>
            <a:r>
              <a:rPr lang="es-ES" sz="1400" dirty="0" err="1">
                <a:solidFill>
                  <a:schemeClr val="tx1"/>
                </a:solidFill>
                <a:ea typeface="MS PGothic" charset="0"/>
                <a:cs typeface="MS PGothic" charset="0"/>
              </a:rPr>
              <a:t>matter</a:t>
            </a:r>
            <a:r>
              <a:rPr lang="es-ES" sz="1400" dirty="0">
                <a:solidFill>
                  <a:schemeClr val="tx1"/>
                </a:solidFill>
                <a:ea typeface="MS PGothic" charset="0"/>
                <a:cs typeface="MS PGothic" charset="0"/>
              </a:rPr>
              <a:t> of </a:t>
            </a:r>
            <a:r>
              <a:rPr lang="es-ES" sz="1400" dirty="0" err="1">
                <a:solidFill>
                  <a:schemeClr val="tx1"/>
                </a:solidFill>
                <a:ea typeface="MS PGothic" charset="0"/>
                <a:cs typeface="MS PGothic" charset="0"/>
              </a:rPr>
              <a:t>you</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not</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liking</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to</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work</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with</a:t>
            </a:r>
            <a:r>
              <a:rPr lang="es-ES" sz="1400" dirty="0">
                <a:solidFill>
                  <a:schemeClr val="tx1"/>
                </a:solidFill>
                <a:ea typeface="MS PGothic" charset="0"/>
                <a:cs typeface="MS PGothic" charset="0"/>
              </a:rPr>
              <a:t> </a:t>
            </a:r>
            <a:r>
              <a:rPr lang="es-ES" sz="1400" dirty="0" err="1">
                <a:solidFill>
                  <a:schemeClr val="tx1"/>
                </a:solidFill>
                <a:ea typeface="MS PGothic" charset="0"/>
                <a:cs typeface="MS PGothic" charset="0"/>
              </a:rPr>
              <a:t>someone</a:t>
            </a:r>
            <a:r>
              <a:rPr lang="es-ES" sz="1400" dirty="0">
                <a:solidFill>
                  <a:schemeClr val="tx1"/>
                </a:solidFill>
                <a:ea typeface="MS PGothic" charset="0"/>
                <a:cs typeface="MS PGothic" charset="0"/>
              </a:rPr>
              <a:t> ? </a:t>
            </a:r>
            <a:endParaRPr lang="en-US" sz="1400" dirty="0">
              <a:solidFill>
                <a:schemeClr val="tx1"/>
              </a:solidFill>
              <a:ea typeface="MS PGothic" charset="0"/>
              <a:cs typeface="MS PGothic" charset="0"/>
            </a:endParaRPr>
          </a:p>
        </p:txBody>
      </p:sp>
      <p:cxnSp>
        <p:nvCxnSpPr>
          <p:cNvPr id="9" name="Straight Arrow Connector 8"/>
          <p:cNvCxnSpPr/>
          <p:nvPr/>
        </p:nvCxnSpPr>
        <p:spPr>
          <a:xfrm flipV="1">
            <a:off x="2795588" y="479425"/>
            <a:ext cx="36671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967413" y="60325"/>
            <a:ext cx="3176587" cy="9175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n-US" sz="1400" dirty="0">
                <a:solidFill>
                  <a:srgbClr val="000000"/>
                </a:solidFill>
              </a:rPr>
              <a:t>Consider the possibility of doing conflict resolution or looking for new ways to work so that you are less bothered.</a:t>
            </a:r>
          </a:p>
        </p:txBody>
      </p:sp>
      <p:cxnSp>
        <p:nvCxnSpPr>
          <p:cNvPr id="11" name="Straight Arrow Connector 10"/>
          <p:cNvCxnSpPr/>
          <p:nvPr/>
        </p:nvCxnSpPr>
        <p:spPr>
          <a:xfrm flipV="1">
            <a:off x="5608638" y="498475"/>
            <a:ext cx="365125"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76350" y="933450"/>
            <a:ext cx="0" cy="47783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936875" y="1311275"/>
            <a:ext cx="4467225" cy="1571625"/>
          </a:xfrm>
          <a:prstGeom prst="roundRect">
            <a:avLst/>
          </a:prstGeom>
          <a:solidFill>
            <a:srgbClr val="FF6D6D"/>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solidFill>
                  <a:srgbClr val="000000"/>
                </a:solidFill>
              </a:rPr>
              <a:t>No?</a:t>
            </a:r>
            <a:r>
              <a:rPr lang="es-ES" altLang="en-US" sz="1800">
                <a:solidFill>
                  <a:srgbClr val="000000"/>
                </a:solidFill>
              </a:rPr>
              <a:t> </a:t>
            </a:r>
            <a:r>
              <a:rPr lang="es-ES" altLang="en-US" sz="1800" b="1">
                <a:solidFill>
                  <a:srgbClr val="000000"/>
                </a:solidFill>
              </a:rPr>
              <a:t>Then, what is it? Is the Partner not following standards and rules</a:t>
            </a:r>
            <a:r>
              <a:rPr lang="es-ES_tradnl" altLang="en-US" sz="1800" b="1">
                <a:solidFill>
                  <a:srgbClr val="000000"/>
                </a:solidFill>
              </a:rPr>
              <a:t>?</a:t>
            </a:r>
          </a:p>
          <a:p>
            <a:pPr algn="ctr"/>
            <a:r>
              <a:rPr lang="en-US" altLang="en-US" sz="1200">
                <a:solidFill>
                  <a:srgbClr val="000000"/>
                </a:solidFill>
              </a:rPr>
              <a:t>Specifically, the Partner has repeatedly not complied with work standards (product quality, consistency in following recipes, punctuality, other Partner or client relationships, etc.) established by the majority, or refuses to obey this Agreement’s terms or other Cooperative rules?</a:t>
            </a:r>
          </a:p>
        </p:txBody>
      </p:sp>
      <p:cxnSp>
        <p:nvCxnSpPr>
          <p:cNvPr id="14" name="Straight Arrow Connector 13"/>
          <p:cNvCxnSpPr/>
          <p:nvPr/>
        </p:nvCxnSpPr>
        <p:spPr>
          <a:xfrm flipV="1">
            <a:off x="2546350" y="1881188"/>
            <a:ext cx="366713" cy="15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271588" y="5011738"/>
            <a:ext cx="0" cy="36512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29075" y="4341813"/>
            <a:ext cx="0" cy="36671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790825" y="6097588"/>
            <a:ext cx="2413000" cy="7096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b="1" dirty="0">
                <a:solidFill>
                  <a:srgbClr val="000000"/>
                </a:solidFill>
                <a:ea typeface="MS PGothic" charset="0"/>
                <a:cs typeface="MS PGothic" charset="0"/>
              </a:rPr>
              <a:t>Yes? </a:t>
            </a:r>
            <a:r>
              <a:rPr lang="es-ES" b="1" dirty="0" err="1">
                <a:solidFill>
                  <a:srgbClr val="000000"/>
                </a:solidFill>
                <a:ea typeface="MS PGothic" charset="0"/>
                <a:cs typeface="MS PGothic" charset="0"/>
              </a:rPr>
              <a:t>Take</a:t>
            </a:r>
            <a:r>
              <a:rPr lang="es-ES" b="1" dirty="0">
                <a:solidFill>
                  <a:srgbClr val="000000"/>
                </a:solidFill>
                <a:ea typeface="MS PGothic" charset="0"/>
                <a:cs typeface="MS PGothic" charset="0"/>
              </a:rPr>
              <a:t> a vote.</a:t>
            </a:r>
          </a:p>
          <a:p>
            <a:pPr algn="ctr">
              <a:defRPr/>
            </a:pPr>
            <a:r>
              <a:rPr lang="en-US" sz="1400" dirty="0">
                <a:solidFill>
                  <a:srgbClr val="000000"/>
                </a:solidFill>
              </a:rPr>
              <a:t>A vote of </a:t>
            </a:r>
            <a:r>
              <a:rPr lang="en-US" sz="1400" b="1" dirty="0">
                <a:solidFill>
                  <a:srgbClr val="000000"/>
                </a:solidFill>
              </a:rPr>
              <a:t>3/4 </a:t>
            </a:r>
            <a:r>
              <a:rPr lang="en-US" sz="1400" dirty="0">
                <a:solidFill>
                  <a:srgbClr val="000000"/>
                </a:solidFill>
              </a:rPr>
              <a:t>of Partners can expel a Partner. </a:t>
            </a:r>
          </a:p>
        </p:txBody>
      </p:sp>
      <p:cxnSp>
        <p:nvCxnSpPr>
          <p:cNvPr id="18" name="Straight Arrow Connector 17"/>
          <p:cNvCxnSpPr/>
          <p:nvPr/>
        </p:nvCxnSpPr>
        <p:spPr>
          <a:xfrm>
            <a:off x="4017963" y="5730875"/>
            <a:ext cx="0" cy="366713"/>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368925" y="5208588"/>
            <a:ext cx="36671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734050" y="4414838"/>
            <a:ext cx="2119313" cy="2384425"/>
          </a:xfrm>
          <a:prstGeom prst="roundRect">
            <a:avLst/>
          </a:prstGeom>
          <a:solidFill>
            <a:srgbClr val="FF6D6D"/>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s-ES" b="1" dirty="0">
                <a:solidFill>
                  <a:srgbClr val="000000"/>
                </a:solidFill>
                <a:ea typeface="MS PGothic" charset="0"/>
                <a:cs typeface="MS PGothic" charset="0"/>
              </a:rPr>
              <a:t>No?</a:t>
            </a:r>
          </a:p>
          <a:p>
            <a:pPr algn="ctr">
              <a:defRPr/>
            </a:pPr>
            <a:r>
              <a:rPr lang="en-US" b="1" dirty="0">
                <a:solidFill>
                  <a:srgbClr val="000000"/>
                </a:solidFill>
                <a:ea typeface="MS PGothic" charset="0"/>
                <a:cs typeface="MS PGothic" charset="0"/>
              </a:rPr>
              <a:t>She has been a partner for more than 6 months?</a:t>
            </a:r>
          </a:p>
          <a:p>
            <a:pPr algn="ctr">
              <a:defRPr/>
            </a:pPr>
            <a:r>
              <a:rPr lang="en-US" sz="1200" dirty="0">
                <a:solidFill>
                  <a:srgbClr val="000000"/>
                </a:solidFill>
              </a:rPr>
              <a:t>You can only expel through arbitration. Consult the following page for a description of the special arbitration process for this Cooperative. </a:t>
            </a:r>
          </a:p>
        </p:txBody>
      </p:sp>
      <p:sp>
        <p:nvSpPr>
          <p:cNvPr id="21" name="Bent Arrow 20"/>
          <p:cNvSpPr/>
          <p:nvPr/>
        </p:nvSpPr>
        <p:spPr>
          <a:xfrm rot="5400000">
            <a:off x="7662069" y="6201569"/>
            <a:ext cx="787400" cy="376238"/>
          </a:xfrm>
          <a:prstGeom prst="bentArrow">
            <a:avLst/>
          </a:prstGeom>
          <a:solidFill>
            <a:schemeClr val="accent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Rounded Rectangle 21"/>
          <p:cNvSpPr/>
          <p:nvPr/>
        </p:nvSpPr>
        <p:spPr>
          <a:xfrm>
            <a:off x="2682875" y="3275013"/>
            <a:ext cx="3692525" cy="10556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b="1" dirty="0">
                <a:solidFill>
                  <a:srgbClr val="000000"/>
                </a:solidFill>
                <a:ea typeface="MS PGothic" charset="0"/>
                <a:cs typeface="MS PGothic" charset="0"/>
              </a:rPr>
              <a:t>Yes? </a:t>
            </a:r>
            <a:r>
              <a:rPr lang="es-ES" b="1" dirty="0" err="1">
                <a:solidFill>
                  <a:srgbClr val="000000"/>
                </a:solidFill>
                <a:ea typeface="MS PGothic" charset="0"/>
                <a:cs typeface="MS PGothic" charset="0"/>
              </a:rPr>
              <a:t>Did</a:t>
            </a:r>
            <a:r>
              <a:rPr lang="es-ES" b="1" dirty="0">
                <a:solidFill>
                  <a:srgbClr val="000000"/>
                </a:solidFill>
                <a:ea typeface="MS PGothic" charset="0"/>
                <a:cs typeface="MS PGothic" charset="0"/>
              </a:rPr>
              <a:t> </a:t>
            </a:r>
            <a:r>
              <a:rPr lang="es-ES" b="1" dirty="0" err="1">
                <a:solidFill>
                  <a:srgbClr val="000000"/>
                </a:solidFill>
                <a:ea typeface="MS PGothic" charset="0"/>
                <a:cs typeface="MS PGothic" charset="0"/>
              </a:rPr>
              <a:t>she</a:t>
            </a:r>
            <a:r>
              <a:rPr lang="es-ES" b="1" dirty="0">
                <a:solidFill>
                  <a:srgbClr val="000000"/>
                </a:solidFill>
                <a:ea typeface="MS PGothic" charset="0"/>
                <a:cs typeface="MS PGothic" charset="0"/>
              </a:rPr>
              <a:t> </a:t>
            </a:r>
            <a:r>
              <a:rPr lang="es-ES" b="1" dirty="0" err="1">
                <a:solidFill>
                  <a:srgbClr val="000000"/>
                </a:solidFill>
                <a:ea typeface="MS PGothic" charset="0"/>
                <a:cs typeface="MS PGothic" charset="0"/>
              </a:rPr>
              <a:t>have</a:t>
            </a:r>
            <a:r>
              <a:rPr lang="es-ES" b="1" dirty="0">
                <a:solidFill>
                  <a:srgbClr val="000000"/>
                </a:solidFill>
                <a:ea typeface="MS PGothic" charset="0"/>
                <a:cs typeface="MS PGothic" charset="0"/>
              </a:rPr>
              <a:t> </a:t>
            </a:r>
            <a:r>
              <a:rPr lang="es-ES" b="1" dirty="0" err="1">
                <a:solidFill>
                  <a:srgbClr val="000000"/>
                </a:solidFill>
                <a:ea typeface="MS PGothic" charset="0"/>
                <a:cs typeface="MS PGothic" charset="0"/>
              </a:rPr>
              <a:t>an</a:t>
            </a:r>
            <a:r>
              <a:rPr lang="es-ES" b="1" dirty="0">
                <a:solidFill>
                  <a:srgbClr val="000000"/>
                </a:solidFill>
                <a:ea typeface="MS PGothic" charset="0"/>
                <a:cs typeface="MS PGothic" charset="0"/>
              </a:rPr>
              <a:t> </a:t>
            </a:r>
            <a:r>
              <a:rPr lang="es-ES" b="1" dirty="0" err="1">
                <a:solidFill>
                  <a:srgbClr val="000000"/>
                </a:solidFill>
                <a:ea typeface="MS PGothic" charset="0"/>
                <a:cs typeface="MS PGothic" charset="0"/>
              </a:rPr>
              <a:t>opportunity</a:t>
            </a:r>
            <a:r>
              <a:rPr lang="es-ES" b="1" dirty="0">
                <a:solidFill>
                  <a:srgbClr val="000000"/>
                </a:solidFill>
                <a:ea typeface="MS PGothic" charset="0"/>
                <a:cs typeface="MS PGothic" charset="0"/>
              </a:rPr>
              <a:t> to </a:t>
            </a:r>
            <a:r>
              <a:rPr lang="es-ES" b="1" dirty="0" err="1">
                <a:solidFill>
                  <a:srgbClr val="000000"/>
                </a:solidFill>
                <a:ea typeface="MS PGothic" charset="0"/>
                <a:cs typeface="MS PGothic" charset="0"/>
              </a:rPr>
              <a:t>correct</a:t>
            </a:r>
            <a:r>
              <a:rPr lang="es-ES" b="1" dirty="0">
                <a:solidFill>
                  <a:srgbClr val="000000"/>
                </a:solidFill>
                <a:ea typeface="MS PGothic" charset="0"/>
                <a:cs typeface="MS PGothic" charset="0"/>
              </a:rPr>
              <a:t> </a:t>
            </a:r>
            <a:r>
              <a:rPr lang="es-ES" b="1" dirty="0" err="1">
                <a:solidFill>
                  <a:srgbClr val="000000"/>
                </a:solidFill>
                <a:ea typeface="MS PGothic" charset="0"/>
                <a:cs typeface="MS PGothic" charset="0"/>
              </a:rPr>
              <a:t>the</a:t>
            </a:r>
            <a:r>
              <a:rPr lang="es-ES" b="1" dirty="0">
                <a:solidFill>
                  <a:srgbClr val="000000"/>
                </a:solidFill>
                <a:ea typeface="MS PGothic" charset="0"/>
                <a:cs typeface="MS PGothic" charset="0"/>
              </a:rPr>
              <a:t> </a:t>
            </a:r>
            <a:r>
              <a:rPr lang="es-ES" b="1" dirty="0" err="1">
                <a:solidFill>
                  <a:srgbClr val="000000"/>
                </a:solidFill>
                <a:ea typeface="MS PGothic" charset="0"/>
                <a:cs typeface="MS PGothic" charset="0"/>
              </a:rPr>
              <a:t>problem</a:t>
            </a:r>
            <a:r>
              <a:rPr lang="es-ES" b="1" dirty="0">
                <a:solidFill>
                  <a:srgbClr val="000000"/>
                </a:solidFill>
                <a:ea typeface="MS PGothic" charset="0"/>
                <a:cs typeface="MS PGothic" charset="0"/>
              </a:rPr>
              <a:t>?</a:t>
            </a:r>
          </a:p>
          <a:p>
            <a:pPr algn="ctr">
              <a:defRPr/>
            </a:pPr>
            <a:r>
              <a:rPr lang="en-US" sz="1400" dirty="0">
                <a:solidFill>
                  <a:srgbClr val="000000"/>
                </a:solidFill>
              </a:rPr>
              <a:t>Did you document this previously and ask the Partner to correct the problem? </a:t>
            </a:r>
          </a:p>
        </p:txBody>
      </p:sp>
      <p:sp>
        <p:nvSpPr>
          <p:cNvPr id="23" name="TextBox 22"/>
          <p:cNvSpPr txBox="1"/>
          <p:nvPr/>
        </p:nvSpPr>
        <p:spPr>
          <a:xfrm>
            <a:off x="7859713" y="4094163"/>
            <a:ext cx="2243137" cy="2170112"/>
          </a:xfrm>
          <a:prstGeom prst="rect">
            <a:avLst/>
          </a:prstGeom>
          <a:noFill/>
        </p:spPr>
        <p:txBody>
          <a:bodyPr>
            <a:spAutoFit/>
          </a:bodyPr>
          <a:lstStyle/>
          <a:p>
            <a:pPr eaLnBrk="1" fontAlgn="auto" hangingPunct="1">
              <a:spcBef>
                <a:spcPts val="0"/>
              </a:spcBef>
              <a:spcAft>
                <a:spcPts val="0"/>
              </a:spcAft>
              <a:defRPr/>
            </a:pPr>
            <a:r>
              <a:rPr lang="es-ES" sz="1400" b="1" dirty="0" err="1">
                <a:solidFill>
                  <a:srgbClr val="FF0000"/>
                </a:solidFill>
                <a:latin typeface="+mn-lt"/>
                <a:ea typeface="+mn-ea"/>
              </a:rPr>
              <a:t>Important</a:t>
            </a:r>
            <a:r>
              <a:rPr lang="es-ES" sz="1400" b="1" dirty="0">
                <a:solidFill>
                  <a:srgbClr val="FF0000"/>
                </a:solidFill>
                <a:latin typeface="+mn-lt"/>
                <a:ea typeface="+mn-ea"/>
              </a:rPr>
              <a:t>!</a:t>
            </a:r>
          </a:p>
          <a:p>
            <a:pPr>
              <a:defRPr/>
            </a:pPr>
            <a:r>
              <a:rPr lang="es-ES" sz="1100" b="1" dirty="0" err="1">
                <a:latin typeface="Calibri" charset="0"/>
                <a:ea typeface="MS PGothic" charset="0"/>
                <a:cs typeface="MS PGothic" charset="0"/>
              </a:rPr>
              <a:t>Write</a:t>
            </a:r>
            <a:r>
              <a:rPr lang="es-ES" sz="1100" b="1" dirty="0">
                <a:latin typeface="Calibri" charset="0"/>
                <a:ea typeface="MS PGothic" charset="0"/>
                <a:cs typeface="MS PGothic" charset="0"/>
              </a:rPr>
              <a:t> </a:t>
            </a:r>
            <a:r>
              <a:rPr lang="es-ES" sz="1100" b="1" dirty="0" err="1">
                <a:latin typeface="Calibri" charset="0"/>
                <a:ea typeface="MS PGothic" charset="0"/>
                <a:cs typeface="MS PGothic" charset="0"/>
              </a:rPr>
              <a:t>your</a:t>
            </a:r>
            <a:r>
              <a:rPr lang="es-ES" sz="1100" b="1" dirty="0">
                <a:latin typeface="Calibri" charset="0"/>
                <a:ea typeface="MS PGothic" charset="0"/>
                <a:cs typeface="MS PGothic" charset="0"/>
              </a:rPr>
              <a:t> </a:t>
            </a:r>
            <a:r>
              <a:rPr lang="es-ES" sz="1100" b="1" dirty="0" err="1">
                <a:latin typeface="Calibri" charset="0"/>
                <a:ea typeface="MS PGothic" charset="0"/>
                <a:cs typeface="MS PGothic" charset="0"/>
              </a:rPr>
              <a:t>initials</a:t>
            </a:r>
            <a:endParaRPr lang="es-ES" sz="1100" b="1" dirty="0">
              <a:latin typeface="Calibri" charset="0"/>
              <a:ea typeface="MS PGothic" charset="0"/>
              <a:cs typeface="MS PGothic" charset="0"/>
            </a:endParaRPr>
          </a:p>
          <a:p>
            <a:pPr>
              <a:defRPr/>
            </a:pPr>
            <a:r>
              <a:rPr lang="es-ES" sz="1100" b="1" dirty="0" err="1">
                <a:latin typeface="Calibri" charset="0"/>
                <a:ea typeface="MS PGothic" charset="0"/>
                <a:cs typeface="MS PGothic" charset="0"/>
              </a:rPr>
              <a:t>to</a:t>
            </a:r>
            <a:r>
              <a:rPr lang="es-ES" sz="1100" b="1" dirty="0">
                <a:latin typeface="Calibri" charset="0"/>
                <a:ea typeface="MS PGothic" charset="0"/>
                <a:cs typeface="MS PGothic" charset="0"/>
              </a:rPr>
              <a:t> </a:t>
            </a:r>
            <a:r>
              <a:rPr lang="es-ES" sz="1100" b="1" dirty="0" err="1">
                <a:latin typeface="Calibri" charset="0"/>
                <a:ea typeface="MS PGothic" charset="0"/>
                <a:cs typeface="MS PGothic" charset="0"/>
              </a:rPr>
              <a:t>approve</a:t>
            </a:r>
            <a:r>
              <a:rPr lang="es-ES" sz="1100" b="1" dirty="0">
                <a:latin typeface="Calibri" charset="0"/>
                <a:ea typeface="MS PGothic" charset="0"/>
                <a:cs typeface="MS PGothic" charset="0"/>
              </a:rPr>
              <a:t>:</a:t>
            </a:r>
          </a:p>
          <a:p>
            <a:pPr>
              <a:defRPr/>
            </a:pPr>
            <a:r>
              <a:rPr lang="en-US" sz="1100" dirty="0" err="1">
                <a:latin typeface="Calibri" charset="0"/>
                <a:ea typeface="MS PGothic" charset="0"/>
                <a:cs typeface="MS PGothic" charset="0"/>
              </a:rPr>
              <a:t>Socia</a:t>
            </a:r>
            <a:r>
              <a:rPr lang="en-US" sz="1100" dirty="0">
                <a:latin typeface="Calibri" charset="0"/>
                <a:ea typeface="MS PGothic" charset="0"/>
                <a:cs typeface="MS PGothic" charset="0"/>
              </a:rPr>
              <a:t> 1: _________</a:t>
            </a:r>
          </a:p>
          <a:p>
            <a:pPr>
              <a:defRPr/>
            </a:pPr>
            <a:r>
              <a:rPr lang="en-US" sz="1100" dirty="0" err="1">
                <a:latin typeface="Calibri" charset="0"/>
                <a:ea typeface="MS PGothic" charset="0"/>
                <a:cs typeface="MS PGothic" charset="0"/>
              </a:rPr>
              <a:t>Socia</a:t>
            </a:r>
            <a:r>
              <a:rPr lang="en-US" sz="1100" dirty="0">
                <a:latin typeface="Calibri" charset="0"/>
                <a:ea typeface="MS PGothic" charset="0"/>
                <a:cs typeface="MS PGothic" charset="0"/>
              </a:rPr>
              <a:t> 2: ________</a:t>
            </a:r>
          </a:p>
          <a:p>
            <a:pPr>
              <a:defRPr/>
            </a:pPr>
            <a:r>
              <a:rPr lang="en-US" sz="1100" dirty="0" err="1">
                <a:latin typeface="Calibri" charset="0"/>
                <a:ea typeface="MS PGothic" charset="0"/>
                <a:cs typeface="MS PGothic" charset="0"/>
              </a:rPr>
              <a:t>Socia</a:t>
            </a:r>
            <a:r>
              <a:rPr lang="en-US" sz="1100" dirty="0">
                <a:latin typeface="Calibri" charset="0"/>
                <a:ea typeface="MS PGothic" charset="0"/>
                <a:cs typeface="MS PGothic" charset="0"/>
              </a:rPr>
              <a:t> 3:  _________</a:t>
            </a:r>
          </a:p>
          <a:p>
            <a:pPr>
              <a:defRPr/>
            </a:pPr>
            <a:r>
              <a:rPr lang="en-US" sz="1100" dirty="0" err="1">
                <a:latin typeface="Calibri" charset="0"/>
                <a:ea typeface="MS PGothic" charset="0"/>
                <a:cs typeface="MS PGothic" charset="0"/>
              </a:rPr>
              <a:t>Socia</a:t>
            </a:r>
            <a:r>
              <a:rPr lang="en-US" sz="1100" dirty="0">
                <a:latin typeface="Calibri" charset="0"/>
                <a:ea typeface="MS PGothic" charset="0"/>
                <a:cs typeface="MS PGothic" charset="0"/>
              </a:rPr>
              <a:t> 4: _____</a:t>
            </a:r>
          </a:p>
          <a:p>
            <a:pPr>
              <a:defRPr/>
            </a:pPr>
            <a:r>
              <a:rPr lang="en-US" sz="1100" dirty="0" err="1">
                <a:latin typeface="Calibri" charset="0"/>
                <a:ea typeface="MS PGothic" charset="0"/>
                <a:cs typeface="MS PGothic" charset="0"/>
              </a:rPr>
              <a:t>Socia</a:t>
            </a:r>
            <a:r>
              <a:rPr lang="en-US" sz="1100" dirty="0">
                <a:latin typeface="Calibri" charset="0"/>
                <a:ea typeface="MS PGothic" charset="0"/>
                <a:cs typeface="MS PGothic" charset="0"/>
              </a:rPr>
              <a:t> 5: _____</a:t>
            </a:r>
          </a:p>
          <a:p>
            <a:pPr>
              <a:defRPr/>
            </a:pPr>
            <a:r>
              <a:rPr lang="en-US" sz="1100" dirty="0" err="1">
                <a:latin typeface="Calibri" charset="0"/>
                <a:ea typeface="MS PGothic" charset="0"/>
                <a:cs typeface="MS PGothic" charset="0"/>
              </a:rPr>
              <a:t>Socia</a:t>
            </a:r>
            <a:r>
              <a:rPr lang="en-US" sz="1100" dirty="0">
                <a:latin typeface="Calibri" charset="0"/>
                <a:ea typeface="MS PGothic" charset="0"/>
                <a:cs typeface="MS PGothic" charset="0"/>
              </a:rPr>
              <a:t> 6: _____</a:t>
            </a:r>
          </a:p>
          <a:p>
            <a:pPr>
              <a:defRPr/>
            </a:pPr>
            <a:r>
              <a:rPr lang="en-US" sz="1100" dirty="0" err="1">
                <a:latin typeface="Calibri" charset="0"/>
                <a:ea typeface="MS PGothic" charset="0"/>
                <a:cs typeface="MS PGothic" charset="0"/>
              </a:rPr>
              <a:t>Socia</a:t>
            </a:r>
            <a:r>
              <a:rPr lang="en-US" sz="1100" dirty="0">
                <a:latin typeface="Calibri" charset="0"/>
                <a:ea typeface="MS PGothic" charset="0"/>
                <a:cs typeface="MS PGothic" charset="0"/>
              </a:rPr>
              <a:t> 7: _____</a:t>
            </a:r>
          </a:p>
          <a:p>
            <a:pPr>
              <a:defRPr/>
            </a:pPr>
            <a:endParaRPr lang="en-US" sz="1100" dirty="0">
              <a:latin typeface="Calibri" charset="0"/>
              <a:ea typeface="MS PGothic" charset="0"/>
              <a:cs typeface="MS PGothic" charset="0"/>
            </a:endParaRPr>
          </a:p>
          <a:p>
            <a:pPr eaLnBrk="1" fontAlgn="auto" hangingPunct="1">
              <a:spcBef>
                <a:spcPts val="0"/>
              </a:spcBef>
              <a:spcAft>
                <a:spcPts val="0"/>
              </a:spcAft>
              <a:defRPr/>
            </a:pPr>
            <a:endParaRPr lang="en-US" sz="1100" dirty="0">
              <a:latin typeface="+mn-lt"/>
              <a:ea typeface="+mn-ea"/>
            </a:endParaRPr>
          </a:p>
        </p:txBody>
      </p:sp>
      <p:cxnSp>
        <p:nvCxnSpPr>
          <p:cNvPr id="24" name="Straight Arrow Connector 23"/>
          <p:cNvCxnSpPr/>
          <p:nvPr/>
        </p:nvCxnSpPr>
        <p:spPr>
          <a:xfrm>
            <a:off x="4086225" y="2897188"/>
            <a:ext cx="0" cy="36512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7754938" y="1089025"/>
            <a:ext cx="1362075" cy="2124075"/>
          </a:xfrm>
          <a:prstGeom prst="roundRect">
            <a:avLst/>
          </a:prstGeom>
          <a:solidFill>
            <a:srgbClr val="FF6D6D"/>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s-ES" b="1" dirty="0">
                <a:solidFill>
                  <a:srgbClr val="000000"/>
                </a:solidFill>
                <a:ea typeface="MS PGothic" charset="0"/>
                <a:cs typeface="MS PGothic" charset="0"/>
              </a:rPr>
              <a:t>No?</a:t>
            </a:r>
            <a:r>
              <a:rPr lang="es-ES" dirty="0">
                <a:solidFill>
                  <a:srgbClr val="000000"/>
                </a:solidFill>
                <a:ea typeface="MS PGothic" charset="0"/>
                <a:cs typeface="MS PGothic" charset="0"/>
              </a:rPr>
              <a:t> </a:t>
            </a:r>
            <a:r>
              <a:rPr lang="es-ES" sz="1700" b="1" dirty="0">
                <a:solidFill>
                  <a:srgbClr val="000000"/>
                </a:solidFill>
                <a:ea typeface="MS PGothic" charset="0"/>
                <a:cs typeface="MS PGothic" charset="0"/>
              </a:rPr>
              <a:t>A </a:t>
            </a:r>
            <a:r>
              <a:rPr lang="es-ES" sz="1700" b="1" dirty="0" err="1">
                <a:solidFill>
                  <a:srgbClr val="000000"/>
                </a:solidFill>
                <a:ea typeface="MS PGothic" charset="0"/>
                <a:cs typeface="MS PGothic" charset="0"/>
              </a:rPr>
              <a:t>different</a:t>
            </a:r>
            <a:r>
              <a:rPr lang="es-ES" sz="1700" b="1" dirty="0">
                <a:solidFill>
                  <a:srgbClr val="000000"/>
                </a:solidFill>
                <a:ea typeface="MS PGothic" charset="0"/>
                <a:cs typeface="MS PGothic" charset="0"/>
              </a:rPr>
              <a:t> </a:t>
            </a:r>
            <a:r>
              <a:rPr lang="es-ES" sz="1700" b="1" dirty="0" err="1">
                <a:solidFill>
                  <a:srgbClr val="000000"/>
                </a:solidFill>
                <a:ea typeface="MS PGothic" charset="0"/>
                <a:cs typeface="MS PGothic" charset="0"/>
              </a:rPr>
              <a:t>reason</a:t>
            </a:r>
            <a:r>
              <a:rPr lang="es-ES" sz="1700" b="1" dirty="0">
                <a:solidFill>
                  <a:srgbClr val="000000"/>
                </a:solidFill>
                <a:ea typeface="MS PGothic" charset="0"/>
                <a:cs typeface="MS PGothic" charset="0"/>
              </a:rPr>
              <a:t>? </a:t>
            </a:r>
          </a:p>
          <a:p>
            <a:pPr algn="ctr">
              <a:defRPr/>
            </a:pPr>
            <a:r>
              <a:rPr lang="en-US" sz="1200" dirty="0">
                <a:solidFill>
                  <a:srgbClr val="000000"/>
                </a:solidFill>
              </a:rPr>
              <a:t>If it is a reason we have not discussed here, use the arbitration process on the next page. </a:t>
            </a:r>
          </a:p>
        </p:txBody>
      </p:sp>
      <p:cxnSp>
        <p:nvCxnSpPr>
          <p:cNvPr id="26" name="Straight Arrow Connector 25"/>
          <p:cNvCxnSpPr/>
          <p:nvPr/>
        </p:nvCxnSpPr>
        <p:spPr>
          <a:xfrm flipV="1">
            <a:off x="7415213" y="2054225"/>
            <a:ext cx="3651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486775" y="3236913"/>
            <a:ext cx="0" cy="73025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0074" name="Title 1"/>
          <p:cNvSpPr>
            <a:spLocks noGrp="1"/>
          </p:cNvSpPr>
          <p:nvPr>
            <p:ph type="title"/>
          </p:nvPr>
        </p:nvSpPr>
        <p:spPr>
          <a:xfrm>
            <a:off x="-41275" y="-120650"/>
            <a:ext cx="2954338" cy="1325563"/>
          </a:xfrm>
        </p:spPr>
        <p:txBody>
          <a:bodyPr/>
          <a:lstStyle/>
          <a:p>
            <a:pPr algn="ctr">
              <a:defRPr/>
            </a:pPr>
            <a:r>
              <a:rPr lang="es-ES" altLang="en-US" sz="2400" smtClean="0"/>
              <a:t>Is there a reason to expel this Partner? </a:t>
            </a:r>
            <a:endParaRPr lang="en-US" alt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81013"/>
            <a:ext cx="808037"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7"/>
          <p:cNvSpPr txBox="1">
            <a:spLocks noChangeArrowheads="1"/>
          </p:cNvSpPr>
          <p:nvPr/>
        </p:nvSpPr>
        <p:spPr bwMode="auto">
          <a:xfrm>
            <a:off x="282575" y="2314575"/>
            <a:ext cx="6178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lvl="1" algn="ctr"/>
            <a:r>
              <a:rPr lang="es-ES_tradnl" altLang="en-US" sz="1800"/>
              <a:t>En ingles, se llama </a:t>
            </a:r>
            <a:r>
              <a:rPr lang="es-ES_tradnl" altLang="en-US" sz="1800" b="1"/>
              <a:t>Limited Liability Company. </a:t>
            </a:r>
          </a:p>
          <a:p>
            <a:pPr marL="0" lvl="1" algn="ctr"/>
            <a:r>
              <a:rPr lang="es-ES_tradnl" altLang="en-US" sz="1800"/>
              <a:t>En español, </a:t>
            </a:r>
            <a:r>
              <a:rPr lang="es-ES_tradnl" altLang="en-US" sz="1800" b="1"/>
              <a:t>Sociedad de Responsabilidad Limitada.</a:t>
            </a:r>
            <a:endParaRPr lang="en-US" altLang="en-US" sz="1800"/>
          </a:p>
        </p:txBody>
      </p:sp>
      <p:sp>
        <p:nvSpPr>
          <p:cNvPr id="10" name="Freeform 9"/>
          <p:cNvSpPr/>
          <p:nvPr/>
        </p:nvSpPr>
        <p:spPr>
          <a:xfrm rot="5400000">
            <a:off x="4428332" y="-2847182"/>
            <a:ext cx="1536700" cy="7554913"/>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7472363" y="4619625"/>
            <a:ext cx="2243137" cy="1938338"/>
          </a:xfrm>
          <a:prstGeom prst="rect">
            <a:avLst/>
          </a:prstGeom>
          <a:noFill/>
        </p:spPr>
        <p:txBody>
          <a:bodyPr>
            <a:spAutoFit/>
          </a:bodyPr>
          <a:lstStyle/>
          <a:p>
            <a:pPr>
              <a:defRPr/>
            </a:pPr>
            <a:r>
              <a:rPr lang="es-ES" sz="1200" b="1" dirty="0">
                <a:latin typeface="+mn-lt"/>
              </a:rPr>
              <a:t>Escriba sus iniciales </a:t>
            </a:r>
          </a:p>
          <a:p>
            <a:pPr>
              <a:defRPr/>
            </a:pPr>
            <a:r>
              <a:rPr lang="es-ES" sz="1200" b="1" dirty="0">
                <a:latin typeface="+mn-lt"/>
              </a:rPr>
              <a:t>para aprobar:</a:t>
            </a:r>
            <a:endParaRPr lang="en-US" sz="1200" b="1" dirty="0">
              <a:latin typeface="+mn-lt"/>
            </a:endParaRPr>
          </a:p>
          <a:p>
            <a:pPr>
              <a:defRPr/>
            </a:pPr>
            <a:r>
              <a:rPr lang="en-US" sz="1200" dirty="0" err="1">
                <a:latin typeface="+mn-lt"/>
              </a:rPr>
              <a:t>Socia</a:t>
            </a:r>
            <a:r>
              <a:rPr lang="en-US" sz="1200" dirty="0">
                <a:latin typeface="+mn-lt"/>
              </a:rPr>
              <a:t> 1: _________</a:t>
            </a:r>
          </a:p>
          <a:p>
            <a:pPr>
              <a:defRPr/>
            </a:pPr>
            <a:r>
              <a:rPr lang="en-US" sz="1200" dirty="0" err="1">
                <a:latin typeface="+mn-lt"/>
              </a:rPr>
              <a:t>Socia</a:t>
            </a:r>
            <a:r>
              <a:rPr lang="en-US" sz="1200" dirty="0">
                <a:latin typeface="+mn-lt"/>
              </a:rPr>
              <a:t> 2: ________</a:t>
            </a:r>
          </a:p>
          <a:p>
            <a:pPr>
              <a:defRPr/>
            </a:pPr>
            <a:r>
              <a:rPr lang="en-US" sz="1200" dirty="0" err="1">
                <a:latin typeface="+mn-lt"/>
              </a:rPr>
              <a:t>Socia</a:t>
            </a:r>
            <a:r>
              <a:rPr lang="en-US" sz="1200" dirty="0">
                <a:latin typeface="+mn-lt"/>
              </a:rPr>
              <a:t> 3:  _________</a:t>
            </a:r>
          </a:p>
          <a:p>
            <a:pPr>
              <a:defRPr/>
            </a:pPr>
            <a:r>
              <a:rPr lang="en-US" sz="1200" dirty="0" err="1">
                <a:latin typeface="+mn-lt"/>
              </a:rPr>
              <a:t>Socia</a:t>
            </a:r>
            <a:r>
              <a:rPr lang="en-US" sz="1200" dirty="0">
                <a:latin typeface="+mn-lt"/>
              </a:rPr>
              <a:t> 4: _____</a:t>
            </a:r>
          </a:p>
          <a:p>
            <a:pPr>
              <a:defRPr/>
            </a:pPr>
            <a:r>
              <a:rPr lang="en-US" sz="1200" dirty="0" err="1">
                <a:latin typeface="+mn-lt"/>
              </a:rPr>
              <a:t>Socia</a:t>
            </a:r>
            <a:r>
              <a:rPr lang="en-US" sz="1200" dirty="0">
                <a:latin typeface="+mn-lt"/>
              </a:rPr>
              <a:t> 5: _____</a:t>
            </a:r>
          </a:p>
          <a:p>
            <a:pPr>
              <a:defRPr/>
            </a:pPr>
            <a:r>
              <a:rPr lang="en-US" sz="1200" dirty="0" err="1">
                <a:latin typeface="+mn-lt"/>
              </a:rPr>
              <a:t>Socia</a:t>
            </a:r>
            <a:r>
              <a:rPr lang="en-US" sz="1200" dirty="0">
                <a:latin typeface="+mn-lt"/>
              </a:rPr>
              <a:t> 6: _____</a:t>
            </a:r>
          </a:p>
          <a:p>
            <a:pPr>
              <a:defRPr/>
            </a:pPr>
            <a:r>
              <a:rPr lang="en-US" sz="1200" dirty="0" err="1">
                <a:latin typeface="+mn-lt"/>
              </a:rPr>
              <a:t>Socia</a:t>
            </a:r>
            <a:r>
              <a:rPr lang="en-US" sz="1200" dirty="0">
                <a:latin typeface="+mn-lt"/>
              </a:rPr>
              <a:t> 7: _____</a:t>
            </a:r>
          </a:p>
          <a:p>
            <a:pPr>
              <a:defRPr/>
            </a:pPr>
            <a:endParaRPr lang="en-US" sz="1200" dirty="0">
              <a:latin typeface="+mn-lt"/>
            </a:endParaRPr>
          </a:p>
        </p:txBody>
      </p:sp>
      <p:sp>
        <p:nvSpPr>
          <p:cNvPr id="24581" name="Slide Number Placeholder 2"/>
          <p:cNvSpPr>
            <a:spLocks noGrp="1"/>
          </p:cNvSpPr>
          <p:nvPr>
            <p:ph type="sldNum" sz="quarter" idx="12"/>
          </p:nvPr>
        </p:nvSpPr>
        <p:spPr bwMode="auto">
          <a:xfrm>
            <a:off x="6707188" y="6348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FF035FA-E5D1-445A-8F23-E8736FEF8101}" type="slidenum">
              <a:rPr lang="en-US" altLang="en-US" sz="1200">
                <a:solidFill>
                  <a:srgbClr val="898989"/>
                </a:solidFill>
              </a:rPr>
              <a:pPr/>
              <a:t>6</a:t>
            </a:fld>
            <a:endParaRPr lang="en-US" altLang="en-US" sz="1200">
              <a:solidFill>
                <a:srgbClr val="898989"/>
              </a:solidFill>
            </a:endParaRPr>
          </a:p>
        </p:txBody>
      </p:sp>
      <p:sp>
        <p:nvSpPr>
          <p:cNvPr id="12" name="Title 1"/>
          <p:cNvSpPr>
            <a:spLocks noGrp="1"/>
          </p:cNvSpPr>
          <p:nvPr>
            <p:ph type="title"/>
          </p:nvPr>
        </p:nvSpPr>
        <p:spPr>
          <a:xfrm>
            <a:off x="2286000" y="387350"/>
            <a:ext cx="6056313" cy="1325563"/>
          </a:xfrm>
        </p:spPr>
        <p:txBody>
          <a:bodyPr/>
          <a:lstStyle/>
          <a:p>
            <a:pPr algn="ctr" eaLnBrk="1" hangingPunct="1">
              <a:lnSpc>
                <a:spcPct val="100000"/>
              </a:lnSpc>
              <a:defRPr/>
            </a:pPr>
            <a:r>
              <a:rPr lang="es-ES" altLang="en-US" dirty="0" err="1" smtClean="0">
                <a:solidFill>
                  <a:srgbClr val="000000"/>
                </a:solidFill>
                <a:cs typeface="+mj-cs"/>
              </a:rPr>
              <a:t>Coopsicles</a:t>
            </a:r>
            <a:r>
              <a:rPr lang="es-ES" altLang="en-US" dirty="0" smtClean="0">
                <a:solidFill>
                  <a:srgbClr val="000000"/>
                </a:solidFill>
                <a:cs typeface="+mj-cs"/>
              </a:rPr>
              <a:t> es </a:t>
            </a:r>
            <a:r>
              <a:rPr lang="es-ES" altLang="en-US" dirty="0">
                <a:solidFill>
                  <a:srgbClr val="000000"/>
                </a:solidFill>
                <a:cs typeface="+mj-cs"/>
              </a:rPr>
              <a:t>un LLC estructurado como una cooperativa.</a:t>
            </a:r>
            <a:endParaRPr lang="en-US" altLang="en-US" dirty="0">
              <a:solidFill>
                <a:srgbClr val="000000"/>
              </a:solidFill>
              <a:cs typeface="+mj-cs"/>
            </a:endParaRPr>
          </a:p>
        </p:txBody>
      </p:sp>
      <p:sp>
        <p:nvSpPr>
          <p:cNvPr id="24583" name="TextBox 4"/>
          <p:cNvSpPr txBox="1">
            <a:spLocks noChangeArrowheads="1"/>
          </p:cNvSpPr>
          <p:nvPr/>
        </p:nvSpPr>
        <p:spPr bwMode="auto">
          <a:xfrm>
            <a:off x="6624638" y="2054225"/>
            <a:ext cx="233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200"/>
              <a:t>Para aprender mas acerca de las leyes aplicables a las LLCs, lea las secciones del Codigo de Corporaciones de California, empezando con la seccion 17701.</a:t>
            </a:r>
          </a:p>
        </p:txBody>
      </p:sp>
      <p:sp>
        <p:nvSpPr>
          <p:cNvPr id="6" name="Left Bracket 5"/>
          <p:cNvSpPr/>
          <p:nvPr/>
        </p:nvSpPr>
        <p:spPr>
          <a:xfrm>
            <a:off x="6581775" y="1870075"/>
            <a:ext cx="598488" cy="139382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Left Bracket 14"/>
          <p:cNvSpPr/>
          <p:nvPr/>
        </p:nvSpPr>
        <p:spPr>
          <a:xfrm flipH="1">
            <a:off x="8288338" y="1884363"/>
            <a:ext cx="611187" cy="1379537"/>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rot="10800000">
            <a:off x="3702050" y="3743325"/>
            <a:ext cx="2922588" cy="2970213"/>
          </a:xfrm>
          <a:custGeom>
            <a:avLst/>
            <a:gdLst>
              <a:gd name="connsiteX0" fmla="*/ 111989 w 5326912"/>
              <a:gd name="connsiteY0" fmla="*/ 97536 h 6169152"/>
              <a:gd name="connsiteX1" fmla="*/ 453365 w 5326912"/>
              <a:gd name="connsiteY1" fmla="*/ 109728 h 6169152"/>
              <a:gd name="connsiteX2" fmla="*/ 758165 w 5326912"/>
              <a:gd name="connsiteY2" fmla="*/ 134112 h 6169152"/>
              <a:gd name="connsiteX3" fmla="*/ 1209269 w 5326912"/>
              <a:gd name="connsiteY3" fmla="*/ 146304 h 6169152"/>
              <a:gd name="connsiteX4" fmla="*/ 2721077 w 5326912"/>
              <a:gd name="connsiteY4" fmla="*/ 121920 h 6169152"/>
              <a:gd name="connsiteX5" fmla="*/ 3135605 w 5326912"/>
              <a:gd name="connsiteY5" fmla="*/ 97536 h 6169152"/>
              <a:gd name="connsiteX6" fmla="*/ 3416021 w 5326912"/>
              <a:gd name="connsiteY6" fmla="*/ 73152 h 6169152"/>
              <a:gd name="connsiteX7" fmla="*/ 3879317 w 5326912"/>
              <a:gd name="connsiteY7" fmla="*/ 48768 h 6169152"/>
              <a:gd name="connsiteX8" fmla="*/ 4220693 w 5326912"/>
              <a:gd name="connsiteY8" fmla="*/ 12192 h 6169152"/>
              <a:gd name="connsiteX9" fmla="*/ 4366997 w 5326912"/>
              <a:gd name="connsiteY9" fmla="*/ 0 h 6169152"/>
              <a:gd name="connsiteX10" fmla="*/ 4476725 w 5326912"/>
              <a:gd name="connsiteY10" fmla="*/ 12192 h 6169152"/>
              <a:gd name="connsiteX11" fmla="*/ 4549877 w 5326912"/>
              <a:gd name="connsiteY11" fmla="*/ 73152 h 6169152"/>
              <a:gd name="connsiteX12" fmla="*/ 4598645 w 5326912"/>
              <a:gd name="connsiteY12" fmla="*/ 109728 h 6169152"/>
              <a:gd name="connsiteX13" fmla="*/ 4635221 w 5326912"/>
              <a:gd name="connsiteY13" fmla="*/ 195072 h 6169152"/>
              <a:gd name="connsiteX14" fmla="*/ 4647413 w 5326912"/>
              <a:gd name="connsiteY14" fmla="*/ 231648 h 6169152"/>
              <a:gd name="connsiteX15" fmla="*/ 4671797 w 5326912"/>
              <a:gd name="connsiteY15" fmla="*/ 268224 h 6169152"/>
              <a:gd name="connsiteX16" fmla="*/ 4696181 w 5326912"/>
              <a:gd name="connsiteY16" fmla="*/ 329184 h 6169152"/>
              <a:gd name="connsiteX17" fmla="*/ 4744949 w 5326912"/>
              <a:gd name="connsiteY17" fmla="*/ 402336 h 6169152"/>
              <a:gd name="connsiteX18" fmla="*/ 4757141 w 5326912"/>
              <a:gd name="connsiteY18" fmla="*/ 463296 h 6169152"/>
              <a:gd name="connsiteX19" fmla="*/ 4781525 w 5326912"/>
              <a:gd name="connsiteY19" fmla="*/ 499872 h 6169152"/>
              <a:gd name="connsiteX20" fmla="*/ 4842485 w 5326912"/>
              <a:gd name="connsiteY20" fmla="*/ 597408 h 6169152"/>
              <a:gd name="connsiteX21" fmla="*/ 4866869 w 5326912"/>
              <a:gd name="connsiteY21" fmla="*/ 670560 h 6169152"/>
              <a:gd name="connsiteX22" fmla="*/ 4915637 w 5326912"/>
              <a:gd name="connsiteY22" fmla="*/ 780288 h 6169152"/>
              <a:gd name="connsiteX23" fmla="*/ 4940021 w 5326912"/>
              <a:gd name="connsiteY23" fmla="*/ 890016 h 6169152"/>
              <a:gd name="connsiteX24" fmla="*/ 4964405 w 5326912"/>
              <a:gd name="connsiteY24" fmla="*/ 926592 h 6169152"/>
              <a:gd name="connsiteX25" fmla="*/ 5000981 w 5326912"/>
              <a:gd name="connsiteY25" fmla="*/ 1036320 h 6169152"/>
              <a:gd name="connsiteX26" fmla="*/ 5013173 w 5326912"/>
              <a:gd name="connsiteY26" fmla="*/ 1072896 h 6169152"/>
              <a:gd name="connsiteX27" fmla="*/ 5037557 w 5326912"/>
              <a:gd name="connsiteY27" fmla="*/ 1133856 h 6169152"/>
              <a:gd name="connsiteX28" fmla="*/ 5049749 w 5326912"/>
              <a:gd name="connsiteY28" fmla="*/ 1182624 h 6169152"/>
              <a:gd name="connsiteX29" fmla="*/ 5074133 w 5326912"/>
              <a:gd name="connsiteY29" fmla="*/ 1255776 h 6169152"/>
              <a:gd name="connsiteX30" fmla="*/ 5098517 w 5326912"/>
              <a:gd name="connsiteY30" fmla="*/ 1365504 h 6169152"/>
              <a:gd name="connsiteX31" fmla="*/ 5135093 w 5326912"/>
              <a:gd name="connsiteY31" fmla="*/ 1706880 h 6169152"/>
              <a:gd name="connsiteX32" fmla="*/ 5159477 w 5326912"/>
              <a:gd name="connsiteY32" fmla="*/ 2011680 h 6169152"/>
              <a:gd name="connsiteX33" fmla="*/ 5196053 w 5326912"/>
              <a:gd name="connsiteY33" fmla="*/ 2231136 h 6169152"/>
              <a:gd name="connsiteX34" fmla="*/ 5220437 w 5326912"/>
              <a:gd name="connsiteY34" fmla="*/ 2535936 h 6169152"/>
              <a:gd name="connsiteX35" fmla="*/ 5244821 w 5326912"/>
              <a:gd name="connsiteY35" fmla="*/ 2682240 h 6169152"/>
              <a:gd name="connsiteX36" fmla="*/ 5293589 w 5326912"/>
              <a:gd name="connsiteY36" fmla="*/ 3072384 h 6169152"/>
              <a:gd name="connsiteX37" fmla="*/ 5293589 w 5326912"/>
              <a:gd name="connsiteY37" fmla="*/ 5913120 h 6169152"/>
              <a:gd name="connsiteX38" fmla="*/ 5269205 w 5326912"/>
              <a:gd name="connsiteY38" fmla="*/ 6083808 h 6169152"/>
              <a:gd name="connsiteX39" fmla="*/ 5257013 w 5326912"/>
              <a:gd name="connsiteY39" fmla="*/ 6144768 h 6169152"/>
              <a:gd name="connsiteX40" fmla="*/ 5220437 w 5326912"/>
              <a:gd name="connsiteY40" fmla="*/ 6156960 h 6169152"/>
              <a:gd name="connsiteX41" fmla="*/ 5171669 w 5326912"/>
              <a:gd name="connsiteY41" fmla="*/ 6169152 h 6169152"/>
              <a:gd name="connsiteX42" fmla="*/ 4866869 w 5326912"/>
              <a:gd name="connsiteY42" fmla="*/ 6144768 h 6169152"/>
              <a:gd name="connsiteX43" fmla="*/ 4781525 w 5326912"/>
              <a:gd name="connsiteY43" fmla="*/ 6120384 h 6169152"/>
              <a:gd name="connsiteX44" fmla="*/ 4744949 w 5326912"/>
              <a:gd name="connsiteY44" fmla="*/ 6096000 h 6169152"/>
              <a:gd name="connsiteX45" fmla="*/ 3647669 w 5326912"/>
              <a:gd name="connsiteY45" fmla="*/ 6120384 h 6169152"/>
              <a:gd name="connsiteX46" fmla="*/ 3428213 w 5326912"/>
              <a:gd name="connsiteY46" fmla="*/ 6132576 h 6169152"/>
              <a:gd name="connsiteX47" fmla="*/ 2745461 w 5326912"/>
              <a:gd name="connsiteY47" fmla="*/ 6144768 h 6169152"/>
              <a:gd name="connsiteX48" fmla="*/ 2038325 w 5326912"/>
              <a:gd name="connsiteY48" fmla="*/ 6132576 h 6169152"/>
              <a:gd name="connsiteX49" fmla="*/ 1794485 w 5326912"/>
              <a:gd name="connsiteY49" fmla="*/ 6108192 h 6169152"/>
              <a:gd name="connsiteX50" fmla="*/ 1526261 w 5326912"/>
              <a:gd name="connsiteY50" fmla="*/ 6096000 h 6169152"/>
              <a:gd name="connsiteX51" fmla="*/ 745973 w 5326912"/>
              <a:gd name="connsiteY51" fmla="*/ 6059424 h 6169152"/>
              <a:gd name="connsiteX52" fmla="*/ 819125 w 5326912"/>
              <a:gd name="connsiteY52" fmla="*/ 6022848 h 6169152"/>
              <a:gd name="connsiteX53" fmla="*/ 867893 w 5326912"/>
              <a:gd name="connsiteY53" fmla="*/ 5974080 h 6169152"/>
              <a:gd name="connsiteX54" fmla="*/ 892277 w 5326912"/>
              <a:gd name="connsiteY54" fmla="*/ 5913120 h 6169152"/>
              <a:gd name="connsiteX55" fmla="*/ 953237 w 5326912"/>
              <a:gd name="connsiteY55" fmla="*/ 5803392 h 6169152"/>
              <a:gd name="connsiteX56" fmla="*/ 977621 w 5326912"/>
              <a:gd name="connsiteY56" fmla="*/ 5718048 h 6169152"/>
              <a:gd name="connsiteX57" fmla="*/ 1002005 w 5326912"/>
              <a:gd name="connsiteY57" fmla="*/ 5681472 h 6169152"/>
              <a:gd name="connsiteX58" fmla="*/ 1038581 w 5326912"/>
              <a:gd name="connsiteY58" fmla="*/ 5596128 h 6169152"/>
              <a:gd name="connsiteX59" fmla="*/ 1099541 w 5326912"/>
              <a:gd name="connsiteY59" fmla="*/ 5401056 h 6169152"/>
              <a:gd name="connsiteX60" fmla="*/ 1148309 w 5326912"/>
              <a:gd name="connsiteY60" fmla="*/ 5315712 h 6169152"/>
              <a:gd name="connsiteX61" fmla="*/ 1233653 w 5326912"/>
              <a:gd name="connsiteY61" fmla="*/ 5035296 h 6169152"/>
              <a:gd name="connsiteX62" fmla="*/ 1245845 w 5326912"/>
              <a:gd name="connsiteY62" fmla="*/ 4986528 h 6169152"/>
              <a:gd name="connsiteX63" fmla="*/ 1270229 w 5326912"/>
              <a:gd name="connsiteY63" fmla="*/ 4913376 h 6169152"/>
              <a:gd name="connsiteX64" fmla="*/ 1282421 w 5326912"/>
              <a:gd name="connsiteY64" fmla="*/ 4840224 h 6169152"/>
              <a:gd name="connsiteX65" fmla="*/ 1245845 w 5326912"/>
              <a:gd name="connsiteY65" fmla="*/ 4389120 h 6169152"/>
              <a:gd name="connsiteX66" fmla="*/ 1221461 w 5326912"/>
              <a:gd name="connsiteY66" fmla="*/ 4315968 h 6169152"/>
              <a:gd name="connsiteX67" fmla="*/ 1172693 w 5326912"/>
              <a:gd name="connsiteY67" fmla="*/ 4120896 h 6169152"/>
              <a:gd name="connsiteX68" fmla="*/ 1160501 w 5326912"/>
              <a:gd name="connsiteY68" fmla="*/ 4072128 h 6169152"/>
              <a:gd name="connsiteX69" fmla="*/ 1123925 w 5326912"/>
              <a:gd name="connsiteY69" fmla="*/ 3852672 h 6169152"/>
              <a:gd name="connsiteX70" fmla="*/ 1111733 w 5326912"/>
              <a:gd name="connsiteY70" fmla="*/ 3706368 h 6169152"/>
              <a:gd name="connsiteX71" fmla="*/ 1087349 w 5326912"/>
              <a:gd name="connsiteY71" fmla="*/ 3645408 h 6169152"/>
              <a:gd name="connsiteX72" fmla="*/ 1075157 w 5326912"/>
              <a:gd name="connsiteY72" fmla="*/ 3547872 h 6169152"/>
              <a:gd name="connsiteX73" fmla="*/ 1014197 w 5326912"/>
              <a:gd name="connsiteY73" fmla="*/ 3279648 h 6169152"/>
              <a:gd name="connsiteX74" fmla="*/ 1002005 w 5326912"/>
              <a:gd name="connsiteY74" fmla="*/ 3206496 h 6169152"/>
              <a:gd name="connsiteX75" fmla="*/ 928853 w 5326912"/>
              <a:gd name="connsiteY75" fmla="*/ 3011424 h 6169152"/>
              <a:gd name="connsiteX76" fmla="*/ 892277 w 5326912"/>
              <a:gd name="connsiteY76" fmla="*/ 2889504 h 6169152"/>
              <a:gd name="connsiteX77" fmla="*/ 855701 w 5326912"/>
              <a:gd name="connsiteY77" fmla="*/ 2791968 h 6169152"/>
              <a:gd name="connsiteX78" fmla="*/ 831317 w 5326912"/>
              <a:gd name="connsiteY78" fmla="*/ 2609088 h 6169152"/>
              <a:gd name="connsiteX79" fmla="*/ 806933 w 5326912"/>
              <a:gd name="connsiteY79" fmla="*/ 2499360 h 6169152"/>
              <a:gd name="connsiteX80" fmla="*/ 794741 w 5326912"/>
              <a:gd name="connsiteY80" fmla="*/ 2450592 h 6169152"/>
              <a:gd name="connsiteX81" fmla="*/ 770357 w 5326912"/>
              <a:gd name="connsiteY81" fmla="*/ 2340864 h 6169152"/>
              <a:gd name="connsiteX82" fmla="*/ 733781 w 5326912"/>
              <a:gd name="connsiteY82" fmla="*/ 2218944 h 6169152"/>
              <a:gd name="connsiteX83" fmla="*/ 721589 w 5326912"/>
              <a:gd name="connsiteY83" fmla="*/ 2145792 h 6169152"/>
              <a:gd name="connsiteX84" fmla="*/ 697205 w 5326912"/>
              <a:gd name="connsiteY84" fmla="*/ 2072640 h 6169152"/>
              <a:gd name="connsiteX85" fmla="*/ 672821 w 5326912"/>
              <a:gd name="connsiteY85" fmla="*/ 1999488 h 6169152"/>
              <a:gd name="connsiteX86" fmla="*/ 624053 w 5326912"/>
              <a:gd name="connsiteY86" fmla="*/ 1828800 h 6169152"/>
              <a:gd name="connsiteX87" fmla="*/ 611861 w 5326912"/>
              <a:gd name="connsiteY87" fmla="*/ 1780032 h 6169152"/>
              <a:gd name="connsiteX88" fmla="*/ 587477 w 5326912"/>
              <a:gd name="connsiteY88" fmla="*/ 1706880 h 6169152"/>
              <a:gd name="connsiteX89" fmla="*/ 550901 w 5326912"/>
              <a:gd name="connsiteY89" fmla="*/ 1584960 h 6169152"/>
              <a:gd name="connsiteX90" fmla="*/ 538709 w 5326912"/>
              <a:gd name="connsiteY90" fmla="*/ 1536192 h 6169152"/>
              <a:gd name="connsiteX91" fmla="*/ 526517 w 5326912"/>
              <a:gd name="connsiteY91" fmla="*/ 1499616 h 6169152"/>
              <a:gd name="connsiteX92" fmla="*/ 502133 w 5326912"/>
              <a:gd name="connsiteY92" fmla="*/ 1389888 h 6169152"/>
              <a:gd name="connsiteX93" fmla="*/ 453365 w 5326912"/>
              <a:gd name="connsiteY93" fmla="*/ 1267968 h 6169152"/>
              <a:gd name="connsiteX94" fmla="*/ 404597 w 5326912"/>
              <a:gd name="connsiteY94" fmla="*/ 1133856 h 6169152"/>
              <a:gd name="connsiteX95" fmla="*/ 392405 w 5326912"/>
              <a:gd name="connsiteY95" fmla="*/ 1097280 h 6169152"/>
              <a:gd name="connsiteX96" fmla="*/ 380213 w 5326912"/>
              <a:gd name="connsiteY96" fmla="*/ 1048512 h 6169152"/>
              <a:gd name="connsiteX97" fmla="*/ 355829 w 5326912"/>
              <a:gd name="connsiteY97" fmla="*/ 1011936 h 6169152"/>
              <a:gd name="connsiteX98" fmla="*/ 294869 w 5326912"/>
              <a:gd name="connsiteY98" fmla="*/ 816864 h 6169152"/>
              <a:gd name="connsiteX99" fmla="*/ 258293 w 5326912"/>
              <a:gd name="connsiteY99" fmla="*/ 768096 h 6169152"/>
              <a:gd name="connsiteX100" fmla="*/ 246101 w 5326912"/>
              <a:gd name="connsiteY100" fmla="*/ 694944 h 6169152"/>
              <a:gd name="connsiteX101" fmla="*/ 172949 w 5326912"/>
              <a:gd name="connsiteY101" fmla="*/ 548640 h 6169152"/>
              <a:gd name="connsiteX102" fmla="*/ 148565 w 5326912"/>
              <a:gd name="connsiteY102" fmla="*/ 487680 h 6169152"/>
              <a:gd name="connsiteX103" fmla="*/ 124181 w 5326912"/>
              <a:gd name="connsiteY103" fmla="*/ 451104 h 6169152"/>
              <a:gd name="connsiteX104" fmla="*/ 99797 w 5326912"/>
              <a:gd name="connsiteY104" fmla="*/ 390144 h 6169152"/>
              <a:gd name="connsiteX105" fmla="*/ 51029 w 5326912"/>
              <a:gd name="connsiteY105" fmla="*/ 268224 h 6169152"/>
              <a:gd name="connsiteX106" fmla="*/ 38837 w 5326912"/>
              <a:gd name="connsiteY106" fmla="*/ 207264 h 6169152"/>
              <a:gd name="connsiteX107" fmla="*/ 26645 w 5326912"/>
              <a:gd name="connsiteY107" fmla="*/ 170688 h 6169152"/>
              <a:gd name="connsiteX108" fmla="*/ 2261 w 5326912"/>
              <a:gd name="connsiteY108" fmla="*/ 121920 h 6169152"/>
              <a:gd name="connsiteX109" fmla="*/ 2261 w 5326912"/>
              <a:gd name="connsiteY109" fmla="*/ 36576 h 61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326912" h="6169152">
                <a:moveTo>
                  <a:pt x="111989" y="97536"/>
                </a:moveTo>
                <a:cubicBezTo>
                  <a:pt x="225781" y="101600"/>
                  <a:pt x="339682" y="103293"/>
                  <a:pt x="453365" y="109728"/>
                </a:cubicBezTo>
                <a:cubicBezTo>
                  <a:pt x="555127" y="115488"/>
                  <a:pt x="656360" y="129186"/>
                  <a:pt x="758165" y="134112"/>
                </a:cubicBezTo>
                <a:cubicBezTo>
                  <a:pt x="908412" y="141382"/>
                  <a:pt x="1058901" y="142240"/>
                  <a:pt x="1209269" y="146304"/>
                </a:cubicBezTo>
                <a:lnTo>
                  <a:pt x="2721077" y="121920"/>
                </a:lnTo>
                <a:cubicBezTo>
                  <a:pt x="2857013" y="119108"/>
                  <a:pt x="2999225" y="108901"/>
                  <a:pt x="3135605" y="97536"/>
                </a:cubicBezTo>
                <a:lnTo>
                  <a:pt x="3416021" y="73152"/>
                </a:lnTo>
                <a:cubicBezTo>
                  <a:pt x="3539667" y="64722"/>
                  <a:pt x="3749988" y="60264"/>
                  <a:pt x="3879317" y="48768"/>
                </a:cubicBezTo>
                <a:cubicBezTo>
                  <a:pt x="3993311" y="38635"/>
                  <a:pt x="4106645" y="21696"/>
                  <a:pt x="4220693" y="12192"/>
                </a:cubicBezTo>
                <a:lnTo>
                  <a:pt x="4366997" y="0"/>
                </a:lnTo>
                <a:cubicBezTo>
                  <a:pt x="4403573" y="4064"/>
                  <a:pt x="4441023" y="3266"/>
                  <a:pt x="4476725" y="12192"/>
                </a:cubicBezTo>
                <a:cubicBezTo>
                  <a:pt x="4502086" y="18532"/>
                  <a:pt x="4533017" y="58701"/>
                  <a:pt x="4549877" y="73152"/>
                </a:cubicBezTo>
                <a:cubicBezTo>
                  <a:pt x="4565305" y="86376"/>
                  <a:pt x="4582389" y="97536"/>
                  <a:pt x="4598645" y="109728"/>
                </a:cubicBezTo>
                <a:cubicBezTo>
                  <a:pt x="4627237" y="195505"/>
                  <a:pt x="4590024" y="89612"/>
                  <a:pt x="4635221" y="195072"/>
                </a:cubicBezTo>
                <a:cubicBezTo>
                  <a:pt x="4640283" y="206884"/>
                  <a:pt x="4641666" y="220153"/>
                  <a:pt x="4647413" y="231648"/>
                </a:cubicBezTo>
                <a:cubicBezTo>
                  <a:pt x="4653966" y="244754"/>
                  <a:pt x="4665244" y="255118"/>
                  <a:pt x="4671797" y="268224"/>
                </a:cubicBezTo>
                <a:cubicBezTo>
                  <a:pt x="4681584" y="287799"/>
                  <a:pt x="4685701" y="309971"/>
                  <a:pt x="4696181" y="329184"/>
                </a:cubicBezTo>
                <a:cubicBezTo>
                  <a:pt x="4710214" y="354912"/>
                  <a:pt x="4744949" y="402336"/>
                  <a:pt x="4744949" y="402336"/>
                </a:cubicBezTo>
                <a:cubicBezTo>
                  <a:pt x="4749013" y="422656"/>
                  <a:pt x="4749865" y="443893"/>
                  <a:pt x="4757141" y="463296"/>
                </a:cubicBezTo>
                <a:cubicBezTo>
                  <a:pt x="4762286" y="477016"/>
                  <a:pt x="4774255" y="487150"/>
                  <a:pt x="4781525" y="499872"/>
                </a:cubicBezTo>
                <a:cubicBezTo>
                  <a:pt x="4835079" y="593592"/>
                  <a:pt x="4772551" y="504162"/>
                  <a:pt x="4842485" y="597408"/>
                </a:cubicBezTo>
                <a:cubicBezTo>
                  <a:pt x="4850613" y="621792"/>
                  <a:pt x="4855374" y="647571"/>
                  <a:pt x="4866869" y="670560"/>
                </a:cubicBezTo>
                <a:cubicBezTo>
                  <a:pt x="4884881" y="706584"/>
                  <a:pt x="4903962" y="741371"/>
                  <a:pt x="4915637" y="780288"/>
                </a:cubicBezTo>
                <a:cubicBezTo>
                  <a:pt x="4921423" y="799576"/>
                  <a:pt x="4930640" y="868127"/>
                  <a:pt x="4940021" y="890016"/>
                </a:cubicBezTo>
                <a:cubicBezTo>
                  <a:pt x="4945793" y="903484"/>
                  <a:pt x="4958769" y="913066"/>
                  <a:pt x="4964405" y="926592"/>
                </a:cubicBezTo>
                <a:cubicBezTo>
                  <a:pt x="4979234" y="962181"/>
                  <a:pt x="4988789" y="999744"/>
                  <a:pt x="5000981" y="1036320"/>
                </a:cubicBezTo>
                <a:cubicBezTo>
                  <a:pt x="5005045" y="1048512"/>
                  <a:pt x="5008400" y="1060964"/>
                  <a:pt x="5013173" y="1072896"/>
                </a:cubicBezTo>
                <a:cubicBezTo>
                  <a:pt x="5021301" y="1093216"/>
                  <a:pt x="5030636" y="1113094"/>
                  <a:pt x="5037557" y="1133856"/>
                </a:cubicBezTo>
                <a:cubicBezTo>
                  <a:pt x="5042856" y="1149752"/>
                  <a:pt x="5044934" y="1166574"/>
                  <a:pt x="5049749" y="1182624"/>
                </a:cubicBezTo>
                <a:cubicBezTo>
                  <a:pt x="5057135" y="1207243"/>
                  <a:pt x="5067899" y="1230840"/>
                  <a:pt x="5074133" y="1255776"/>
                </a:cubicBezTo>
                <a:cubicBezTo>
                  <a:pt x="5117047" y="1427433"/>
                  <a:pt x="5063634" y="1260856"/>
                  <a:pt x="5098517" y="1365504"/>
                </a:cubicBezTo>
                <a:cubicBezTo>
                  <a:pt x="5110709" y="1479296"/>
                  <a:pt x="5127480" y="1592690"/>
                  <a:pt x="5135093" y="1706880"/>
                </a:cubicBezTo>
                <a:cubicBezTo>
                  <a:pt x="5139069" y="1766524"/>
                  <a:pt x="5148514" y="1938595"/>
                  <a:pt x="5159477" y="2011680"/>
                </a:cubicBezTo>
                <a:cubicBezTo>
                  <a:pt x="5186958" y="2194889"/>
                  <a:pt x="5181352" y="2069422"/>
                  <a:pt x="5196053" y="2231136"/>
                </a:cubicBezTo>
                <a:cubicBezTo>
                  <a:pt x="5205281" y="2332642"/>
                  <a:pt x="5203681" y="2435398"/>
                  <a:pt x="5220437" y="2535936"/>
                </a:cubicBezTo>
                <a:cubicBezTo>
                  <a:pt x="5228565" y="2584704"/>
                  <a:pt x="5238872" y="2633159"/>
                  <a:pt x="5244821" y="2682240"/>
                </a:cubicBezTo>
                <a:cubicBezTo>
                  <a:pt x="5296988" y="3112617"/>
                  <a:pt x="5241427" y="2785495"/>
                  <a:pt x="5293589" y="3072384"/>
                </a:cubicBezTo>
                <a:cubicBezTo>
                  <a:pt x="5349870" y="4141732"/>
                  <a:pt x="5324378" y="3573182"/>
                  <a:pt x="5293589" y="5913120"/>
                </a:cubicBezTo>
                <a:cubicBezTo>
                  <a:pt x="5292833" y="5970589"/>
                  <a:pt x="5278169" y="6027038"/>
                  <a:pt x="5269205" y="6083808"/>
                </a:cubicBezTo>
                <a:cubicBezTo>
                  <a:pt x="5265973" y="6104277"/>
                  <a:pt x="5268508" y="6127526"/>
                  <a:pt x="5257013" y="6144768"/>
                </a:cubicBezTo>
                <a:cubicBezTo>
                  <a:pt x="5249884" y="6155461"/>
                  <a:pt x="5232794" y="6153429"/>
                  <a:pt x="5220437" y="6156960"/>
                </a:cubicBezTo>
                <a:cubicBezTo>
                  <a:pt x="5204325" y="6161563"/>
                  <a:pt x="5187925" y="6165088"/>
                  <a:pt x="5171669" y="6169152"/>
                </a:cubicBezTo>
                <a:cubicBezTo>
                  <a:pt x="4722924" y="6148755"/>
                  <a:pt x="5012430" y="6186357"/>
                  <a:pt x="4866869" y="6144768"/>
                </a:cubicBezTo>
                <a:cubicBezTo>
                  <a:pt x="4848639" y="6139560"/>
                  <a:pt x="4801013" y="6130128"/>
                  <a:pt x="4781525" y="6120384"/>
                </a:cubicBezTo>
                <a:cubicBezTo>
                  <a:pt x="4768419" y="6113831"/>
                  <a:pt x="4757141" y="6104128"/>
                  <a:pt x="4744949" y="6096000"/>
                </a:cubicBezTo>
                <a:cubicBezTo>
                  <a:pt x="4134190" y="6126538"/>
                  <a:pt x="4871829" y="6092562"/>
                  <a:pt x="3647669" y="6120384"/>
                </a:cubicBezTo>
                <a:cubicBezTo>
                  <a:pt x="3574423" y="6122049"/>
                  <a:pt x="3501451" y="6130597"/>
                  <a:pt x="3428213" y="6132576"/>
                </a:cubicBezTo>
                <a:lnTo>
                  <a:pt x="2745461" y="6144768"/>
                </a:lnTo>
                <a:cubicBezTo>
                  <a:pt x="2509749" y="6140704"/>
                  <a:pt x="2273898" y="6141636"/>
                  <a:pt x="2038325" y="6132576"/>
                </a:cubicBezTo>
                <a:cubicBezTo>
                  <a:pt x="1956700" y="6129437"/>
                  <a:pt x="1875963" y="6114012"/>
                  <a:pt x="1794485" y="6108192"/>
                </a:cubicBezTo>
                <a:cubicBezTo>
                  <a:pt x="1705212" y="6101815"/>
                  <a:pt x="1615594" y="6101469"/>
                  <a:pt x="1526261" y="6096000"/>
                </a:cubicBezTo>
                <a:cubicBezTo>
                  <a:pt x="867009" y="6055638"/>
                  <a:pt x="1553225" y="6081242"/>
                  <a:pt x="745973" y="6059424"/>
                </a:cubicBezTo>
                <a:cubicBezTo>
                  <a:pt x="770068" y="6051392"/>
                  <a:pt x="801936" y="6044334"/>
                  <a:pt x="819125" y="6022848"/>
                </a:cubicBezTo>
                <a:cubicBezTo>
                  <a:pt x="866415" y="5963735"/>
                  <a:pt x="788091" y="6000681"/>
                  <a:pt x="867893" y="5974080"/>
                </a:cubicBezTo>
                <a:cubicBezTo>
                  <a:pt x="876021" y="5953760"/>
                  <a:pt x="882490" y="5932695"/>
                  <a:pt x="892277" y="5913120"/>
                </a:cubicBezTo>
                <a:cubicBezTo>
                  <a:pt x="941524" y="5814626"/>
                  <a:pt x="891985" y="5962647"/>
                  <a:pt x="953237" y="5803392"/>
                </a:cubicBezTo>
                <a:cubicBezTo>
                  <a:pt x="963858" y="5775778"/>
                  <a:pt x="966633" y="5745518"/>
                  <a:pt x="977621" y="5718048"/>
                </a:cubicBezTo>
                <a:cubicBezTo>
                  <a:pt x="983063" y="5704443"/>
                  <a:pt x="995452" y="5694578"/>
                  <a:pt x="1002005" y="5681472"/>
                </a:cubicBezTo>
                <a:cubicBezTo>
                  <a:pt x="1015846" y="5653789"/>
                  <a:pt x="1028171" y="5625275"/>
                  <a:pt x="1038581" y="5596128"/>
                </a:cubicBezTo>
                <a:cubicBezTo>
                  <a:pt x="1072207" y="5501974"/>
                  <a:pt x="1055367" y="5502024"/>
                  <a:pt x="1099541" y="5401056"/>
                </a:cubicBezTo>
                <a:cubicBezTo>
                  <a:pt x="1112674" y="5371038"/>
                  <a:pt x="1135176" y="5345730"/>
                  <a:pt x="1148309" y="5315712"/>
                </a:cubicBezTo>
                <a:cubicBezTo>
                  <a:pt x="1170606" y="5264746"/>
                  <a:pt x="1224927" y="5066711"/>
                  <a:pt x="1233653" y="5035296"/>
                </a:cubicBezTo>
                <a:cubicBezTo>
                  <a:pt x="1238138" y="5019151"/>
                  <a:pt x="1241030" y="5002578"/>
                  <a:pt x="1245845" y="4986528"/>
                </a:cubicBezTo>
                <a:cubicBezTo>
                  <a:pt x="1253231" y="4961909"/>
                  <a:pt x="1263995" y="4938312"/>
                  <a:pt x="1270229" y="4913376"/>
                </a:cubicBezTo>
                <a:cubicBezTo>
                  <a:pt x="1276225" y="4889394"/>
                  <a:pt x="1278357" y="4864608"/>
                  <a:pt x="1282421" y="4840224"/>
                </a:cubicBezTo>
                <a:cubicBezTo>
                  <a:pt x="1270229" y="4689856"/>
                  <a:pt x="1263270" y="4538972"/>
                  <a:pt x="1245845" y="4389120"/>
                </a:cubicBezTo>
                <a:cubicBezTo>
                  <a:pt x="1242876" y="4363589"/>
                  <a:pt x="1225928" y="4341280"/>
                  <a:pt x="1221461" y="4315968"/>
                </a:cubicBezTo>
                <a:cubicBezTo>
                  <a:pt x="1188007" y="4126395"/>
                  <a:pt x="1242456" y="4237167"/>
                  <a:pt x="1172693" y="4120896"/>
                </a:cubicBezTo>
                <a:cubicBezTo>
                  <a:pt x="1168629" y="4104640"/>
                  <a:pt x="1163413" y="4088629"/>
                  <a:pt x="1160501" y="4072128"/>
                </a:cubicBezTo>
                <a:cubicBezTo>
                  <a:pt x="1098547" y="3721057"/>
                  <a:pt x="1159943" y="4032763"/>
                  <a:pt x="1123925" y="3852672"/>
                </a:cubicBezTo>
                <a:cubicBezTo>
                  <a:pt x="1119861" y="3803904"/>
                  <a:pt x="1120238" y="3754560"/>
                  <a:pt x="1111733" y="3706368"/>
                </a:cubicBezTo>
                <a:cubicBezTo>
                  <a:pt x="1107930" y="3684816"/>
                  <a:pt x="1092270" y="3666733"/>
                  <a:pt x="1087349" y="3645408"/>
                </a:cubicBezTo>
                <a:cubicBezTo>
                  <a:pt x="1079981" y="3613482"/>
                  <a:pt x="1081583" y="3580001"/>
                  <a:pt x="1075157" y="3547872"/>
                </a:cubicBezTo>
                <a:cubicBezTo>
                  <a:pt x="1057176" y="3457965"/>
                  <a:pt x="1029270" y="3370089"/>
                  <a:pt x="1014197" y="3279648"/>
                </a:cubicBezTo>
                <a:cubicBezTo>
                  <a:pt x="1010133" y="3255264"/>
                  <a:pt x="1008001" y="3230478"/>
                  <a:pt x="1002005" y="3206496"/>
                </a:cubicBezTo>
                <a:cubicBezTo>
                  <a:pt x="986526" y="3144579"/>
                  <a:pt x="948431" y="3067362"/>
                  <a:pt x="928853" y="3011424"/>
                </a:cubicBezTo>
                <a:cubicBezTo>
                  <a:pt x="914836" y="2971377"/>
                  <a:pt x="905694" y="2929756"/>
                  <a:pt x="892277" y="2889504"/>
                </a:cubicBezTo>
                <a:cubicBezTo>
                  <a:pt x="881297" y="2856563"/>
                  <a:pt x="865912" y="2825155"/>
                  <a:pt x="855701" y="2791968"/>
                </a:cubicBezTo>
                <a:cubicBezTo>
                  <a:pt x="838365" y="2735625"/>
                  <a:pt x="839923" y="2663592"/>
                  <a:pt x="831317" y="2609088"/>
                </a:cubicBezTo>
                <a:cubicBezTo>
                  <a:pt x="825473" y="2572078"/>
                  <a:pt x="815358" y="2535869"/>
                  <a:pt x="806933" y="2499360"/>
                </a:cubicBezTo>
                <a:cubicBezTo>
                  <a:pt x="803165" y="2483033"/>
                  <a:pt x="798509" y="2466919"/>
                  <a:pt x="794741" y="2450592"/>
                </a:cubicBezTo>
                <a:cubicBezTo>
                  <a:pt x="786316" y="2414083"/>
                  <a:pt x="779892" y="2377099"/>
                  <a:pt x="770357" y="2340864"/>
                </a:cubicBezTo>
                <a:cubicBezTo>
                  <a:pt x="759559" y="2299832"/>
                  <a:pt x="744072" y="2260107"/>
                  <a:pt x="733781" y="2218944"/>
                </a:cubicBezTo>
                <a:cubicBezTo>
                  <a:pt x="727785" y="2194962"/>
                  <a:pt x="727585" y="2169774"/>
                  <a:pt x="721589" y="2145792"/>
                </a:cubicBezTo>
                <a:cubicBezTo>
                  <a:pt x="715355" y="2120856"/>
                  <a:pt x="705333" y="2097024"/>
                  <a:pt x="697205" y="2072640"/>
                </a:cubicBezTo>
                <a:cubicBezTo>
                  <a:pt x="689077" y="2048256"/>
                  <a:pt x="679882" y="2024202"/>
                  <a:pt x="672821" y="1999488"/>
                </a:cubicBezTo>
                <a:cubicBezTo>
                  <a:pt x="656565" y="1942592"/>
                  <a:pt x="638404" y="1886206"/>
                  <a:pt x="624053" y="1828800"/>
                </a:cubicBezTo>
                <a:cubicBezTo>
                  <a:pt x="619989" y="1812544"/>
                  <a:pt x="616676" y="1796082"/>
                  <a:pt x="611861" y="1780032"/>
                </a:cubicBezTo>
                <a:cubicBezTo>
                  <a:pt x="604475" y="1755413"/>
                  <a:pt x="595605" y="1731264"/>
                  <a:pt x="587477" y="1706880"/>
                </a:cubicBezTo>
                <a:cubicBezTo>
                  <a:pt x="559091" y="1508177"/>
                  <a:pt x="598426" y="1695852"/>
                  <a:pt x="550901" y="1584960"/>
                </a:cubicBezTo>
                <a:cubicBezTo>
                  <a:pt x="544300" y="1569559"/>
                  <a:pt x="543312" y="1552304"/>
                  <a:pt x="538709" y="1536192"/>
                </a:cubicBezTo>
                <a:cubicBezTo>
                  <a:pt x="535178" y="1523835"/>
                  <a:pt x="529634" y="1512084"/>
                  <a:pt x="526517" y="1499616"/>
                </a:cubicBezTo>
                <a:cubicBezTo>
                  <a:pt x="517430" y="1463266"/>
                  <a:pt x="513416" y="1425617"/>
                  <a:pt x="502133" y="1389888"/>
                </a:cubicBezTo>
                <a:cubicBezTo>
                  <a:pt x="488952" y="1348149"/>
                  <a:pt x="467206" y="1309492"/>
                  <a:pt x="453365" y="1267968"/>
                </a:cubicBezTo>
                <a:cubicBezTo>
                  <a:pt x="402136" y="1114281"/>
                  <a:pt x="455492" y="1269575"/>
                  <a:pt x="404597" y="1133856"/>
                </a:cubicBezTo>
                <a:cubicBezTo>
                  <a:pt x="400085" y="1121823"/>
                  <a:pt x="395936" y="1109637"/>
                  <a:pt x="392405" y="1097280"/>
                </a:cubicBezTo>
                <a:cubicBezTo>
                  <a:pt x="387802" y="1081168"/>
                  <a:pt x="386814" y="1063913"/>
                  <a:pt x="380213" y="1048512"/>
                </a:cubicBezTo>
                <a:cubicBezTo>
                  <a:pt x="374441" y="1035044"/>
                  <a:pt x="363957" y="1024128"/>
                  <a:pt x="355829" y="1011936"/>
                </a:cubicBezTo>
                <a:cubicBezTo>
                  <a:pt x="336449" y="934415"/>
                  <a:pt x="333923" y="879351"/>
                  <a:pt x="294869" y="816864"/>
                </a:cubicBezTo>
                <a:cubicBezTo>
                  <a:pt x="284099" y="799633"/>
                  <a:pt x="270485" y="784352"/>
                  <a:pt x="258293" y="768096"/>
                </a:cubicBezTo>
                <a:cubicBezTo>
                  <a:pt x="254229" y="743712"/>
                  <a:pt x="255061" y="717983"/>
                  <a:pt x="246101" y="694944"/>
                </a:cubicBezTo>
                <a:cubicBezTo>
                  <a:pt x="226339" y="644127"/>
                  <a:pt x="193199" y="599265"/>
                  <a:pt x="172949" y="548640"/>
                </a:cubicBezTo>
                <a:cubicBezTo>
                  <a:pt x="164821" y="528320"/>
                  <a:pt x="158352" y="507255"/>
                  <a:pt x="148565" y="487680"/>
                </a:cubicBezTo>
                <a:cubicBezTo>
                  <a:pt x="142012" y="474574"/>
                  <a:pt x="130734" y="464210"/>
                  <a:pt x="124181" y="451104"/>
                </a:cubicBezTo>
                <a:cubicBezTo>
                  <a:pt x="114394" y="431529"/>
                  <a:pt x="108685" y="410143"/>
                  <a:pt x="99797" y="390144"/>
                </a:cubicBezTo>
                <a:cubicBezTo>
                  <a:pt x="76152" y="336943"/>
                  <a:pt x="63859" y="332376"/>
                  <a:pt x="51029" y="268224"/>
                </a:cubicBezTo>
                <a:cubicBezTo>
                  <a:pt x="46965" y="247904"/>
                  <a:pt x="43863" y="227368"/>
                  <a:pt x="38837" y="207264"/>
                </a:cubicBezTo>
                <a:cubicBezTo>
                  <a:pt x="35720" y="194796"/>
                  <a:pt x="31707" y="182500"/>
                  <a:pt x="26645" y="170688"/>
                </a:cubicBezTo>
                <a:cubicBezTo>
                  <a:pt x="19486" y="153983"/>
                  <a:pt x="5512" y="139802"/>
                  <a:pt x="2261" y="121920"/>
                </a:cubicBezTo>
                <a:cubicBezTo>
                  <a:pt x="-2828" y="93931"/>
                  <a:pt x="2261" y="65024"/>
                  <a:pt x="2261" y="3657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7" name="TextBox 6"/>
          <p:cNvSpPr txBox="1">
            <a:spLocks noChangeArrowheads="1"/>
          </p:cNvSpPr>
          <p:nvPr/>
        </p:nvSpPr>
        <p:spPr bwMode="auto">
          <a:xfrm>
            <a:off x="709613" y="3884613"/>
            <a:ext cx="30813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Estructurando la Compañia </a:t>
            </a:r>
          </a:p>
          <a:p>
            <a:r>
              <a:rPr lang="es-ES" altLang="en-US" sz="1800"/>
              <a:t>como una cooperativa implica que este Acuerdo contiene….</a:t>
            </a:r>
            <a:endParaRPr lang="en-US" altLang="en-US" sz="1800"/>
          </a:p>
        </p:txBody>
      </p:sp>
      <p:sp>
        <p:nvSpPr>
          <p:cNvPr id="24588" name="TextBox 12"/>
          <p:cNvSpPr txBox="1">
            <a:spLocks noChangeArrowheads="1"/>
          </p:cNvSpPr>
          <p:nvPr/>
        </p:nvSpPr>
        <p:spPr bwMode="auto">
          <a:xfrm>
            <a:off x="3910013" y="4456113"/>
            <a:ext cx="2197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  ….provisiones que </a:t>
            </a:r>
            <a:br>
              <a:rPr lang="es-ES" altLang="en-US" sz="1800"/>
            </a:br>
            <a:r>
              <a:rPr lang="es-ES" altLang="en-US" sz="1800"/>
              <a:t> establecen la gobernanza </a:t>
            </a:r>
            <a:r>
              <a:rPr lang="es-ES" altLang="en-US" sz="1800" b="1"/>
              <a:t>democrática</a:t>
            </a:r>
            <a:r>
              <a:rPr lang="es-ES" altLang="en-US" sz="1800"/>
              <a:t> y una manera </a:t>
            </a:r>
            <a:r>
              <a:rPr lang="es-ES" altLang="en-US" sz="1800" b="1"/>
              <a:t>justa</a:t>
            </a:r>
            <a:r>
              <a:rPr lang="es-ES" altLang="en-US" sz="1800"/>
              <a:t> de </a:t>
            </a:r>
            <a:br>
              <a:rPr lang="es-ES" altLang="en-US" sz="1800"/>
            </a:br>
            <a:r>
              <a:rPr lang="es-ES" altLang="en-US" sz="1800"/>
              <a:t> distribuir los </a:t>
            </a:r>
            <a:br>
              <a:rPr lang="es-ES" altLang="en-US" sz="1800"/>
            </a:br>
            <a:r>
              <a:rPr lang="es-ES" altLang="en-US" sz="1800"/>
              <a:t>   beneficios.</a:t>
            </a:r>
            <a:endParaRPr lang="en-US" altLang="en-US" sz="1800"/>
          </a:p>
          <a:p>
            <a:endParaRPr lang="en-US" altLang="en-US" sz="1800"/>
          </a:p>
        </p:txBody>
      </p:sp>
      <p:sp>
        <p:nvSpPr>
          <p:cNvPr id="24589" name="TextBox 13"/>
          <p:cNvSpPr txBox="1">
            <a:spLocks noChangeArrowheads="1"/>
          </p:cNvSpPr>
          <p:nvPr/>
        </p:nvSpPr>
        <p:spPr bwMode="auto">
          <a:xfrm>
            <a:off x="3833813" y="3773488"/>
            <a:ext cx="2065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Acuerdo de Operaciones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1" name="Object 2"/>
          <p:cNvGraphicFramePr>
            <a:graphicFrameLocks noChangeAspect="1"/>
          </p:cNvGraphicFramePr>
          <p:nvPr/>
        </p:nvGraphicFramePr>
        <p:xfrm>
          <a:off x="5991225" y="-106363"/>
          <a:ext cx="3122613" cy="1592263"/>
        </p:xfrm>
        <a:graphic>
          <a:graphicData uri="http://schemas.openxmlformats.org/presentationml/2006/ole">
            <mc:AlternateContent xmlns:mc="http://schemas.openxmlformats.org/markup-compatibility/2006">
              <mc:Choice xmlns:v="urn:schemas-microsoft-com:vml" Requires="v">
                <p:oleObj spid="_x0000_s133134" name="Bitmap Image" r:id="rId4" imgW="0" imgH="0" progId="Paint.Picture">
                  <p:embed/>
                </p:oleObj>
              </mc:Choice>
              <mc:Fallback>
                <p:oleObj name="Bitmap Image" r:id="rId4" imgW="0" imgH="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225" y="-106363"/>
                        <a:ext cx="31226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22" name="TextBox 3"/>
          <p:cNvSpPr txBox="1">
            <a:spLocks noChangeArrowheads="1"/>
          </p:cNvSpPr>
          <p:nvPr/>
        </p:nvSpPr>
        <p:spPr bwMode="auto">
          <a:xfrm>
            <a:off x="265113" y="993775"/>
            <a:ext cx="54737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Las Socias han elegido las siguientes tres personas para actuar como árbitros: _________________, ________________, y __________________. Si una de esas personas no está disponible, la Cooperativa llamará a las siguientes personas, en orden de prioridad: _______________, ______________, y ____________. </a:t>
            </a:r>
            <a:endParaRPr lang="en-US" altLang="en-US" sz="1800"/>
          </a:p>
        </p:txBody>
      </p:sp>
      <p:sp>
        <p:nvSpPr>
          <p:cNvPr id="133123" name="TextBox 4"/>
          <p:cNvSpPr txBox="1">
            <a:spLocks noChangeArrowheads="1"/>
          </p:cNvSpPr>
          <p:nvPr/>
        </p:nvSpPr>
        <p:spPr bwMode="auto">
          <a:xfrm>
            <a:off x="6157913" y="1603375"/>
            <a:ext cx="28606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600"/>
              <a:t>Las Socias han elegido a estas personas porque son capaces de ser imparcial con el fin de tomar una decisión en el interés de la Cooperativa. Cada Socia se compromete a no demandar a cualquiera de estos árbitros, aunque no le gusta la decisión.</a:t>
            </a:r>
            <a:endParaRPr lang="es-ES_tradnl" altLang="en-US" sz="1600"/>
          </a:p>
          <a:p>
            <a:endParaRPr lang="en-US" altLang="en-US" sz="1600"/>
          </a:p>
        </p:txBody>
      </p:sp>
      <p:pic>
        <p:nvPicPr>
          <p:cNvPr id="133124" name="Picture 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13" y="3014663"/>
            <a:ext cx="131921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75" y="4135438"/>
            <a:ext cx="131921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 y="5422900"/>
            <a:ext cx="13192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7" name="TextBox 9"/>
          <p:cNvSpPr txBox="1">
            <a:spLocks noChangeArrowheads="1"/>
          </p:cNvSpPr>
          <p:nvPr/>
        </p:nvSpPr>
        <p:spPr bwMode="auto">
          <a:xfrm>
            <a:off x="1306513" y="3357563"/>
            <a:ext cx="58943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Si se requiere arbitraje para expulsar a un Socia, </a:t>
            </a:r>
          </a:p>
          <a:p>
            <a:r>
              <a:rPr lang="es-ES" altLang="en-US" sz="1800" b="1"/>
              <a:t>se utilizará el siguiente proceso:</a:t>
            </a:r>
            <a:endParaRPr lang="es-ES_tradnl" altLang="en-US" sz="1800" b="1"/>
          </a:p>
          <a:p>
            <a:endParaRPr lang="es-ES" altLang="en-US" sz="1800"/>
          </a:p>
          <a:p>
            <a:pPr>
              <a:buFontTx/>
              <a:buAutoNum type="arabicPeriod"/>
            </a:pPr>
            <a:r>
              <a:rPr lang="es-ES" altLang="en-US" sz="1800"/>
              <a:t>Se necesita un </a:t>
            </a:r>
            <a:r>
              <a:rPr lang="es-ES" altLang="en-US" sz="1800" b="1"/>
              <a:t>voto de la mayoría de las Socias</a:t>
            </a:r>
            <a:r>
              <a:rPr lang="es-ES" altLang="en-US" sz="1800"/>
              <a:t> para iniciar una reunión con los árbitros. </a:t>
            </a:r>
          </a:p>
          <a:p>
            <a:pPr>
              <a:buFontTx/>
              <a:buAutoNum type="arabicPeriod"/>
            </a:pPr>
            <a:r>
              <a:rPr lang="es-ES" altLang="en-US" sz="1800"/>
              <a:t>Los tres árbitros </a:t>
            </a:r>
            <a:r>
              <a:rPr lang="es-ES" altLang="en-US" sz="1800" b="1"/>
              <a:t>escucharán los comentarios</a:t>
            </a:r>
            <a:r>
              <a:rPr lang="es-ES" altLang="en-US" sz="1800"/>
              <a:t> de todas Las Socias interesadas, </a:t>
            </a:r>
          </a:p>
          <a:p>
            <a:pPr>
              <a:buFontTx/>
              <a:buAutoNum type="arabicPeriod"/>
            </a:pPr>
            <a:r>
              <a:rPr lang="es-ES" altLang="en-US" sz="1800"/>
              <a:t>Si un árbitro </a:t>
            </a:r>
            <a:r>
              <a:rPr lang="es-ES" altLang="en-US" sz="1800" b="1"/>
              <a:t>cree que la Cooperativa se vería perjudicada si la Socia no es expulsada</a:t>
            </a:r>
            <a:r>
              <a:rPr lang="es-ES" altLang="en-US" sz="1800"/>
              <a:t>, el árbitro deberá votar para expulsar a la Socia. Si </a:t>
            </a:r>
            <a:r>
              <a:rPr lang="es-ES" altLang="en-US" sz="1800" b="1"/>
              <a:t>la mayoría de los tres árbitros votan para expulsarla</a:t>
            </a:r>
            <a:r>
              <a:rPr lang="es-ES" altLang="en-US" sz="1800"/>
              <a:t>, la Socia será expulsada. </a:t>
            </a:r>
            <a:endParaRPr lang="en-US" altLang="en-US" sz="1800"/>
          </a:p>
        </p:txBody>
      </p:sp>
      <p:sp>
        <p:nvSpPr>
          <p:cNvPr id="11" name="TextBox 10"/>
          <p:cNvSpPr txBox="1"/>
          <p:nvPr/>
        </p:nvSpPr>
        <p:spPr>
          <a:xfrm>
            <a:off x="7551738" y="4708525"/>
            <a:ext cx="2244725" cy="1985963"/>
          </a:xfrm>
          <a:prstGeom prst="rect">
            <a:avLst/>
          </a:prstGeom>
          <a:noFill/>
        </p:spPr>
        <p:txBody>
          <a:bodyPr>
            <a:spAutoFit/>
          </a:bodyPr>
          <a:lstStyle/>
          <a:p>
            <a:pPr eaLnBrk="1" fontAlgn="auto" hangingPunct="1">
              <a:spcBef>
                <a:spcPts val="0"/>
              </a:spcBef>
              <a:spcAft>
                <a:spcPts val="0"/>
              </a:spcAft>
              <a:defRPr/>
            </a:pPr>
            <a:r>
              <a:rPr lang="es-ES" sz="1400" b="1" dirty="0">
                <a:solidFill>
                  <a:srgbClr val="FF0000"/>
                </a:solidFill>
                <a:latin typeface="+mn-lt"/>
                <a:ea typeface="+mn-ea"/>
              </a:rPr>
              <a:t>Importante!</a:t>
            </a:r>
          </a:p>
          <a:p>
            <a:pPr eaLnBrk="1" fontAlgn="auto" hangingPunct="1">
              <a:spcBef>
                <a:spcPts val="0"/>
              </a:spcBef>
              <a:spcAft>
                <a:spcPts val="0"/>
              </a:spcAft>
              <a:defRPr/>
            </a:pPr>
            <a:r>
              <a:rPr lang="es-ES" sz="1100" b="1" dirty="0">
                <a:latin typeface="+mn-lt"/>
                <a:ea typeface="+mn-ea"/>
              </a:rPr>
              <a:t>Escriba sus iniciales </a:t>
            </a:r>
          </a:p>
          <a:p>
            <a:pPr eaLnBrk="1" fontAlgn="auto" hangingPunct="1">
              <a:spcBef>
                <a:spcPts val="0"/>
              </a:spcBef>
              <a:spcAft>
                <a:spcPts val="0"/>
              </a:spcAft>
              <a:defRPr/>
            </a:pPr>
            <a:r>
              <a:rPr lang="es-ES" sz="1100" b="1" dirty="0">
                <a:latin typeface="+mn-lt"/>
                <a:ea typeface="+mn-ea"/>
              </a:rPr>
              <a:t>para aprobar:</a:t>
            </a:r>
            <a:endParaRPr lang="en-US" sz="1100" b="1" dirty="0">
              <a:latin typeface="+mn-lt"/>
              <a:ea typeface="+mn-ea"/>
            </a:endParaRP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1: _________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2: ________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3:  _________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4: 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5: 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6: _____</a:t>
            </a:r>
          </a:p>
          <a:p>
            <a:pPr eaLnBrk="1" fontAlgn="auto" hangingPunct="1">
              <a:spcBef>
                <a:spcPts val="0"/>
              </a:spcBef>
              <a:spcAft>
                <a:spcPts val="0"/>
              </a:spcAft>
              <a:defRPr/>
            </a:pPr>
            <a:r>
              <a:rPr lang="en-US" sz="1100" dirty="0" err="1">
                <a:latin typeface="+mn-lt"/>
                <a:ea typeface="+mn-ea"/>
              </a:rPr>
              <a:t>Socia</a:t>
            </a:r>
            <a:r>
              <a:rPr lang="en-US" sz="1100" dirty="0">
                <a:latin typeface="+mn-lt"/>
                <a:ea typeface="+mn-ea"/>
              </a:rPr>
              <a:t> 7: _____</a:t>
            </a:r>
          </a:p>
          <a:p>
            <a:pPr eaLnBrk="1" fontAlgn="auto" hangingPunct="1">
              <a:spcBef>
                <a:spcPts val="0"/>
              </a:spcBef>
              <a:spcAft>
                <a:spcPts val="0"/>
              </a:spcAft>
              <a:defRPr/>
            </a:pPr>
            <a:endParaRPr lang="en-US" sz="1100" dirty="0">
              <a:latin typeface="+mn-lt"/>
              <a:ea typeface="+mn-ea"/>
            </a:endParaRPr>
          </a:p>
        </p:txBody>
      </p:sp>
      <p:sp>
        <p:nvSpPr>
          <p:cNvPr id="133129"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CC0DF0C-80AF-45ED-A516-A2690135AD0B}" type="slidenum">
              <a:rPr lang="en-US" altLang="en-US" sz="1200">
                <a:solidFill>
                  <a:srgbClr val="898989"/>
                </a:solidFill>
              </a:rPr>
              <a:pPr/>
              <a:t>60</a:t>
            </a:fld>
            <a:endParaRPr lang="en-US" altLang="en-US" sz="1200">
              <a:solidFill>
                <a:srgbClr val="898989"/>
              </a:solidFill>
            </a:endParaRPr>
          </a:p>
        </p:txBody>
      </p:sp>
      <p:sp>
        <p:nvSpPr>
          <p:cNvPr id="12" name="Title 1"/>
          <p:cNvSpPr>
            <a:spLocks noGrp="1"/>
          </p:cNvSpPr>
          <p:nvPr>
            <p:ph type="title"/>
          </p:nvPr>
        </p:nvSpPr>
        <p:spPr>
          <a:xfrm>
            <a:off x="265113" y="349250"/>
            <a:ext cx="5362575" cy="511175"/>
          </a:xfrm>
        </p:spPr>
        <p:txBody>
          <a:bodyPr/>
          <a:lstStyle/>
          <a:p>
            <a:pPr>
              <a:defRPr/>
            </a:pPr>
            <a:r>
              <a:rPr lang="es-ES_tradnl" dirty="0">
                <a:cs typeface="+mj-cs"/>
              </a:rPr>
              <a:t>Salida en forma involuntaria con arbitraje:</a:t>
            </a:r>
            <a:endParaRPr lang="en-US" dirty="0">
              <a:cs typeface="+mj-cs"/>
            </a:endParaRPr>
          </a:p>
        </p:txBody>
      </p:sp>
      <p:grpSp>
        <p:nvGrpSpPr>
          <p:cNvPr id="133131" name="Group 4"/>
          <p:cNvGrpSpPr>
            <a:grpSpLocks/>
          </p:cNvGrpSpPr>
          <p:nvPr/>
        </p:nvGrpSpPr>
        <p:grpSpPr bwMode="auto">
          <a:xfrm>
            <a:off x="7735888" y="3960813"/>
            <a:ext cx="749300" cy="793750"/>
            <a:chOff x="8064500" y="3695700"/>
            <a:chExt cx="749300" cy="793681"/>
          </a:xfrm>
        </p:grpSpPr>
        <p:sp>
          <p:nvSpPr>
            <p:cNvPr id="3" name="Isosceles Triangle 2"/>
            <p:cNvSpPr/>
            <p:nvPr/>
          </p:nvSpPr>
          <p:spPr>
            <a:xfrm>
              <a:off x="8064500" y="3695700"/>
              <a:ext cx="723900" cy="685740"/>
            </a:xfrm>
            <a:prstGeom prst="triangl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b="1" dirty="0">
                <a:solidFill>
                  <a:schemeClr val="tx1"/>
                </a:solidFill>
              </a:endParaRPr>
            </a:p>
          </p:txBody>
        </p:sp>
        <p:sp>
          <p:nvSpPr>
            <p:cNvPr id="133133" name="TextBox 3"/>
            <p:cNvSpPr txBox="1">
              <a:spLocks noChangeArrowheads="1"/>
            </p:cNvSpPr>
            <p:nvPr/>
          </p:nvSpPr>
          <p:spPr bwMode="auto">
            <a:xfrm>
              <a:off x="8247062" y="3781495"/>
              <a:ext cx="566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4000" b="1"/>
                <a:t>!</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EA59D26-6301-4F5D-9C85-02B87A521B84}" type="slidenum">
              <a:rPr lang="en-US" altLang="en-US" sz="1200">
                <a:solidFill>
                  <a:srgbClr val="898989"/>
                </a:solidFill>
              </a:rPr>
              <a:pPr/>
              <a:t>61</a:t>
            </a:fld>
            <a:endParaRPr lang="en-US" altLang="en-US" sz="1200">
              <a:solidFill>
                <a:srgbClr val="898989"/>
              </a:solidFill>
            </a:endParaRPr>
          </a:p>
        </p:txBody>
      </p:sp>
      <p:graphicFrame>
        <p:nvGraphicFramePr>
          <p:cNvPr id="135170" name="Object 2"/>
          <p:cNvGraphicFramePr>
            <a:graphicFrameLocks noChangeAspect="1"/>
          </p:cNvGraphicFramePr>
          <p:nvPr/>
        </p:nvGraphicFramePr>
        <p:xfrm>
          <a:off x="5991225" y="-106363"/>
          <a:ext cx="3122613" cy="1592263"/>
        </p:xfrm>
        <a:graphic>
          <a:graphicData uri="http://schemas.openxmlformats.org/presentationml/2006/ole">
            <mc:AlternateContent xmlns:mc="http://schemas.openxmlformats.org/markup-compatibility/2006">
              <mc:Choice xmlns:v="urn:schemas-microsoft-com:vml" Requires="v">
                <p:oleObj spid="_x0000_s135183" name="Bitmap Image" r:id="rId4" imgW="0" imgH="0" progId="Paint.Picture">
                  <p:embed/>
                </p:oleObj>
              </mc:Choice>
              <mc:Fallback>
                <p:oleObj name="Bitmap Image" r:id="rId4" imgW="0" imgH="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225" y="-106363"/>
                        <a:ext cx="31226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1" name="TextBox 3"/>
          <p:cNvSpPr txBox="1">
            <a:spLocks noChangeArrowheads="1"/>
          </p:cNvSpPr>
          <p:nvPr/>
        </p:nvSpPr>
        <p:spPr bwMode="auto">
          <a:xfrm>
            <a:off x="265113" y="993775"/>
            <a:ext cx="54737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The Partners have elected the following three people to act as arbiters:</a:t>
            </a:r>
            <a:r>
              <a:rPr lang="es-ES" altLang="en-US" sz="1800"/>
              <a:t> _________________,________________, &amp; __________________. </a:t>
            </a:r>
            <a:r>
              <a:rPr lang="en-US" altLang="en-US" sz="1800"/>
              <a:t>If any of these people is  unavailable, the Cooperative will call the following people, in order of priority: </a:t>
            </a:r>
            <a:r>
              <a:rPr lang="es-ES" altLang="en-US" sz="1800"/>
              <a:t>_______________, ________________, &amp; ________________. </a:t>
            </a:r>
            <a:endParaRPr lang="en-US" altLang="en-US" sz="1800"/>
          </a:p>
        </p:txBody>
      </p:sp>
      <p:sp>
        <p:nvSpPr>
          <p:cNvPr id="135172" name="TextBox 4"/>
          <p:cNvSpPr txBox="1">
            <a:spLocks noChangeArrowheads="1"/>
          </p:cNvSpPr>
          <p:nvPr/>
        </p:nvSpPr>
        <p:spPr bwMode="auto">
          <a:xfrm>
            <a:off x="5627688" y="1603375"/>
            <a:ext cx="33909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500"/>
              <a:t>The Partners have chosen these people because they are capable of being impartial and making a decision in the Cooperative’s best interest. Every Partner agrees to not sue any arbiter if she does not like the decision. </a:t>
            </a:r>
          </a:p>
          <a:p>
            <a:endParaRPr lang="en-US" altLang="en-US" sz="1500"/>
          </a:p>
        </p:txBody>
      </p:sp>
      <p:pic>
        <p:nvPicPr>
          <p:cNvPr id="135173" name="Picture 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13" y="3014663"/>
            <a:ext cx="131921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75" y="4135438"/>
            <a:ext cx="131921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 y="5422900"/>
            <a:ext cx="13192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6" name="TextBox 9"/>
          <p:cNvSpPr txBox="1">
            <a:spLocks noChangeArrowheads="1"/>
          </p:cNvSpPr>
          <p:nvPr/>
        </p:nvSpPr>
        <p:spPr bwMode="auto">
          <a:xfrm>
            <a:off x="1306513" y="3357563"/>
            <a:ext cx="58943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If you use arbitration to expel a Partner, use the </a:t>
            </a:r>
          </a:p>
          <a:p>
            <a:r>
              <a:rPr lang="en-US" altLang="en-US" sz="1800" b="1"/>
              <a:t>following process:</a:t>
            </a:r>
          </a:p>
          <a:p>
            <a:endParaRPr lang="es-ES" altLang="en-US" sz="1800"/>
          </a:p>
          <a:p>
            <a:r>
              <a:rPr lang="en-US" altLang="en-US" sz="1800"/>
              <a:t>1. You need a </a:t>
            </a:r>
            <a:r>
              <a:rPr lang="en-US" altLang="en-US" sz="1800" b="1"/>
              <a:t>vote by the majority of Partners </a:t>
            </a:r>
            <a:r>
              <a:rPr lang="en-US" altLang="en-US" sz="1800"/>
              <a:t>to initiate a meeting with the arbiters. </a:t>
            </a:r>
          </a:p>
          <a:p>
            <a:r>
              <a:rPr lang="en-US" altLang="en-US" sz="1800"/>
              <a:t>2. The three arbiters </a:t>
            </a:r>
            <a:r>
              <a:rPr lang="en-US" altLang="en-US" sz="1800" b="1"/>
              <a:t>will hear the comments </a:t>
            </a:r>
            <a:r>
              <a:rPr lang="en-US" altLang="en-US" sz="1800"/>
              <a:t>of every interested Partner, </a:t>
            </a:r>
          </a:p>
          <a:p>
            <a:r>
              <a:rPr lang="en-US" altLang="en-US" sz="1800"/>
              <a:t>3. If an arbiter </a:t>
            </a:r>
            <a:r>
              <a:rPr lang="en-US" altLang="en-US" sz="1800" b="1"/>
              <a:t>believes that the Cooperative will be harmed if the Partner is not expelled</a:t>
            </a:r>
            <a:r>
              <a:rPr lang="en-US" altLang="en-US" sz="1800"/>
              <a:t>, the arbiter must vote for to expel the Partner. If </a:t>
            </a:r>
            <a:r>
              <a:rPr lang="en-US" altLang="en-US" sz="1800" b="1"/>
              <a:t>the majority of the three arbiters vote to expel, </a:t>
            </a:r>
            <a:r>
              <a:rPr lang="en-US" altLang="en-US" sz="1800"/>
              <a:t>the Partner is expelled. </a:t>
            </a:r>
          </a:p>
        </p:txBody>
      </p:sp>
      <p:sp>
        <p:nvSpPr>
          <p:cNvPr id="135177" name="TextBox 10"/>
          <p:cNvSpPr txBox="1">
            <a:spLocks noChangeArrowheads="1"/>
          </p:cNvSpPr>
          <p:nvPr/>
        </p:nvSpPr>
        <p:spPr bwMode="auto">
          <a:xfrm>
            <a:off x="7551738" y="4708525"/>
            <a:ext cx="2244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altLang="en-US" sz="1100" b="1">
                <a:solidFill>
                  <a:srgbClr val="FF0000"/>
                </a:solidFill>
              </a:rPr>
              <a:t>Important!</a:t>
            </a:r>
          </a:p>
          <a:p>
            <a:r>
              <a:rPr lang="es-ES" altLang="en-US" sz="1100" b="1"/>
              <a:t>Write your initials</a:t>
            </a:r>
          </a:p>
          <a:p>
            <a:r>
              <a:rPr lang="es-ES" altLang="en-US" sz="1100" b="1"/>
              <a:t>to approve:</a:t>
            </a:r>
          </a:p>
          <a:p>
            <a:r>
              <a:rPr lang="en-US" altLang="en-US" sz="1100"/>
              <a:t>Socia 1: _________</a:t>
            </a:r>
          </a:p>
          <a:p>
            <a:r>
              <a:rPr lang="en-US" altLang="en-US" sz="1100"/>
              <a:t>Socia 2: ________</a:t>
            </a:r>
          </a:p>
          <a:p>
            <a:r>
              <a:rPr lang="en-US" altLang="en-US" sz="1100"/>
              <a:t>Socia 3:  _________</a:t>
            </a:r>
          </a:p>
          <a:p>
            <a:r>
              <a:rPr lang="en-US" altLang="en-US" sz="1100"/>
              <a:t>Socia 4: _____</a:t>
            </a:r>
          </a:p>
          <a:p>
            <a:r>
              <a:rPr lang="en-US" altLang="en-US" sz="1100"/>
              <a:t>Socia 5: _____</a:t>
            </a:r>
          </a:p>
          <a:p>
            <a:r>
              <a:rPr lang="en-US" altLang="en-US" sz="1100"/>
              <a:t>Socia 6: _____</a:t>
            </a:r>
          </a:p>
          <a:p>
            <a:r>
              <a:rPr lang="en-US" altLang="en-US" sz="1100"/>
              <a:t>Socia 7: _____</a:t>
            </a:r>
          </a:p>
          <a:p>
            <a:endParaRPr lang="en-US" altLang="en-US" sz="1100"/>
          </a:p>
          <a:p>
            <a:pPr eaLnBrk="1" hangingPunct="1"/>
            <a:endParaRPr lang="en-US" altLang="en-US" sz="1100"/>
          </a:p>
        </p:txBody>
      </p:sp>
      <p:sp>
        <p:nvSpPr>
          <p:cNvPr id="135178" name="Slide Number Placeholder 1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18DBF08A-AF7C-415A-B0A0-3D5B714C81D6}" type="slidenum">
              <a:rPr lang="en-US" altLang="en-US" sz="1200">
                <a:solidFill>
                  <a:srgbClr val="898989"/>
                </a:solidFill>
              </a:rPr>
              <a:pPr algn="r" eaLnBrk="1" hangingPunct="1"/>
              <a:t>61</a:t>
            </a:fld>
            <a:endParaRPr lang="en-US" altLang="en-US" sz="1200">
              <a:solidFill>
                <a:srgbClr val="898989"/>
              </a:solidFill>
            </a:endParaRPr>
          </a:p>
        </p:txBody>
      </p:sp>
      <p:sp>
        <p:nvSpPr>
          <p:cNvPr id="13" name="Title 1"/>
          <p:cNvSpPr>
            <a:spLocks noGrp="1"/>
          </p:cNvSpPr>
          <p:nvPr>
            <p:ph type="title"/>
          </p:nvPr>
        </p:nvSpPr>
        <p:spPr>
          <a:xfrm>
            <a:off x="265113" y="349250"/>
            <a:ext cx="5362575" cy="511175"/>
          </a:xfrm>
        </p:spPr>
        <p:txBody>
          <a:bodyPr/>
          <a:lstStyle/>
          <a:p>
            <a:pPr>
              <a:defRPr/>
            </a:pPr>
            <a:r>
              <a:rPr lang="es-ES_tradnl" dirty="0" err="1" smtClean="0">
                <a:cs typeface="+mj-cs"/>
              </a:rPr>
              <a:t>Involuntary</a:t>
            </a:r>
            <a:r>
              <a:rPr lang="es-ES_tradnl" dirty="0" smtClean="0">
                <a:cs typeface="+mj-cs"/>
              </a:rPr>
              <a:t> </a:t>
            </a:r>
            <a:r>
              <a:rPr lang="es-ES_tradnl" dirty="0" err="1" smtClean="0">
                <a:cs typeface="+mj-cs"/>
              </a:rPr>
              <a:t>termination</a:t>
            </a:r>
            <a:r>
              <a:rPr lang="es-ES_tradnl" dirty="0" smtClean="0">
                <a:cs typeface="+mj-cs"/>
              </a:rPr>
              <a:t> </a:t>
            </a:r>
            <a:r>
              <a:rPr lang="es-ES_tradnl" dirty="0" err="1" smtClean="0">
                <a:cs typeface="+mj-cs"/>
              </a:rPr>
              <a:t>through</a:t>
            </a:r>
            <a:r>
              <a:rPr lang="es-ES_tradnl" dirty="0" smtClean="0">
                <a:cs typeface="+mj-cs"/>
              </a:rPr>
              <a:t> </a:t>
            </a:r>
            <a:r>
              <a:rPr lang="es-ES_tradnl" dirty="0" err="1" smtClean="0">
                <a:cs typeface="+mj-cs"/>
              </a:rPr>
              <a:t>arbitration</a:t>
            </a:r>
            <a:r>
              <a:rPr lang="es-ES_tradnl" dirty="0" smtClean="0">
                <a:cs typeface="+mj-cs"/>
              </a:rPr>
              <a:t>:</a:t>
            </a:r>
            <a:endParaRPr lang="en-US" dirty="0">
              <a:cs typeface="+mj-cs"/>
            </a:endParaRPr>
          </a:p>
        </p:txBody>
      </p:sp>
      <p:grpSp>
        <p:nvGrpSpPr>
          <p:cNvPr id="135180" name="Group 4"/>
          <p:cNvGrpSpPr>
            <a:grpSpLocks/>
          </p:cNvGrpSpPr>
          <p:nvPr/>
        </p:nvGrpSpPr>
        <p:grpSpPr bwMode="auto">
          <a:xfrm>
            <a:off x="7735888" y="3960813"/>
            <a:ext cx="749300" cy="793750"/>
            <a:chOff x="8064500" y="3695700"/>
            <a:chExt cx="749300" cy="793681"/>
          </a:xfrm>
        </p:grpSpPr>
        <p:sp>
          <p:nvSpPr>
            <p:cNvPr id="15" name="Isosceles Triangle 14"/>
            <p:cNvSpPr/>
            <p:nvPr/>
          </p:nvSpPr>
          <p:spPr>
            <a:xfrm>
              <a:off x="8064500" y="3695700"/>
              <a:ext cx="723900" cy="685740"/>
            </a:xfrm>
            <a:prstGeom prst="triangl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b="1" dirty="0">
                <a:solidFill>
                  <a:schemeClr val="tx1"/>
                </a:solidFill>
              </a:endParaRPr>
            </a:p>
          </p:txBody>
        </p:sp>
        <p:sp>
          <p:nvSpPr>
            <p:cNvPr id="135182" name="TextBox 3"/>
            <p:cNvSpPr txBox="1">
              <a:spLocks noChangeArrowheads="1"/>
            </p:cNvSpPr>
            <p:nvPr/>
          </p:nvSpPr>
          <p:spPr bwMode="auto">
            <a:xfrm>
              <a:off x="8247062" y="3781495"/>
              <a:ext cx="566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4000" b="1"/>
                <a:t>!</a:t>
              </a: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B6800C0-02AF-4069-8D13-37191D7D0CB3}" type="slidenum">
              <a:rPr lang="en-US" altLang="en-US" sz="1200">
                <a:solidFill>
                  <a:srgbClr val="898989"/>
                </a:solidFill>
              </a:rPr>
              <a:pPr/>
              <a:t>62</a:t>
            </a:fld>
            <a:endParaRPr lang="en-US" altLang="en-US" sz="1200">
              <a:solidFill>
                <a:srgbClr val="898989"/>
              </a:solidFill>
            </a:endParaRPr>
          </a:p>
        </p:txBody>
      </p:sp>
      <p:sp>
        <p:nvSpPr>
          <p:cNvPr id="6" name="TextBox 5"/>
          <p:cNvSpPr txBox="1"/>
          <p:nvPr/>
        </p:nvSpPr>
        <p:spPr>
          <a:xfrm>
            <a:off x="7596188" y="4427538"/>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137219"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37220" name="TextBox 1"/>
          <p:cNvSpPr txBox="1">
            <a:spLocks noChangeArrowheads="1"/>
          </p:cNvSpPr>
          <p:nvPr/>
        </p:nvSpPr>
        <p:spPr bwMode="auto">
          <a:xfrm>
            <a:off x="525463" y="400050"/>
            <a:ext cx="801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3200" b="1"/>
              <a:t>¿Cómo se maneja el dinero en la Cooperativa?</a:t>
            </a:r>
            <a:endParaRPr lang="en-US" altLang="en-US" sz="3200"/>
          </a:p>
        </p:txBody>
      </p:sp>
      <p:sp>
        <p:nvSpPr>
          <p:cNvPr id="137221" name="TextBox 1"/>
          <p:cNvSpPr txBox="1">
            <a:spLocks noChangeArrowheads="1"/>
          </p:cNvSpPr>
          <p:nvPr/>
        </p:nvSpPr>
        <p:spPr bwMode="auto">
          <a:xfrm>
            <a:off x="349250" y="1144588"/>
            <a:ext cx="83677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MX" altLang="en-US" sz="2800"/>
              <a:t>A continuación se describe cómo el dinero será administrado dentro de la Cooperativa.</a:t>
            </a:r>
          </a:p>
          <a:p>
            <a:pPr algn="ctr"/>
            <a:r>
              <a:rPr lang="es-MX" altLang="en-US" sz="2800"/>
              <a:t>Esto es importante.</a:t>
            </a:r>
          </a:p>
          <a:p>
            <a:pPr algn="ctr"/>
            <a:r>
              <a:rPr lang="es-MX" altLang="en-US" sz="2800"/>
              <a:t>¿Estás lista?</a:t>
            </a:r>
          </a:p>
        </p:txBody>
      </p:sp>
      <p:graphicFrame>
        <p:nvGraphicFramePr>
          <p:cNvPr id="137222" name="Object 1"/>
          <p:cNvGraphicFramePr>
            <a:graphicFrameLocks noChangeAspect="1"/>
          </p:cNvGraphicFramePr>
          <p:nvPr/>
        </p:nvGraphicFramePr>
        <p:xfrm>
          <a:off x="2063750" y="3119438"/>
          <a:ext cx="5084763" cy="2276475"/>
        </p:xfrm>
        <a:graphic>
          <a:graphicData uri="http://schemas.openxmlformats.org/presentationml/2006/ole">
            <mc:AlternateContent xmlns:mc="http://schemas.openxmlformats.org/markup-compatibility/2006">
              <mc:Choice xmlns:v="urn:schemas-microsoft-com:vml" Requires="v">
                <p:oleObj spid="_x0000_s137224" name="Bitmap Image" r:id="rId4" imgW="0" imgH="0" progId="Paint.Picture">
                  <p:embed/>
                </p:oleObj>
              </mc:Choice>
              <mc:Fallback>
                <p:oleObj name="Bitmap Image" r:id="rId4" imgW="0" imgH="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3119438"/>
                        <a:ext cx="508476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7223" name="Picture 7" descr="co-op stamp.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8788" y="3027363"/>
            <a:ext cx="32131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32DD8F9-8670-4130-B21F-725FF48774FE}" type="slidenum">
              <a:rPr lang="en-US" altLang="en-US" sz="1200">
                <a:solidFill>
                  <a:srgbClr val="898989"/>
                </a:solidFill>
              </a:rPr>
              <a:pPr/>
              <a:t>63</a:t>
            </a:fld>
            <a:endParaRPr lang="en-US" altLang="en-US" sz="1200">
              <a:solidFill>
                <a:srgbClr val="898989"/>
              </a:solidFill>
            </a:endParaRPr>
          </a:p>
        </p:txBody>
      </p:sp>
      <p:sp>
        <p:nvSpPr>
          <p:cNvPr id="139266"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2469C20A-D780-40EB-B15A-89489B3A52FE}" type="slidenum">
              <a:rPr lang="en-US" altLang="en-US" sz="1200">
                <a:solidFill>
                  <a:srgbClr val="898989"/>
                </a:solidFill>
              </a:rPr>
              <a:pPr algn="r" eaLnBrk="1" hangingPunct="1"/>
              <a:t>63</a:t>
            </a:fld>
            <a:endParaRPr lang="en-US" altLang="en-US" sz="1200">
              <a:solidFill>
                <a:srgbClr val="898989"/>
              </a:solidFill>
            </a:endParaRPr>
          </a:p>
        </p:txBody>
      </p:sp>
      <p:sp>
        <p:nvSpPr>
          <p:cNvPr id="5" name="TextBox 4"/>
          <p:cNvSpPr txBox="1"/>
          <p:nvPr/>
        </p:nvSpPr>
        <p:spPr>
          <a:xfrm>
            <a:off x="7596188" y="4427538"/>
            <a:ext cx="2243137" cy="1938337"/>
          </a:xfrm>
          <a:prstGeom prst="rect">
            <a:avLst/>
          </a:prstGeom>
          <a:noFill/>
        </p:spPr>
        <p:txBody>
          <a:bodyPr>
            <a:spAutoFit/>
          </a:bodyPr>
          <a:lstStyle/>
          <a:p>
            <a:pPr>
              <a:defRPr/>
            </a:pPr>
            <a:r>
              <a:rPr lang="es-ES" sz="1200" b="1" dirty="0" err="1">
                <a:latin typeface="Calibri" charset="0"/>
                <a:ea typeface="MS PGothic" charset="0"/>
                <a:cs typeface="MS PGothic" charset="0"/>
              </a:rPr>
              <a:t>Write</a:t>
            </a:r>
            <a:r>
              <a:rPr lang="es-ES" sz="1200" b="1" dirty="0">
                <a:latin typeface="Calibri" charset="0"/>
                <a:ea typeface="MS PGothic" charset="0"/>
                <a:cs typeface="MS PGothic" charset="0"/>
              </a:rPr>
              <a:t> </a:t>
            </a:r>
            <a:r>
              <a:rPr lang="es-ES" sz="1200" b="1" dirty="0" err="1">
                <a:latin typeface="Calibri" charset="0"/>
                <a:ea typeface="MS PGothic" charset="0"/>
                <a:cs typeface="MS PGothic" charset="0"/>
              </a:rPr>
              <a:t>your</a:t>
            </a:r>
            <a:r>
              <a:rPr lang="es-ES" sz="1200" b="1" dirty="0">
                <a:latin typeface="Calibri" charset="0"/>
                <a:ea typeface="MS PGothic" charset="0"/>
                <a:cs typeface="MS PGothic" charset="0"/>
              </a:rPr>
              <a:t> </a:t>
            </a:r>
            <a:r>
              <a:rPr lang="es-ES" sz="1200" b="1" dirty="0" err="1">
                <a:latin typeface="Calibri" charset="0"/>
                <a:ea typeface="MS PGothic" charset="0"/>
                <a:cs typeface="MS PGothic" charset="0"/>
              </a:rPr>
              <a:t>initials</a:t>
            </a:r>
            <a:endParaRPr lang="es-ES" sz="1200" b="1" dirty="0">
              <a:latin typeface="Calibri" charset="0"/>
              <a:ea typeface="MS PGothic" charset="0"/>
              <a:cs typeface="MS PGothic" charset="0"/>
            </a:endParaRPr>
          </a:p>
          <a:p>
            <a:pPr>
              <a:defRPr/>
            </a:pPr>
            <a:r>
              <a:rPr lang="es-ES" sz="1200" b="1" dirty="0" err="1">
                <a:latin typeface="Calibri" charset="0"/>
                <a:ea typeface="MS PGothic" charset="0"/>
                <a:cs typeface="MS PGothic" charset="0"/>
              </a:rPr>
              <a:t>to</a:t>
            </a:r>
            <a:r>
              <a:rPr lang="es-ES" sz="1200" b="1" dirty="0">
                <a:latin typeface="Calibri" charset="0"/>
                <a:ea typeface="MS PGothic" charset="0"/>
                <a:cs typeface="MS PGothic" charset="0"/>
              </a:rPr>
              <a:t> </a:t>
            </a:r>
            <a:r>
              <a:rPr lang="es-ES" sz="1200" b="1" dirty="0" err="1">
                <a:latin typeface="Calibri" charset="0"/>
                <a:ea typeface="MS PGothic" charset="0"/>
                <a:cs typeface="MS PGothic" charset="0"/>
              </a:rPr>
              <a:t>approve</a:t>
            </a:r>
            <a:r>
              <a:rPr lang="es-ES" sz="1200" b="1" dirty="0">
                <a:latin typeface="Calibri" charset="0"/>
                <a:ea typeface="MS PGothic" charset="0"/>
                <a:cs typeface="MS PGothic" charset="0"/>
              </a:rPr>
              <a:t>:</a:t>
            </a:r>
          </a:p>
          <a:p>
            <a:pPr>
              <a:defRPr/>
            </a:pPr>
            <a:r>
              <a:rPr lang="en-US" sz="1200" dirty="0" err="1">
                <a:latin typeface="Calibri" charset="0"/>
                <a:ea typeface="MS PGothic" charset="0"/>
                <a:cs typeface="MS PGothic" charset="0"/>
              </a:rPr>
              <a:t>Socia</a:t>
            </a:r>
            <a:r>
              <a:rPr lang="en-US" sz="1200" dirty="0">
                <a:latin typeface="Calibri" charset="0"/>
                <a:ea typeface="MS PGothic" charset="0"/>
                <a:cs typeface="MS PGothic" charset="0"/>
              </a:rPr>
              <a:t> 1: _________</a:t>
            </a:r>
          </a:p>
          <a:p>
            <a:pPr>
              <a:defRPr/>
            </a:pPr>
            <a:r>
              <a:rPr lang="en-US" sz="1200" dirty="0" err="1">
                <a:latin typeface="Calibri" charset="0"/>
                <a:ea typeface="MS PGothic" charset="0"/>
                <a:cs typeface="MS PGothic" charset="0"/>
              </a:rPr>
              <a:t>Socia</a:t>
            </a:r>
            <a:r>
              <a:rPr lang="en-US" sz="1200" dirty="0">
                <a:latin typeface="Calibri" charset="0"/>
                <a:ea typeface="MS PGothic" charset="0"/>
                <a:cs typeface="MS PGothic" charset="0"/>
              </a:rPr>
              <a:t> 2: ________</a:t>
            </a:r>
          </a:p>
          <a:p>
            <a:pPr>
              <a:defRPr/>
            </a:pPr>
            <a:r>
              <a:rPr lang="en-US" sz="1200" dirty="0" err="1">
                <a:latin typeface="Calibri" charset="0"/>
                <a:ea typeface="MS PGothic" charset="0"/>
                <a:cs typeface="MS PGothic" charset="0"/>
              </a:rPr>
              <a:t>Socia</a:t>
            </a:r>
            <a:r>
              <a:rPr lang="en-US" sz="1200" dirty="0">
                <a:latin typeface="Calibri" charset="0"/>
                <a:ea typeface="MS PGothic" charset="0"/>
                <a:cs typeface="MS PGothic" charset="0"/>
              </a:rPr>
              <a:t> 3:  _________</a:t>
            </a:r>
          </a:p>
          <a:p>
            <a:pPr>
              <a:defRPr/>
            </a:pPr>
            <a:r>
              <a:rPr lang="en-US" sz="1200" dirty="0" err="1">
                <a:latin typeface="Calibri" charset="0"/>
                <a:ea typeface="MS PGothic" charset="0"/>
                <a:cs typeface="MS PGothic" charset="0"/>
              </a:rPr>
              <a:t>Socia</a:t>
            </a:r>
            <a:r>
              <a:rPr lang="en-US" sz="1200" dirty="0">
                <a:latin typeface="Calibri" charset="0"/>
                <a:ea typeface="MS PGothic" charset="0"/>
                <a:cs typeface="MS PGothic" charset="0"/>
              </a:rPr>
              <a:t> 4: _____</a:t>
            </a:r>
          </a:p>
          <a:p>
            <a:pPr>
              <a:defRPr/>
            </a:pPr>
            <a:r>
              <a:rPr lang="en-US" sz="1200" dirty="0" err="1">
                <a:latin typeface="Calibri" charset="0"/>
                <a:ea typeface="MS PGothic" charset="0"/>
                <a:cs typeface="MS PGothic" charset="0"/>
              </a:rPr>
              <a:t>Socia</a:t>
            </a:r>
            <a:r>
              <a:rPr lang="en-US" sz="1200" dirty="0">
                <a:latin typeface="Calibri" charset="0"/>
                <a:ea typeface="MS PGothic" charset="0"/>
                <a:cs typeface="MS PGothic" charset="0"/>
              </a:rPr>
              <a:t> 5: _____</a:t>
            </a:r>
          </a:p>
          <a:p>
            <a:pPr>
              <a:defRPr/>
            </a:pPr>
            <a:r>
              <a:rPr lang="en-US" sz="1200" dirty="0" err="1">
                <a:latin typeface="Calibri" charset="0"/>
                <a:ea typeface="MS PGothic" charset="0"/>
                <a:cs typeface="MS PGothic" charset="0"/>
              </a:rPr>
              <a:t>Socia</a:t>
            </a:r>
            <a:r>
              <a:rPr lang="en-US" sz="1200" dirty="0">
                <a:latin typeface="Calibri" charset="0"/>
                <a:ea typeface="MS PGothic" charset="0"/>
                <a:cs typeface="MS PGothic" charset="0"/>
              </a:rPr>
              <a:t> 6: _____</a:t>
            </a:r>
          </a:p>
          <a:p>
            <a:pPr>
              <a:defRPr/>
            </a:pPr>
            <a:r>
              <a:rPr lang="en-US" sz="1200" dirty="0" err="1">
                <a:latin typeface="Calibri" charset="0"/>
                <a:ea typeface="MS PGothic" charset="0"/>
                <a:cs typeface="MS PGothic" charset="0"/>
              </a:rPr>
              <a:t>Socia</a:t>
            </a:r>
            <a:r>
              <a:rPr lang="en-US" sz="1200" dirty="0">
                <a:latin typeface="Calibri" charset="0"/>
                <a:ea typeface="MS PGothic" charset="0"/>
                <a:cs typeface="MS PGothic" charset="0"/>
              </a:rPr>
              <a:t> 7: _____</a:t>
            </a:r>
          </a:p>
          <a:p>
            <a:pPr eaLnBrk="1" fontAlgn="auto" hangingPunct="1">
              <a:spcBef>
                <a:spcPts val="0"/>
              </a:spcBef>
              <a:spcAft>
                <a:spcPts val="0"/>
              </a:spcAft>
              <a:defRPr/>
            </a:pPr>
            <a:endParaRPr lang="en-US" sz="1200" dirty="0">
              <a:latin typeface="+mn-lt"/>
              <a:ea typeface="+mn-ea"/>
            </a:endParaRPr>
          </a:p>
        </p:txBody>
      </p:sp>
      <p:sp>
        <p:nvSpPr>
          <p:cNvPr id="139268"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39269" name="TextBox 1"/>
          <p:cNvSpPr txBox="1">
            <a:spLocks noChangeArrowheads="1"/>
          </p:cNvSpPr>
          <p:nvPr/>
        </p:nvSpPr>
        <p:spPr bwMode="auto">
          <a:xfrm>
            <a:off x="814388" y="411163"/>
            <a:ext cx="801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3200" b="1"/>
              <a:t>How is money managed in the Cooperative?</a:t>
            </a:r>
          </a:p>
        </p:txBody>
      </p:sp>
      <p:sp>
        <p:nvSpPr>
          <p:cNvPr id="139270" name="TextBox 1"/>
          <p:cNvSpPr txBox="1">
            <a:spLocks noChangeArrowheads="1"/>
          </p:cNvSpPr>
          <p:nvPr/>
        </p:nvSpPr>
        <p:spPr bwMode="auto">
          <a:xfrm>
            <a:off x="349250" y="1144588"/>
            <a:ext cx="83677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800"/>
              <a:t>The following is a description of how money will be administrated within the Cooperative. This is important. Are you ready?  </a:t>
            </a:r>
          </a:p>
        </p:txBody>
      </p:sp>
      <p:graphicFrame>
        <p:nvGraphicFramePr>
          <p:cNvPr id="139271" name="Object 1"/>
          <p:cNvGraphicFramePr>
            <a:graphicFrameLocks noChangeAspect="1"/>
          </p:cNvGraphicFramePr>
          <p:nvPr/>
        </p:nvGraphicFramePr>
        <p:xfrm>
          <a:off x="2063750" y="3119438"/>
          <a:ext cx="5084763" cy="2276475"/>
        </p:xfrm>
        <a:graphic>
          <a:graphicData uri="http://schemas.openxmlformats.org/presentationml/2006/ole">
            <mc:AlternateContent xmlns:mc="http://schemas.openxmlformats.org/markup-compatibility/2006">
              <mc:Choice xmlns:v="urn:schemas-microsoft-com:vml" Requires="v">
                <p:oleObj spid="_x0000_s139273" name="Bitmap Image" r:id="rId4" imgW="0" imgH="0" progId="Paint.Picture">
                  <p:embed/>
                </p:oleObj>
              </mc:Choice>
              <mc:Fallback>
                <p:oleObj name="Bitmap Image" r:id="rId4" imgW="0" imgH="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3119438"/>
                        <a:ext cx="508476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9272" name="Picture 9" descr="co-op stamp.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8788" y="3027363"/>
            <a:ext cx="32131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F92119A-1B40-4B1A-A525-94E7284F0E71}" type="slidenum">
              <a:rPr lang="en-US" altLang="en-US" sz="1200">
                <a:solidFill>
                  <a:srgbClr val="898989"/>
                </a:solidFill>
              </a:rPr>
              <a:pPr/>
              <a:t>64</a:t>
            </a:fld>
            <a:endParaRPr lang="en-US" altLang="en-US" sz="1200">
              <a:solidFill>
                <a:srgbClr val="898989"/>
              </a:solidFill>
            </a:endParaRPr>
          </a:p>
        </p:txBody>
      </p:sp>
      <p:sp>
        <p:nvSpPr>
          <p:cNvPr id="141314"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A55242F3-FF48-4170-927C-F9B70D127871}" type="slidenum">
              <a:rPr lang="en-US" altLang="en-US" sz="1200">
                <a:solidFill>
                  <a:srgbClr val="898989"/>
                </a:solidFill>
              </a:rPr>
              <a:pPr algn="r" eaLnBrk="1" hangingPunct="1"/>
              <a:t>64</a:t>
            </a:fld>
            <a:endParaRPr lang="en-US" altLang="en-US" sz="1200">
              <a:solidFill>
                <a:srgbClr val="898989"/>
              </a:solidFill>
            </a:endParaRPr>
          </a:p>
        </p:txBody>
      </p:sp>
      <p:sp>
        <p:nvSpPr>
          <p:cNvPr id="141315" name="TextBox 3"/>
          <p:cNvSpPr txBox="1">
            <a:spLocks noChangeArrowheads="1"/>
          </p:cNvSpPr>
          <p:nvPr/>
        </p:nvSpPr>
        <p:spPr bwMode="auto">
          <a:xfrm>
            <a:off x="398463" y="800100"/>
            <a:ext cx="82153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800"/>
              <a:t>Las Socias, juntas, tomarán regularmente decisiones sobre la cantidad de dinero para gastar, cuánto se debe pagar a las Socias directamente, y la cantidad de dinero para ahorrar en forma de Asignaciones de Cuentas Capitales. Hay muchas consideraciones que equilibrar en este tipo de decisiones, por lo que es imposible especificar una fórmula detallada en el presente Acuerdo Operativo…..pero </a:t>
            </a:r>
            <a:r>
              <a:rPr lang="es-ES" altLang="en-US" sz="1800"/>
              <a:t>algunos conceptos básicos se explican aquí en las siguientes páginas.</a:t>
            </a:r>
            <a:endParaRPr lang="en-US" altLang="en-US" sz="1800"/>
          </a:p>
        </p:txBody>
      </p:sp>
      <p:sp>
        <p:nvSpPr>
          <p:cNvPr id="6" name="Title 1"/>
          <p:cNvSpPr>
            <a:spLocks noGrp="1"/>
          </p:cNvSpPr>
          <p:nvPr>
            <p:ph type="title"/>
          </p:nvPr>
        </p:nvSpPr>
        <p:spPr>
          <a:xfrm>
            <a:off x="280988" y="-127000"/>
            <a:ext cx="7886700" cy="1325563"/>
          </a:xfrm>
        </p:spPr>
        <p:txBody>
          <a:bodyPr/>
          <a:lstStyle/>
          <a:p>
            <a:pPr>
              <a:defRPr/>
            </a:pPr>
            <a:r>
              <a:rPr lang="es-MX" dirty="0" smtClean="0">
                <a:cs typeface="+mj-cs"/>
              </a:rPr>
              <a:t>Tomando decisiones </a:t>
            </a:r>
            <a:r>
              <a:rPr lang="es-MX" dirty="0">
                <a:cs typeface="+mj-cs"/>
              </a:rPr>
              <a:t>f</a:t>
            </a:r>
            <a:r>
              <a:rPr lang="es-MX" dirty="0" smtClean="0">
                <a:cs typeface="+mj-cs"/>
              </a:rPr>
              <a:t>inancieras </a:t>
            </a:r>
            <a:endParaRPr lang="en-US" dirty="0">
              <a:cs typeface="+mj-cs"/>
            </a:endParaRPr>
          </a:p>
        </p:txBody>
      </p:sp>
      <p:pic>
        <p:nvPicPr>
          <p:cNvPr id="14131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1613" y="4291013"/>
            <a:ext cx="14605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3313113"/>
            <a:ext cx="10048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9150" y="4122738"/>
            <a:ext cx="938213"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0" name="TextBox 9"/>
          <p:cNvSpPr txBox="1">
            <a:spLocks noChangeArrowheads="1"/>
          </p:cNvSpPr>
          <p:nvPr/>
        </p:nvSpPr>
        <p:spPr bwMode="auto">
          <a:xfrm>
            <a:off x="7546975" y="422592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altLang="en-US" sz="1200" b="1"/>
              <a:t>Escriba sus iniciales </a:t>
            </a:r>
          </a:p>
          <a:p>
            <a:pPr eaLnBrk="1" hangingPunct="1"/>
            <a:r>
              <a:rPr lang="es-ES" altLang="en-US" sz="1200" b="1"/>
              <a:t>para aprobar:</a:t>
            </a:r>
            <a:endParaRPr lang="en-US" altLang="en-US" sz="1200" b="1"/>
          </a:p>
          <a:p>
            <a:pPr eaLnBrk="1" hangingPunct="1"/>
            <a:r>
              <a:rPr lang="en-US" altLang="en-US" sz="1200"/>
              <a:t>Socia 1: _________</a:t>
            </a:r>
          </a:p>
          <a:p>
            <a:pPr eaLnBrk="1" hangingPunct="1"/>
            <a:r>
              <a:rPr lang="en-US" altLang="en-US" sz="1200"/>
              <a:t>Socia 2: ________</a:t>
            </a:r>
          </a:p>
          <a:p>
            <a:pPr eaLnBrk="1" hangingPunct="1"/>
            <a:r>
              <a:rPr lang="en-US" altLang="en-US" sz="1200"/>
              <a:t>Socia 3:  _________</a:t>
            </a:r>
          </a:p>
          <a:p>
            <a:pPr eaLnBrk="1" hangingPunct="1"/>
            <a:r>
              <a:rPr lang="en-US" altLang="en-US" sz="1200"/>
              <a:t>Socia 4: _____</a:t>
            </a:r>
          </a:p>
          <a:p>
            <a:pPr eaLnBrk="1" hangingPunct="1"/>
            <a:r>
              <a:rPr lang="en-US" altLang="en-US" sz="1200"/>
              <a:t>Socia 5: _____</a:t>
            </a:r>
          </a:p>
          <a:p>
            <a:pPr eaLnBrk="1" hangingPunct="1"/>
            <a:r>
              <a:rPr lang="en-US" altLang="en-US" sz="1200"/>
              <a:t>Socia 6: _____</a:t>
            </a:r>
          </a:p>
          <a:p>
            <a:pPr eaLnBrk="1" hangingPunct="1"/>
            <a:r>
              <a:rPr lang="en-US" altLang="en-US" sz="1200"/>
              <a:t>Socia 7: _____</a:t>
            </a:r>
          </a:p>
          <a:p>
            <a:pPr eaLnBrk="1" hangingPunct="1"/>
            <a:endParaRPr lang="en-US" altLang="en-US" sz="1200"/>
          </a:p>
        </p:txBody>
      </p:sp>
      <p:grpSp>
        <p:nvGrpSpPr>
          <p:cNvPr id="141321" name="Group 10"/>
          <p:cNvGrpSpPr>
            <a:grpSpLocks/>
          </p:cNvGrpSpPr>
          <p:nvPr/>
        </p:nvGrpSpPr>
        <p:grpSpPr bwMode="auto">
          <a:xfrm>
            <a:off x="2347913" y="2786063"/>
            <a:ext cx="2293937" cy="3944937"/>
            <a:chOff x="6712546" y="4629855"/>
            <a:chExt cx="1392354" cy="2158149"/>
          </a:xfrm>
        </p:grpSpPr>
        <p:pic>
          <p:nvPicPr>
            <p:cNvPr id="141325" name="Picture 2" descr="http://orig04.deviantart.net/73b8/f/2011/188/a/6/mason_jar_by_sweetlyscrapped-d3lclf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546" y="4629855"/>
              <a:ext cx="1392354" cy="21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6" name="Picture 11" descr="06 money doesn't equal power.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932" t="4198" r="3661"/>
            <a:stretch>
              <a:fillRect/>
            </a:stretch>
          </p:blipFill>
          <p:spPr bwMode="auto">
            <a:xfrm rot="-5097706">
              <a:off x="6581835" y="5446180"/>
              <a:ext cx="1180688" cy="62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7" name="Picture 11" descr="06 money doesn't equal power.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932" t="4198" r="3661"/>
            <a:stretch>
              <a:fillRect/>
            </a:stretch>
          </p:blipFill>
          <p:spPr bwMode="auto">
            <a:xfrm rot="16502294" flipV="1">
              <a:off x="6698663" y="5621376"/>
              <a:ext cx="1180688" cy="8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8" name="Picture 11" descr="06 money doesn't equal power.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932" t="4198" r="3661"/>
            <a:stretch>
              <a:fillRect/>
            </a:stretch>
          </p:blipFill>
          <p:spPr bwMode="auto">
            <a:xfrm rot="16502294" flipV="1">
              <a:off x="6968012" y="5409896"/>
              <a:ext cx="1180688" cy="8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reeform 15"/>
          <p:cNvSpPr/>
          <p:nvPr/>
        </p:nvSpPr>
        <p:spPr>
          <a:xfrm rot="10620375" flipH="1" flipV="1">
            <a:off x="3717925" y="2760663"/>
            <a:ext cx="1576388" cy="608012"/>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Hmmm</a:t>
            </a:r>
          </a:p>
        </p:txBody>
      </p:sp>
      <p:sp>
        <p:nvSpPr>
          <p:cNvPr id="17" name="Freeform 16"/>
          <p:cNvSpPr/>
          <p:nvPr/>
        </p:nvSpPr>
        <p:spPr>
          <a:xfrm rot="10620375" flipH="1" flipV="1">
            <a:off x="4654550" y="3638550"/>
            <a:ext cx="1803400" cy="609600"/>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Hmmmmm</a:t>
            </a:r>
            <a:endParaRPr lang="en-US" dirty="0">
              <a:solidFill>
                <a:schemeClr val="tx1"/>
              </a:solidFill>
            </a:endParaRPr>
          </a:p>
        </p:txBody>
      </p:sp>
      <p:sp>
        <p:nvSpPr>
          <p:cNvPr id="18" name="Freeform 17"/>
          <p:cNvSpPr/>
          <p:nvPr/>
        </p:nvSpPr>
        <p:spPr>
          <a:xfrm rot="10620375" flipV="1">
            <a:off x="1393825" y="3665538"/>
            <a:ext cx="1014413" cy="608012"/>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Hmm</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E0B0355-A054-45A4-A982-D6407F912D41}" type="slidenum">
              <a:rPr lang="en-US" altLang="en-US" sz="1200">
                <a:solidFill>
                  <a:srgbClr val="898989"/>
                </a:solidFill>
              </a:rPr>
              <a:pPr/>
              <a:t>65</a:t>
            </a:fld>
            <a:endParaRPr lang="en-US" altLang="en-US" sz="1200">
              <a:solidFill>
                <a:srgbClr val="898989"/>
              </a:solidFill>
            </a:endParaRPr>
          </a:p>
        </p:txBody>
      </p:sp>
      <p:sp>
        <p:nvSpPr>
          <p:cNvPr id="142338" name="TextBox 3"/>
          <p:cNvSpPr txBox="1">
            <a:spLocks noChangeArrowheads="1"/>
          </p:cNvSpPr>
          <p:nvPr/>
        </p:nvSpPr>
        <p:spPr bwMode="auto">
          <a:xfrm>
            <a:off x="398463" y="800100"/>
            <a:ext cx="82153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Partners, together, will regularly make decisions about the amount of money to be spent, how much to pay each Partner directly, and how much money to save in the Capital Accounts. There are many considerations to balance in these types of decisions, which is why it is impossible to specify a detailed formula in the present Operating Agreement</a:t>
            </a:r>
            <a:r>
              <a:rPr lang="is-IS" altLang="en-US" sz="1800"/>
              <a:t>…but a few basic concepts will be explained in the following pages. </a:t>
            </a:r>
            <a:endParaRPr lang="en-US" altLang="en-US" sz="1800"/>
          </a:p>
        </p:txBody>
      </p:sp>
      <p:sp>
        <p:nvSpPr>
          <p:cNvPr id="21" name="Title 1"/>
          <p:cNvSpPr>
            <a:spLocks noGrp="1"/>
          </p:cNvSpPr>
          <p:nvPr>
            <p:ph type="title"/>
          </p:nvPr>
        </p:nvSpPr>
        <p:spPr>
          <a:xfrm>
            <a:off x="280988" y="-127000"/>
            <a:ext cx="7886700" cy="1325563"/>
          </a:xfrm>
        </p:spPr>
        <p:txBody>
          <a:bodyPr/>
          <a:lstStyle/>
          <a:p>
            <a:pPr>
              <a:defRPr/>
            </a:pPr>
            <a:r>
              <a:rPr lang="es-MX" dirty="0" smtClean="0">
                <a:cs typeface="+mj-cs"/>
              </a:rPr>
              <a:t>Making financial decisions  </a:t>
            </a:r>
            <a:endParaRPr lang="en-US" dirty="0">
              <a:cs typeface="+mj-cs"/>
            </a:endParaRPr>
          </a:p>
        </p:txBody>
      </p:sp>
      <p:pic>
        <p:nvPicPr>
          <p:cNvPr id="142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1613" y="4291013"/>
            <a:ext cx="14605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3313113"/>
            <a:ext cx="10048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89150" y="4122738"/>
            <a:ext cx="938213"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3" name="TextBox 24"/>
          <p:cNvSpPr txBox="1">
            <a:spLocks noChangeArrowheads="1"/>
          </p:cNvSpPr>
          <p:nvPr/>
        </p:nvSpPr>
        <p:spPr bwMode="auto">
          <a:xfrm>
            <a:off x="7546975" y="422592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grpSp>
        <p:nvGrpSpPr>
          <p:cNvPr id="142344" name="Group 23"/>
          <p:cNvGrpSpPr>
            <a:grpSpLocks/>
          </p:cNvGrpSpPr>
          <p:nvPr/>
        </p:nvGrpSpPr>
        <p:grpSpPr bwMode="auto">
          <a:xfrm>
            <a:off x="2347913" y="2786063"/>
            <a:ext cx="2293937" cy="3944937"/>
            <a:chOff x="6712546" y="4629855"/>
            <a:chExt cx="1392354" cy="2158149"/>
          </a:xfrm>
        </p:grpSpPr>
        <p:pic>
          <p:nvPicPr>
            <p:cNvPr id="142348" name="Picture 2" descr="http://orig04.deviantart.net/73b8/f/2011/188/a/6/mason_jar_by_sweetlyscrapped-d3lclf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2546" y="4629855"/>
              <a:ext cx="1392354" cy="21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9" name="Picture 11" descr="06 money doesn't equal power.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7932" t="4198" r="3661"/>
            <a:stretch>
              <a:fillRect/>
            </a:stretch>
          </p:blipFill>
          <p:spPr bwMode="auto">
            <a:xfrm rot="-5097706">
              <a:off x="6581835" y="5446180"/>
              <a:ext cx="1180688" cy="62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0" name="Picture 11" descr="06 money doesn't equal power.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7932" t="4198" r="3661"/>
            <a:stretch>
              <a:fillRect/>
            </a:stretch>
          </p:blipFill>
          <p:spPr bwMode="auto">
            <a:xfrm rot="16502294" flipV="1">
              <a:off x="6698663" y="5621376"/>
              <a:ext cx="1180688" cy="8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1" name="Picture 11" descr="06 money doesn't equal power.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7932" t="4198" r="3661"/>
            <a:stretch>
              <a:fillRect/>
            </a:stretch>
          </p:blipFill>
          <p:spPr bwMode="auto">
            <a:xfrm rot="16502294" flipV="1">
              <a:off x="6968012" y="5409896"/>
              <a:ext cx="1180688" cy="8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Freeform 30"/>
          <p:cNvSpPr/>
          <p:nvPr/>
        </p:nvSpPr>
        <p:spPr>
          <a:xfrm rot="10620375" flipH="1" flipV="1">
            <a:off x="3717925" y="2760663"/>
            <a:ext cx="1576388" cy="608012"/>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Hmmm</a:t>
            </a:r>
          </a:p>
        </p:txBody>
      </p:sp>
      <p:sp>
        <p:nvSpPr>
          <p:cNvPr id="33" name="Freeform 32"/>
          <p:cNvSpPr/>
          <p:nvPr/>
        </p:nvSpPr>
        <p:spPr>
          <a:xfrm rot="10620375" flipH="1" flipV="1">
            <a:off x="4654550" y="3638550"/>
            <a:ext cx="1803400" cy="609600"/>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Hmmmmm</a:t>
            </a:r>
            <a:endParaRPr lang="en-US" dirty="0">
              <a:solidFill>
                <a:schemeClr val="tx1"/>
              </a:solidFill>
            </a:endParaRPr>
          </a:p>
        </p:txBody>
      </p:sp>
      <p:sp>
        <p:nvSpPr>
          <p:cNvPr id="34" name="Freeform 33"/>
          <p:cNvSpPr/>
          <p:nvPr/>
        </p:nvSpPr>
        <p:spPr>
          <a:xfrm rot="10620375" flipV="1">
            <a:off x="1393825" y="3665538"/>
            <a:ext cx="1014413" cy="608012"/>
          </a:xfrm>
          <a:custGeom>
            <a:avLst/>
            <a:gdLst>
              <a:gd name="connsiteX0" fmla="*/ 174171 w 2591622"/>
              <a:gd name="connsiteY0" fmla="*/ 1267388 h 1398017"/>
              <a:gd name="connsiteX1" fmla="*/ 101600 w 2591622"/>
              <a:gd name="connsiteY1" fmla="*/ 1223845 h 1398017"/>
              <a:gd name="connsiteX2" fmla="*/ 58057 w 2591622"/>
              <a:gd name="connsiteY2" fmla="*/ 1368988 h 1398017"/>
              <a:gd name="connsiteX3" fmla="*/ 130628 w 2591622"/>
              <a:gd name="connsiteY3" fmla="*/ 1398017 h 1398017"/>
              <a:gd name="connsiteX4" fmla="*/ 246743 w 2591622"/>
              <a:gd name="connsiteY4" fmla="*/ 1383503 h 1398017"/>
              <a:gd name="connsiteX5" fmla="*/ 261257 w 2591622"/>
              <a:gd name="connsiteY5" fmla="*/ 1151274 h 1398017"/>
              <a:gd name="connsiteX6" fmla="*/ 217714 w 2591622"/>
              <a:gd name="connsiteY6" fmla="*/ 1107731 h 1398017"/>
              <a:gd name="connsiteX7" fmla="*/ 145143 w 2591622"/>
              <a:gd name="connsiteY7" fmla="*/ 1136760 h 1398017"/>
              <a:gd name="connsiteX8" fmla="*/ 101600 w 2591622"/>
              <a:gd name="connsiteY8" fmla="*/ 1165788 h 1398017"/>
              <a:gd name="connsiteX9" fmla="*/ 130628 w 2591622"/>
              <a:gd name="connsiteY9" fmla="*/ 1252874 h 1398017"/>
              <a:gd name="connsiteX10" fmla="*/ 362857 w 2591622"/>
              <a:gd name="connsiteY10" fmla="*/ 1223845 h 1398017"/>
              <a:gd name="connsiteX11" fmla="*/ 333828 w 2591622"/>
              <a:gd name="connsiteY11" fmla="*/ 1107731 h 1398017"/>
              <a:gd name="connsiteX12" fmla="*/ 261257 w 2591622"/>
              <a:gd name="connsiteY12" fmla="*/ 991617 h 1398017"/>
              <a:gd name="connsiteX13" fmla="*/ 188686 w 2591622"/>
              <a:gd name="connsiteY13" fmla="*/ 1020645 h 1398017"/>
              <a:gd name="connsiteX14" fmla="*/ 246743 w 2591622"/>
              <a:gd name="connsiteY14" fmla="*/ 1093217 h 1398017"/>
              <a:gd name="connsiteX15" fmla="*/ 275771 w 2591622"/>
              <a:gd name="connsiteY15" fmla="*/ 1136760 h 1398017"/>
              <a:gd name="connsiteX16" fmla="*/ 508000 w 2591622"/>
              <a:gd name="connsiteY16" fmla="*/ 1151274 h 1398017"/>
              <a:gd name="connsiteX17" fmla="*/ 624114 w 2591622"/>
              <a:gd name="connsiteY17" fmla="*/ 1252874 h 1398017"/>
              <a:gd name="connsiteX18" fmla="*/ 827314 w 2591622"/>
              <a:gd name="connsiteY18" fmla="*/ 1223845 h 1398017"/>
              <a:gd name="connsiteX19" fmla="*/ 856343 w 2591622"/>
              <a:gd name="connsiteY19" fmla="*/ 1180303 h 1398017"/>
              <a:gd name="connsiteX20" fmla="*/ 899886 w 2591622"/>
              <a:gd name="connsiteY20" fmla="*/ 1151274 h 1398017"/>
              <a:gd name="connsiteX21" fmla="*/ 943428 w 2591622"/>
              <a:gd name="connsiteY21" fmla="*/ 1107731 h 1398017"/>
              <a:gd name="connsiteX22" fmla="*/ 972457 w 2591622"/>
              <a:gd name="connsiteY22" fmla="*/ 1165788 h 1398017"/>
              <a:gd name="connsiteX23" fmla="*/ 1059543 w 2591622"/>
              <a:gd name="connsiteY23" fmla="*/ 1209331 h 1398017"/>
              <a:gd name="connsiteX24" fmla="*/ 1132114 w 2591622"/>
              <a:gd name="connsiteY24" fmla="*/ 1252874 h 1398017"/>
              <a:gd name="connsiteX25" fmla="*/ 1320800 w 2591622"/>
              <a:gd name="connsiteY25" fmla="*/ 1180303 h 1398017"/>
              <a:gd name="connsiteX26" fmla="*/ 1407886 w 2591622"/>
              <a:gd name="connsiteY26" fmla="*/ 1093217 h 1398017"/>
              <a:gd name="connsiteX27" fmla="*/ 1451428 w 2591622"/>
              <a:gd name="connsiteY27" fmla="*/ 1122245 h 1398017"/>
              <a:gd name="connsiteX28" fmla="*/ 1712686 w 2591622"/>
              <a:gd name="connsiteY28" fmla="*/ 1136760 h 1398017"/>
              <a:gd name="connsiteX29" fmla="*/ 1756228 w 2591622"/>
              <a:gd name="connsiteY29" fmla="*/ 1078703 h 1398017"/>
              <a:gd name="connsiteX30" fmla="*/ 1785257 w 2591622"/>
              <a:gd name="connsiteY30" fmla="*/ 1006131 h 1398017"/>
              <a:gd name="connsiteX31" fmla="*/ 1828800 w 2591622"/>
              <a:gd name="connsiteY31" fmla="*/ 1020645 h 1398017"/>
              <a:gd name="connsiteX32" fmla="*/ 2104571 w 2591622"/>
              <a:gd name="connsiteY32" fmla="*/ 1064188 h 1398017"/>
              <a:gd name="connsiteX33" fmla="*/ 2148114 w 2591622"/>
              <a:gd name="connsiteY33" fmla="*/ 948074 h 1398017"/>
              <a:gd name="connsiteX34" fmla="*/ 2438400 w 2591622"/>
              <a:gd name="connsiteY34" fmla="*/ 919045 h 1398017"/>
              <a:gd name="connsiteX35" fmla="*/ 2467428 w 2591622"/>
              <a:gd name="connsiteY35" fmla="*/ 875503 h 1398017"/>
              <a:gd name="connsiteX36" fmla="*/ 2510971 w 2591622"/>
              <a:gd name="connsiteY36" fmla="*/ 846474 h 1398017"/>
              <a:gd name="connsiteX37" fmla="*/ 2496457 w 2591622"/>
              <a:gd name="connsiteY37" fmla="*/ 759388 h 1398017"/>
              <a:gd name="connsiteX38" fmla="*/ 2554514 w 2591622"/>
              <a:gd name="connsiteY38" fmla="*/ 730360 h 1398017"/>
              <a:gd name="connsiteX39" fmla="*/ 2569028 w 2591622"/>
              <a:gd name="connsiteY39" fmla="*/ 498131 h 1398017"/>
              <a:gd name="connsiteX40" fmla="*/ 2525486 w 2591622"/>
              <a:gd name="connsiteY40" fmla="*/ 454588 h 1398017"/>
              <a:gd name="connsiteX41" fmla="*/ 2481943 w 2591622"/>
              <a:gd name="connsiteY41" fmla="*/ 382017 h 1398017"/>
              <a:gd name="connsiteX42" fmla="*/ 2510971 w 2591622"/>
              <a:gd name="connsiteY42" fmla="*/ 338474 h 1398017"/>
              <a:gd name="connsiteX43" fmla="*/ 2525486 w 2591622"/>
              <a:gd name="connsiteY43" fmla="*/ 106245 h 1398017"/>
              <a:gd name="connsiteX44" fmla="*/ 2293257 w 2591622"/>
              <a:gd name="connsiteY44" fmla="*/ 120760 h 1398017"/>
              <a:gd name="connsiteX45" fmla="*/ 2249714 w 2591622"/>
              <a:gd name="connsiteY45" fmla="*/ 77217 h 1398017"/>
              <a:gd name="connsiteX46" fmla="*/ 1901371 w 2591622"/>
              <a:gd name="connsiteY46" fmla="*/ 106245 h 1398017"/>
              <a:gd name="connsiteX47" fmla="*/ 1872343 w 2591622"/>
              <a:gd name="connsiteY47" fmla="*/ 164303 h 1398017"/>
              <a:gd name="connsiteX48" fmla="*/ 1828800 w 2591622"/>
              <a:gd name="connsiteY48" fmla="*/ 120760 h 1398017"/>
              <a:gd name="connsiteX49" fmla="*/ 1756228 w 2591622"/>
              <a:gd name="connsiteY49" fmla="*/ 48188 h 1398017"/>
              <a:gd name="connsiteX50" fmla="*/ 1538514 w 2591622"/>
              <a:gd name="connsiteY50" fmla="*/ 62703 h 1398017"/>
              <a:gd name="connsiteX51" fmla="*/ 1422400 w 2591622"/>
              <a:gd name="connsiteY51" fmla="*/ 77217 h 1398017"/>
              <a:gd name="connsiteX52" fmla="*/ 1393371 w 2591622"/>
              <a:gd name="connsiteY52" fmla="*/ 4645 h 1398017"/>
              <a:gd name="connsiteX53" fmla="*/ 1117600 w 2591622"/>
              <a:gd name="connsiteY53" fmla="*/ 62703 h 1398017"/>
              <a:gd name="connsiteX54" fmla="*/ 1088571 w 2591622"/>
              <a:gd name="connsiteY54" fmla="*/ 106245 h 1398017"/>
              <a:gd name="connsiteX55" fmla="*/ 957943 w 2591622"/>
              <a:gd name="connsiteY55" fmla="*/ 33674 h 1398017"/>
              <a:gd name="connsiteX56" fmla="*/ 841828 w 2591622"/>
              <a:gd name="connsiteY56" fmla="*/ 4645 h 1398017"/>
              <a:gd name="connsiteX57" fmla="*/ 595086 w 2591622"/>
              <a:gd name="connsiteY57" fmla="*/ 19160 h 1398017"/>
              <a:gd name="connsiteX58" fmla="*/ 522514 w 2591622"/>
              <a:gd name="connsiteY58" fmla="*/ 62703 h 1398017"/>
              <a:gd name="connsiteX59" fmla="*/ 478971 w 2591622"/>
              <a:gd name="connsiteY59" fmla="*/ 77217 h 1398017"/>
              <a:gd name="connsiteX60" fmla="*/ 420914 w 2591622"/>
              <a:gd name="connsiteY60" fmla="*/ 33674 h 1398017"/>
              <a:gd name="connsiteX61" fmla="*/ 377371 w 2591622"/>
              <a:gd name="connsiteY61" fmla="*/ 4645 h 1398017"/>
              <a:gd name="connsiteX62" fmla="*/ 188686 w 2591622"/>
              <a:gd name="connsiteY62" fmla="*/ 19160 h 1398017"/>
              <a:gd name="connsiteX63" fmla="*/ 159657 w 2591622"/>
              <a:gd name="connsiteY63" fmla="*/ 62703 h 1398017"/>
              <a:gd name="connsiteX64" fmla="*/ 116114 w 2591622"/>
              <a:gd name="connsiteY64" fmla="*/ 106245 h 1398017"/>
              <a:gd name="connsiteX65" fmla="*/ 145143 w 2591622"/>
              <a:gd name="connsiteY65" fmla="*/ 222360 h 1398017"/>
              <a:gd name="connsiteX66" fmla="*/ 87086 w 2591622"/>
              <a:gd name="connsiteY66" fmla="*/ 251388 h 1398017"/>
              <a:gd name="connsiteX67" fmla="*/ 0 w 2591622"/>
              <a:gd name="connsiteY67" fmla="*/ 411045 h 1398017"/>
              <a:gd name="connsiteX68" fmla="*/ 145143 w 2591622"/>
              <a:gd name="connsiteY68" fmla="*/ 527160 h 1398017"/>
              <a:gd name="connsiteX69" fmla="*/ 116114 w 2591622"/>
              <a:gd name="connsiteY69" fmla="*/ 570703 h 1398017"/>
              <a:gd name="connsiteX70" fmla="*/ 43543 w 2591622"/>
              <a:gd name="connsiteY70" fmla="*/ 686817 h 1398017"/>
              <a:gd name="connsiteX71" fmla="*/ 116114 w 2591622"/>
              <a:gd name="connsiteY71" fmla="*/ 759388 h 1398017"/>
              <a:gd name="connsiteX72" fmla="*/ 43543 w 2591622"/>
              <a:gd name="connsiteY72" fmla="*/ 802931 h 1398017"/>
              <a:gd name="connsiteX73" fmla="*/ 58057 w 2591622"/>
              <a:gd name="connsiteY73" fmla="*/ 875503 h 1398017"/>
              <a:gd name="connsiteX74" fmla="*/ 159657 w 2591622"/>
              <a:gd name="connsiteY74" fmla="*/ 948074 h 1398017"/>
              <a:gd name="connsiteX75" fmla="*/ 174171 w 2591622"/>
              <a:gd name="connsiteY75" fmla="*/ 991617 h 1398017"/>
              <a:gd name="connsiteX76" fmla="*/ 217714 w 2591622"/>
              <a:gd name="connsiteY76" fmla="*/ 933560 h 139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91622" h="1398017">
                <a:moveTo>
                  <a:pt x="174171" y="1267388"/>
                </a:moveTo>
                <a:cubicBezTo>
                  <a:pt x="149981" y="1252874"/>
                  <a:pt x="129671" y="1226652"/>
                  <a:pt x="101600" y="1223845"/>
                </a:cubicBezTo>
                <a:cubicBezTo>
                  <a:pt x="-4589" y="1213226"/>
                  <a:pt x="17464" y="1310998"/>
                  <a:pt x="58057" y="1368988"/>
                </a:cubicBezTo>
                <a:cubicBezTo>
                  <a:pt x="72998" y="1390332"/>
                  <a:pt x="106438" y="1388341"/>
                  <a:pt x="130628" y="1398017"/>
                </a:cubicBezTo>
                <a:lnTo>
                  <a:pt x="246743" y="1383503"/>
                </a:lnTo>
                <a:cubicBezTo>
                  <a:pt x="289287" y="1345213"/>
                  <a:pt x="276754" y="1193891"/>
                  <a:pt x="261257" y="1151274"/>
                </a:cubicBezTo>
                <a:cubicBezTo>
                  <a:pt x="254242" y="1131983"/>
                  <a:pt x="232228" y="1122245"/>
                  <a:pt x="217714" y="1107731"/>
                </a:cubicBezTo>
                <a:cubicBezTo>
                  <a:pt x="193524" y="1117407"/>
                  <a:pt x="168446" y="1125108"/>
                  <a:pt x="145143" y="1136760"/>
                </a:cubicBezTo>
                <a:cubicBezTo>
                  <a:pt x="129541" y="1144561"/>
                  <a:pt x="103764" y="1148479"/>
                  <a:pt x="101600" y="1165788"/>
                </a:cubicBezTo>
                <a:cubicBezTo>
                  <a:pt x="97804" y="1196151"/>
                  <a:pt x="120952" y="1223845"/>
                  <a:pt x="130628" y="1252874"/>
                </a:cubicBezTo>
                <a:cubicBezTo>
                  <a:pt x="208038" y="1243198"/>
                  <a:pt x="299376" y="1269189"/>
                  <a:pt x="362857" y="1223845"/>
                </a:cubicBezTo>
                <a:cubicBezTo>
                  <a:pt x="395322" y="1200656"/>
                  <a:pt x="348150" y="1144968"/>
                  <a:pt x="333828" y="1107731"/>
                </a:cubicBezTo>
                <a:cubicBezTo>
                  <a:pt x="325869" y="1087038"/>
                  <a:pt x="278382" y="1017304"/>
                  <a:pt x="261257" y="991617"/>
                </a:cubicBezTo>
                <a:cubicBezTo>
                  <a:pt x="237067" y="1001293"/>
                  <a:pt x="204962" y="1000300"/>
                  <a:pt x="188686" y="1020645"/>
                </a:cubicBezTo>
                <a:cubicBezTo>
                  <a:pt x="164301" y="1051126"/>
                  <a:pt x="241112" y="1089463"/>
                  <a:pt x="246743" y="1093217"/>
                </a:cubicBezTo>
                <a:cubicBezTo>
                  <a:pt x="256419" y="1107731"/>
                  <a:pt x="260979" y="1127515"/>
                  <a:pt x="275771" y="1136760"/>
                </a:cubicBezTo>
                <a:cubicBezTo>
                  <a:pt x="355391" y="1186523"/>
                  <a:pt x="417570" y="1160317"/>
                  <a:pt x="508000" y="1151274"/>
                </a:cubicBezTo>
                <a:cubicBezTo>
                  <a:pt x="609600" y="1219007"/>
                  <a:pt x="575734" y="1180302"/>
                  <a:pt x="624114" y="1252874"/>
                </a:cubicBezTo>
                <a:cubicBezTo>
                  <a:pt x="691847" y="1243198"/>
                  <a:pt x="762007" y="1244253"/>
                  <a:pt x="827314" y="1223845"/>
                </a:cubicBezTo>
                <a:cubicBezTo>
                  <a:pt x="843964" y="1218642"/>
                  <a:pt x="844008" y="1192638"/>
                  <a:pt x="856343" y="1180303"/>
                </a:cubicBezTo>
                <a:cubicBezTo>
                  <a:pt x="868678" y="1167968"/>
                  <a:pt x="886485" y="1162442"/>
                  <a:pt x="899886" y="1151274"/>
                </a:cubicBezTo>
                <a:cubicBezTo>
                  <a:pt x="915655" y="1138133"/>
                  <a:pt x="928914" y="1122245"/>
                  <a:pt x="943428" y="1107731"/>
                </a:cubicBezTo>
                <a:cubicBezTo>
                  <a:pt x="953104" y="1127083"/>
                  <a:pt x="956174" y="1151540"/>
                  <a:pt x="972457" y="1165788"/>
                </a:cubicBezTo>
                <a:cubicBezTo>
                  <a:pt x="996882" y="1187160"/>
                  <a:pt x="1031051" y="1193790"/>
                  <a:pt x="1059543" y="1209331"/>
                </a:cubicBezTo>
                <a:cubicBezTo>
                  <a:pt x="1084309" y="1222840"/>
                  <a:pt x="1107924" y="1238360"/>
                  <a:pt x="1132114" y="1252874"/>
                </a:cubicBezTo>
                <a:cubicBezTo>
                  <a:pt x="1217604" y="1231501"/>
                  <a:pt x="1255024" y="1234119"/>
                  <a:pt x="1320800" y="1180303"/>
                </a:cubicBezTo>
                <a:cubicBezTo>
                  <a:pt x="1352573" y="1154307"/>
                  <a:pt x="1407886" y="1093217"/>
                  <a:pt x="1407886" y="1093217"/>
                </a:cubicBezTo>
                <a:cubicBezTo>
                  <a:pt x="1422400" y="1102893"/>
                  <a:pt x="1439093" y="1109910"/>
                  <a:pt x="1451428" y="1122245"/>
                </a:cubicBezTo>
                <a:cubicBezTo>
                  <a:pt x="1555864" y="1226681"/>
                  <a:pt x="1319443" y="1185914"/>
                  <a:pt x="1712686" y="1136760"/>
                </a:cubicBezTo>
                <a:cubicBezTo>
                  <a:pt x="1727200" y="1117408"/>
                  <a:pt x="1744480" y="1099849"/>
                  <a:pt x="1756228" y="1078703"/>
                </a:cubicBezTo>
                <a:cubicBezTo>
                  <a:pt x="1768881" y="1055928"/>
                  <a:pt x="1764912" y="1022407"/>
                  <a:pt x="1785257" y="1006131"/>
                </a:cubicBezTo>
                <a:cubicBezTo>
                  <a:pt x="1797204" y="996573"/>
                  <a:pt x="1814286" y="1015807"/>
                  <a:pt x="1828800" y="1020645"/>
                </a:cubicBezTo>
                <a:cubicBezTo>
                  <a:pt x="1895259" y="1131411"/>
                  <a:pt x="1891970" y="1176083"/>
                  <a:pt x="2104571" y="1064188"/>
                </a:cubicBezTo>
                <a:cubicBezTo>
                  <a:pt x="2141151" y="1044936"/>
                  <a:pt x="2110205" y="964556"/>
                  <a:pt x="2148114" y="948074"/>
                </a:cubicBezTo>
                <a:cubicBezTo>
                  <a:pt x="2237294" y="909300"/>
                  <a:pt x="2341638" y="928721"/>
                  <a:pt x="2438400" y="919045"/>
                </a:cubicBezTo>
                <a:cubicBezTo>
                  <a:pt x="2448076" y="904531"/>
                  <a:pt x="2455093" y="887838"/>
                  <a:pt x="2467428" y="875503"/>
                </a:cubicBezTo>
                <a:cubicBezTo>
                  <a:pt x="2479763" y="863168"/>
                  <a:pt x="2506740" y="863397"/>
                  <a:pt x="2510971" y="846474"/>
                </a:cubicBezTo>
                <a:cubicBezTo>
                  <a:pt x="2518109" y="817924"/>
                  <a:pt x="2501295" y="788417"/>
                  <a:pt x="2496457" y="759388"/>
                </a:cubicBezTo>
                <a:cubicBezTo>
                  <a:pt x="2515809" y="749712"/>
                  <a:pt x="2537892" y="744211"/>
                  <a:pt x="2554514" y="730360"/>
                </a:cubicBezTo>
                <a:cubicBezTo>
                  <a:pt x="2619202" y="676454"/>
                  <a:pt x="2582466" y="551884"/>
                  <a:pt x="2569028" y="498131"/>
                </a:cubicBezTo>
                <a:cubicBezTo>
                  <a:pt x="2564050" y="478218"/>
                  <a:pt x="2537802" y="471009"/>
                  <a:pt x="2525486" y="454588"/>
                </a:cubicBezTo>
                <a:cubicBezTo>
                  <a:pt x="2508560" y="432019"/>
                  <a:pt x="2496457" y="406207"/>
                  <a:pt x="2481943" y="382017"/>
                </a:cubicBezTo>
                <a:cubicBezTo>
                  <a:pt x="2491619" y="367503"/>
                  <a:pt x="2498636" y="350809"/>
                  <a:pt x="2510971" y="338474"/>
                </a:cubicBezTo>
                <a:cubicBezTo>
                  <a:pt x="2607257" y="242187"/>
                  <a:pt x="2573401" y="441657"/>
                  <a:pt x="2525486" y="106245"/>
                </a:cubicBezTo>
                <a:cubicBezTo>
                  <a:pt x="2462745" y="117653"/>
                  <a:pt x="2363600" y="155931"/>
                  <a:pt x="2293257" y="120760"/>
                </a:cubicBezTo>
                <a:cubicBezTo>
                  <a:pt x="2274898" y="111580"/>
                  <a:pt x="2264228" y="91731"/>
                  <a:pt x="2249714" y="77217"/>
                </a:cubicBezTo>
                <a:cubicBezTo>
                  <a:pt x="2133600" y="86893"/>
                  <a:pt x="2014904" y="80045"/>
                  <a:pt x="1901371" y="106245"/>
                </a:cubicBezTo>
                <a:cubicBezTo>
                  <a:pt x="1880288" y="111110"/>
                  <a:pt x="1893560" y="160059"/>
                  <a:pt x="1872343" y="164303"/>
                </a:cubicBezTo>
                <a:cubicBezTo>
                  <a:pt x="1852215" y="168329"/>
                  <a:pt x="1841941" y="136529"/>
                  <a:pt x="1828800" y="120760"/>
                </a:cubicBezTo>
                <a:cubicBezTo>
                  <a:pt x="1768323" y="48188"/>
                  <a:pt x="1836057" y="101408"/>
                  <a:pt x="1756228" y="48188"/>
                </a:cubicBezTo>
                <a:cubicBezTo>
                  <a:pt x="1683657" y="53026"/>
                  <a:pt x="1609514" y="46925"/>
                  <a:pt x="1538514" y="62703"/>
                </a:cubicBezTo>
                <a:cubicBezTo>
                  <a:pt x="1399092" y="93686"/>
                  <a:pt x="1612344" y="153193"/>
                  <a:pt x="1422400" y="77217"/>
                </a:cubicBezTo>
                <a:cubicBezTo>
                  <a:pt x="1412724" y="53026"/>
                  <a:pt x="1418979" y="9446"/>
                  <a:pt x="1393371" y="4645"/>
                </a:cubicBezTo>
                <a:cubicBezTo>
                  <a:pt x="1293143" y="-14148"/>
                  <a:pt x="1204667" y="27876"/>
                  <a:pt x="1117600" y="62703"/>
                </a:cubicBezTo>
                <a:cubicBezTo>
                  <a:pt x="1107924" y="77217"/>
                  <a:pt x="1102192" y="95348"/>
                  <a:pt x="1088571" y="106245"/>
                </a:cubicBezTo>
                <a:cubicBezTo>
                  <a:pt x="1016680" y="163757"/>
                  <a:pt x="1027411" y="51041"/>
                  <a:pt x="957943" y="33674"/>
                </a:cubicBezTo>
                <a:lnTo>
                  <a:pt x="841828" y="4645"/>
                </a:lnTo>
                <a:cubicBezTo>
                  <a:pt x="759581" y="9483"/>
                  <a:pt x="676147" y="4421"/>
                  <a:pt x="595086" y="19160"/>
                </a:cubicBezTo>
                <a:cubicBezTo>
                  <a:pt x="567330" y="24207"/>
                  <a:pt x="547747" y="50087"/>
                  <a:pt x="522514" y="62703"/>
                </a:cubicBezTo>
                <a:cubicBezTo>
                  <a:pt x="508830" y="69545"/>
                  <a:pt x="493485" y="72379"/>
                  <a:pt x="478971" y="77217"/>
                </a:cubicBezTo>
                <a:cubicBezTo>
                  <a:pt x="459619" y="62703"/>
                  <a:pt x="440599" y="47734"/>
                  <a:pt x="420914" y="33674"/>
                </a:cubicBezTo>
                <a:cubicBezTo>
                  <a:pt x="406719" y="23535"/>
                  <a:pt x="394781" y="5733"/>
                  <a:pt x="377371" y="4645"/>
                </a:cubicBezTo>
                <a:cubicBezTo>
                  <a:pt x="314413" y="710"/>
                  <a:pt x="251581" y="14322"/>
                  <a:pt x="188686" y="19160"/>
                </a:cubicBezTo>
                <a:cubicBezTo>
                  <a:pt x="179010" y="33674"/>
                  <a:pt x="170825" y="49302"/>
                  <a:pt x="159657" y="62703"/>
                </a:cubicBezTo>
                <a:cubicBezTo>
                  <a:pt x="146516" y="78472"/>
                  <a:pt x="117972" y="85803"/>
                  <a:pt x="116114" y="106245"/>
                </a:cubicBezTo>
                <a:cubicBezTo>
                  <a:pt x="112502" y="145977"/>
                  <a:pt x="135467" y="183655"/>
                  <a:pt x="145143" y="222360"/>
                </a:cubicBezTo>
                <a:cubicBezTo>
                  <a:pt x="125791" y="232036"/>
                  <a:pt x="104692" y="238812"/>
                  <a:pt x="87086" y="251388"/>
                </a:cubicBezTo>
                <a:cubicBezTo>
                  <a:pt x="24963" y="295761"/>
                  <a:pt x="29303" y="332903"/>
                  <a:pt x="0" y="411045"/>
                </a:cubicBezTo>
                <a:cubicBezTo>
                  <a:pt x="81279" y="614247"/>
                  <a:pt x="-53910" y="328107"/>
                  <a:pt x="145143" y="527160"/>
                </a:cubicBezTo>
                <a:cubicBezTo>
                  <a:pt x="157478" y="539495"/>
                  <a:pt x="123915" y="555101"/>
                  <a:pt x="116114" y="570703"/>
                </a:cubicBezTo>
                <a:cubicBezTo>
                  <a:pt x="61136" y="680659"/>
                  <a:pt x="119948" y="610412"/>
                  <a:pt x="43543" y="686817"/>
                </a:cubicBezTo>
                <a:cubicBezTo>
                  <a:pt x="47329" y="688710"/>
                  <a:pt x="142810" y="719344"/>
                  <a:pt x="116114" y="759388"/>
                </a:cubicBezTo>
                <a:cubicBezTo>
                  <a:pt x="100466" y="782861"/>
                  <a:pt x="67733" y="788417"/>
                  <a:pt x="43543" y="802931"/>
                </a:cubicBezTo>
                <a:cubicBezTo>
                  <a:pt x="48381" y="827122"/>
                  <a:pt x="47024" y="853438"/>
                  <a:pt x="58057" y="875503"/>
                </a:cubicBezTo>
                <a:cubicBezTo>
                  <a:pt x="77670" y="914729"/>
                  <a:pt x="124593" y="930542"/>
                  <a:pt x="159657" y="948074"/>
                </a:cubicBezTo>
                <a:cubicBezTo>
                  <a:pt x="164495" y="962588"/>
                  <a:pt x="159328" y="995328"/>
                  <a:pt x="174171" y="991617"/>
                </a:cubicBezTo>
                <a:cubicBezTo>
                  <a:pt x="197639" y="985750"/>
                  <a:pt x="217714" y="933560"/>
                  <a:pt x="217714" y="93356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Hmm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3" y="114300"/>
            <a:ext cx="7886700" cy="725488"/>
          </a:xfrm>
        </p:spPr>
        <p:txBody>
          <a:bodyPr/>
          <a:lstStyle/>
          <a:p>
            <a:pPr>
              <a:defRPr/>
            </a:pPr>
            <a:r>
              <a:rPr lang="en-US" dirty="0" err="1" smtClean="0">
                <a:cs typeface="+mj-cs"/>
              </a:rPr>
              <a:t>Finanzas</a:t>
            </a:r>
            <a:r>
              <a:rPr lang="en-US" dirty="0" smtClean="0">
                <a:cs typeface="+mj-cs"/>
              </a:rPr>
              <a:t> </a:t>
            </a:r>
            <a:r>
              <a:rPr lang="en-US" dirty="0" err="1">
                <a:cs typeface="+mj-cs"/>
              </a:rPr>
              <a:t>c</a:t>
            </a:r>
            <a:r>
              <a:rPr lang="en-US" dirty="0" err="1" smtClean="0">
                <a:cs typeface="+mj-cs"/>
              </a:rPr>
              <a:t>ooperativas</a:t>
            </a:r>
            <a:endParaRPr lang="en-US" dirty="0">
              <a:cs typeface="+mj-cs"/>
            </a:endParaRPr>
          </a:p>
        </p:txBody>
      </p:sp>
      <p:sp>
        <p:nvSpPr>
          <p:cNvPr id="1443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FE3311D-F525-44E0-AD4D-F18586FE3D94}" type="slidenum">
              <a:rPr lang="en-US" altLang="en-US" sz="1200">
                <a:solidFill>
                  <a:srgbClr val="898989"/>
                </a:solidFill>
              </a:rPr>
              <a:pPr/>
              <a:t>66</a:t>
            </a:fld>
            <a:endParaRPr lang="en-US" altLang="en-US" sz="1200">
              <a:solidFill>
                <a:srgbClr val="898989"/>
              </a:solidFill>
            </a:endParaRPr>
          </a:p>
        </p:txBody>
      </p:sp>
      <p:pic>
        <p:nvPicPr>
          <p:cNvPr id="144387" name="Picture 9" descr="14 dollar.jpg"/>
          <p:cNvPicPr>
            <a:picLocks noChangeAspect="1"/>
          </p:cNvPicPr>
          <p:nvPr/>
        </p:nvPicPr>
        <p:blipFill>
          <a:blip r:embed="rId3">
            <a:clrChange>
              <a:clrFrom>
                <a:srgbClr val="EAFF00"/>
              </a:clrFrom>
              <a:clrTo>
                <a:srgbClr val="EAFF00">
                  <a:alpha val="0"/>
                </a:srgbClr>
              </a:clrTo>
            </a:clrChange>
            <a:extLst>
              <a:ext uri="{28A0092B-C50C-407E-A947-70E740481C1C}">
                <a14:useLocalDpi xmlns:a14="http://schemas.microsoft.com/office/drawing/2010/main" val="0"/>
              </a:ext>
            </a:extLst>
          </a:blip>
          <a:srcRect/>
          <a:stretch>
            <a:fillRect/>
          </a:stretch>
        </p:blipFill>
        <p:spPr bwMode="auto">
          <a:xfrm>
            <a:off x="5049838" y="1809750"/>
            <a:ext cx="12065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Picture 4" descr="13-3 dollar copy.jpg"/>
          <p:cNvPicPr>
            <a:picLocks noChangeAspect="1"/>
          </p:cNvPicPr>
          <p:nvPr/>
        </p:nvPicPr>
        <p:blipFill>
          <a:blip r:embed="rId4">
            <a:clrChange>
              <a:clrFrom>
                <a:srgbClr val="EAFF00"/>
              </a:clrFrom>
              <a:clrTo>
                <a:srgbClr val="EAFF00">
                  <a:alpha val="0"/>
                </a:srgbClr>
              </a:clrTo>
            </a:clrChange>
            <a:extLst>
              <a:ext uri="{28A0092B-C50C-407E-A947-70E740481C1C}">
                <a14:useLocalDpi xmlns:a14="http://schemas.microsoft.com/office/drawing/2010/main" val="0"/>
              </a:ext>
            </a:extLst>
          </a:blip>
          <a:srcRect/>
          <a:stretch>
            <a:fillRect/>
          </a:stretch>
        </p:blipFill>
        <p:spPr bwMode="auto">
          <a:xfrm>
            <a:off x="2817813" y="4589463"/>
            <a:ext cx="20891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9"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1825" y="4433888"/>
            <a:ext cx="19812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eart 7"/>
          <p:cNvSpPr/>
          <p:nvPr/>
        </p:nvSpPr>
        <p:spPr>
          <a:xfrm>
            <a:off x="4716463" y="5322888"/>
            <a:ext cx="1044575" cy="944562"/>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391" name="TextBox 9"/>
          <p:cNvSpPr txBox="1">
            <a:spLocks noChangeArrowheads="1"/>
          </p:cNvSpPr>
          <p:nvPr/>
        </p:nvSpPr>
        <p:spPr bwMode="auto">
          <a:xfrm>
            <a:off x="309563" y="839788"/>
            <a:ext cx="6229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800"/>
              <a:t>Las Socias reconocen que han elegido conscientemente operar de una manera diferente a un negocio convencional. </a:t>
            </a:r>
            <a:endParaRPr lang="en-US" altLang="en-US" sz="1800"/>
          </a:p>
        </p:txBody>
      </p:sp>
      <p:sp>
        <p:nvSpPr>
          <p:cNvPr id="11" name="TextBox 10"/>
          <p:cNvSpPr txBox="1"/>
          <p:nvPr/>
        </p:nvSpPr>
        <p:spPr>
          <a:xfrm>
            <a:off x="7778750" y="4600575"/>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144393" name="TextBox 11"/>
          <p:cNvSpPr txBox="1">
            <a:spLocks noChangeArrowheads="1"/>
          </p:cNvSpPr>
          <p:nvPr/>
        </p:nvSpPr>
        <p:spPr bwMode="auto">
          <a:xfrm>
            <a:off x="304800" y="1689100"/>
            <a:ext cx="503713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700"/>
              <a:t>En muchas </a:t>
            </a:r>
            <a:r>
              <a:rPr lang="es-MX" altLang="en-US" sz="1700" b="1">
                <a:solidFill>
                  <a:srgbClr val="4472C4"/>
                </a:solidFill>
              </a:rPr>
              <a:t>empresas convencionales</a:t>
            </a:r>
            <a:r>
              <a:rPr lang="es-MX" altLang="en-US" sz="1700"/>
              <a:t>, los dueños reciben todos los beneficios </a:t>
            </a:r>
            <a:r>
              <a:rPr lang="es-MX" altLang="en-US" sz="1700" b="1"/>
              <a:t>en proporciona al dinero que invirtieron</a:t>
            </a:r>
            <a:r>
              <a:rPr lang="es-MX" altLang="en-US" sz="1700"/>
              <a:t>. </a:t>
            </a:r>
            <a:r>
              <a:rPr lang="es-ES" altLang="en-US" sz="1700"/>
              <a:t>Creemos que si los dólares tuvieran emociones, serían más felices de ir a la gente que </a:t>
            </a:r>
            <a:r>
              <a:rPr lang="es-ES" altLang="en-US" sz="1700" i="1"/>
              <a:t>trabaja</a:t>
            </a:r>
            <a:r>
              <a:rPr lang="es-ES" altLang="en-US" sz="1700"/>
              <a:t> para ganarlos. Entonces…</a:t>
            </a:r>
            <a:endParaRPr lang="en-US" altLang="en-US" sz="1700"/>
          </a:p>
        </p:txBody>
      </p:sp>
      <p:sp>
        <p:nvSpPr>
          <p:cNvPr id="144394" name="TextBox 12"/>
          <p:cNvSpPr txBox="1">
            <a:spLocks noChangeArrowheads="1"/>
          </p:cNvSpPr>
          <p:nvPr/>
        </p:nvSpPr>
        <p:spPr bwMode="auto">
          <a:xfrm>
            <a:off x="323850" y="3117850"/>
            <a:ext cx="458311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700"/>
              <a:t>En una </a:t>
            </a:r>
            <a:r>
              <a:rPr lang="es-MX" altLang="en-US" sz="1700" b="1">
                <a:solidFill>
                  <a:srgbClr val="4472C4"/>
                </a:solidFill>
              </a:rPr>
              <a:t>cooperativa de trabajadores</a:t>
            </a:r>
            <a:r>
              <a:rPr lang="es-MX" altLang="en-US" sz="1700"/>
              <a:t>, los beneficios se distribuyen </a:t>
            </a:r>
            <a:r>
              <a:rPr lang="es-MX" altLang="en-US" sz="1700" b="1"/>
              <a:t>en proporciona al valor o la cantidad de trabajo que da una Socia </a:t>
            </a:r>
            <a:r>
              <a:rPr lang="es-MX" altLang="en-US" sz="1700"/>
              <a:t>de la Cooperativa. Con ese fin, la Cooperativa ha adoptado disposiciones financieras, como se detalla a continuación, que sirven para distribuir los beneficios de esta manera. </a:t>
            </a:r>
            <a:endParaRPr lang="en-US" altLang="en-US" sz="1700"/>
          </a:p>
        </p:txBody>
      </p:sp>
      <p:pic>
        <p:nvPicPr>
          <p:cNvPr id="144395"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99313" y="53975"/>
            <a:ext cx="18923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stCxn id="144387" idx="3"/>
          </p:cNvCxnSpPr>
          <p:nvPr/>
        </p:nvCxnSpPr>
        <p:spPr>
          <a:xfrm flipV="1">
            <a:off x="6256338" y="1801813"/>
            <a:ext cx="1131887" cy="9128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4397" name="TextBox 16"/>
          <p:cNvSpPr txBox="1">
            <a:spLocks noChangeArrowheads="1"/>
          </p:cNvSpPr>
          <p:nvPr/>
        </p:nvSpPr>
        <p:spPr bwMode="auto">
          <a:xfrm>
            <a:off x="6473825" y="1746250"/>
            <a:ext cx="696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6000" b="1">
                <a:solidFill>
                  <a:srgbClr val="FF0000"/>
                </a:solidFill>
              </a:rPr>
              <a:t>X</a:t>
            </a:r>
          </a:p>
        </p:txBody>
      </p:sp>
      <p:sp>
        <p:nvSpPr>
          <p:cNvPr id="144398" name="TextBox 18"/>
          <p:cNvSpPr txBox="1">
            <a:spLocks noChangeArrowheads="1"/>
          </p:cNvSpPr>
          <p:nvPr/>
        </p:nvSpPr>
        <p:spPr bwMode="auto">
          <a:xfrm>
            <a:off x="320675" y="5118100"/>
            <a:ext cx="26924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700" b="1"/>
              <a:t>En suma: </a:t>
            </a:r>
            <a:r>
              <a:rPr lang="es-MX" altLang="en-US" sz="1700"/>
              <a:t>Ni invertir dinero o simplemente ser una dueña de la Cooperativa determina la cantidad de dinero que una Socia recibirá. </a:t>
            </a:r>
            <a:endParaRPr lang="en-US" altLang="en-US" sz="1700"/>
          </a:p>
          <a:p>
            <a:endParaRPr lang="en-US" altLang="en-US" sz="17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985A9A0-DB0E-48B9-A5D5-B14393FEF458}" type="slidenum">
              <a:rPr lang="en-US" altLang="en-US" sz="1200">
                <a:solidFill>
                  <a:srgbClr val="898989"/>
                </a:solidFill>
              </a:rPr>
              <a:pPr/>
              <a:t>67</a:t>
            </a:fld>
            <a:endParaRPr lang="en-US" altLang="en-US" sz="1200">
              <a:solidFill>
                <a:srgbClr val="898989"/>
              </a:solidFill>
            </a:endParaRPr>
          </a:p>
        </p:txBody>
      </p:sp>
      <p:sp>
        <p:nvSpPr>
          <p:cNvPr id="4" name="Title 1"/>
          <p:cNvSpPr>
            <a:spLocks noGrp="1"/>
          </p:cNvSpPr>
          <p:nvPr>
            <p:ph type="title"/>
          </p:nvPr>
        </p:nvSpPr>
        <p:spPr>
          <a:xfrm>
            <a:off x="207963" y="114300"/>
            <a:ext cx="7886700" cy="725488"/>
          </a:xfrm>
        </p:spPr>
        <p:txBody>
          <a:bodyPr/>
          <a:lstStyle/>
          <a:p>
            <a:pPr>
              <a:defRPr/>
            </a:pPr>
            <a:r>
              <a:rPr lang="en-US" dirty="0" smtClean="0">
                <a:cs typeface="+mj-cs"/>
              </a:rPr>
              <a:t>Cooperative Finances</a:t>
            </a:r>
            <a:endParaRPr lang="en-US" dirty="0">
              <a:cs typeface="+mj-cs"/>
            </a:endParaRPr>
          </a:p>
        </p:txBody>
      </p:sp>
      <p:sp>
        <p:nvSpPr>
          <p:cNvPr id="146435"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88952F1C-1211-4742-9D8F-2E611080F746}" type="slidenum">
              <a:rPr lang="en-US" altLang="en-US" sz="1200">
                <a:solidFill>
                  <a:srgbClr val="898989"/>
                </a:solidFill>
              </a:rPr>
              <a:pPr algn="r" eaLnBrk="1" hangingPunct="1"/>
              <a:t>67</a:t>
            </a:fld>
            <a:endParaRPr lang="en-US" altLang="en-US" sz="1200">
              <a:solidFill>
                <a:srgbClr val="898989"/>
              </a:solidFill>
            </a:endParaRPr>
          </a:p>
        </p:txBody>
      </p:sp>
      <p:pic>
        <p:nvPicPr>
          <p:cNvPr id="146436" name="Picture 9" descr="14 dollar.jpg"/>
          <p:cNvPicPr>
            <a:picLocks noChangeAspect="1"/>
          </p:cNvPicPr>
          <p:nvPr/>
        </p:nvPicPr>
        <p:blipFill>
          <a:blip r:embed="rId3">
            <a:clrChange>
              <a:clrFrom>
                <a:srgbClr val="EAFF00"/>
              </a:clrFrom>
              <a:clrTo>
                <a:srgbClr val="EAFF00">
                  <a:alpha val="0"/>
                </a:srgbClr>
              </a:clrTo>
            </a:clrChange>
            <a:extLst>
              <a:ext uri="{28A0092B-C50C-407E-A947-70E740481C1C}">
                <a14:useLocalDpi xmlns:a14="http://schemas.microsoft.com/office/drawing/2010/main" val="0"/>
              </a:ext>
            </a:extLst>
          </a:blip>
          <a:srcRect/>
          <a:stretch>
            <a:fillRect/>
          </a:stretch>
        </p:blipFill>
        <p:spPr bwMode="auto">
          <a:xfrm>
            <a:off x="5049838" y="1809750"/>
            <a:ext cx="12065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6" descr="13-3 dollar copy.jpg"/>
          <p:cNvPicPr>
            <a:picLocks noChangeAspect="1"/>
          </p:cNvPicPr>
          <p:nvPr/>
        </p:nvPicPr>
        <p:blipFill>
          <a:blip r:embed="rId4">
            <a:clrChange>
              <a:clrFrom>
                <a:srgbClr val="EAFF00"/>
              </a:clrFrom>
              <a:clrTo>
                <a:srgbClr val="EAFF00">
                  <a:alpha val="0"/>
                </a:srgbClr>
              </a:clrTo>
            </a:clrChange>
            <a:extLst>
              <a:ext uri="{28A0092B-C50C-407E-A947-70E740481C1C}">
                <a14:useLocalDpi xmlns:a14="http://schemas.microsoft.com/office/drawing/2010/main" val="0"/>
              </a:ext>
            </a:extLst>
          </a:blip>
          <a:srcRect/>
          <a:stretch>
            <a:fillRect/>
          </a:stretch>
        </p:blipFill>
        <p:spPr bwMode="auto">
          <a:xfrm>
            <a:off x="2817813" y="4589463"/>
            <a:ext cx="20891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1825" y="4433888"/>
            <a:ext cx="19812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eart 8"/>
          <p:cNvSpPr/>
          <p:nvPr/>
        </p:nvSpPr>
        <p:spPr>
          <a:xfrm>
            <a:off x="4716463" y="5322888"/>
            <a:ext cx="1044575" cy="944562"/>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440" name="TextBox 9"/>
          <p:cNvSpPr txBox="1">
            <a:spLocks noChangeArrowheads="1"/>
          </p:cNvSpPr>
          <p:nvPr/>
        </p:nvSpPr>
        <p:spPr bwMode="auto">
          <a:xfrm>
            <a:off x="309563" y="839788"/>
            <a:ext cx="6229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The Partners recognize that they have conscientiously elected to operate in a way that is distinct from conventional business. </a:t>
            </a:r>
          </a:p>
        </p:txBody>
      </p:sp>
      <p:sp>
        <p:nvSpPr>
          <p:cNvPr id="146441" name="TextBox 10"/>
          <p:cNvSpPr txBox="1">
            <a:spLocks noChangeArrowheads="1"/>
          </p:cNvSpPr>
          <p:nvPr/>
        </p:nvSpPr>
        <p:spPr bwMode="auto">
          <a:xfrm>
            <a:off x="7778750" y="460057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146442" name="TextBox 11"/>
          <p:cNvSpPr txBox="1">
            <a:spLocks noChangeArrowheads="1"/>
          </p:cNvSpPr>
          <p:nvPr/>
        </p:nvSpPr>
        <p:spPr bwMode="auto">
          <a:xfrm>
            <a:off x="304800" y="1689100"/>
            <a:ext cx="503713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700"/>
              <a:t>In many </a:t>
            </a:r>
            <a:r>
              <a:rPr lang="es-MX" altLang="en-US" sz="1700" b="1">
                <a:solidFill>
                  <a:srgbClr val="4472C4"/>
                </a:solidFill>
              </a:rPr>
              <a:t>conventional companies</a:t>
            </a:r>
            <a:r>
              <a:rPr lang="es-MX" altLang="en-US" sz="1700">
                <a:solidFill>
                  <a:srgbClr val="000000"/>
                </a:solidFill>
              </a:rPr>
              <a:t>,</a:t>
            </a:r>
            <a:r>
              <a:rPr lang="en-US" altLang="en-US" sz="1700"/>
              <a:t> owners receive all of the profits </a:t>
            </a:r>
            <a:r>
              <a:rPr lang="en-US" altLang="en-US" sz="1700" b="1"/>
              <a:t>in proportion to their investments. </a:t>
            </a:r>
            <a:r>
              <a:rPr lang="en-US" altLang="en-US" sz="1700"/>
              <a:t>We believe that if dollars had emotions, they would be happier to go to the people that </a:t>
            </a:r>
            <a:r>
              <a:rPr lang="en-US" altLang="en-US" sz="1700" i="1"/>
              <a:t>work </a:t>
            </a:r>
            <a:r>
              <a:rPr lang="en-US" altLang="en-US" sz="1700"/>
              <a:t>to earn them. Thus</a:t>
            </a:r>
            <a:r>
              <a:rPr lang="is-IS" altLang="en-US" sz="1700"/>
              <a:t>…</a:t>
            </a:r>
            <a:endParaRPr lang="en-US" altLang="en-US" sz="1700"/>
          </a:p>
        </p:txBody>
      </p:sp>
      <p:sp>
        <p:nvSpPr>
          <p:cNvPr id="146443" name="TextBox 12"/>
          <p:cNvSpPr txBox="1">
            <a:spLocks noChangeArrowheads="1"/>
          </p:cNvSpPr>
          <p:nvPr/>
        </p:nvSpPr>
        <p:spPr bwMode="auto">
          <a:xfrm>
            <a:off x="323850" y="3117850"/>
            <a:ext cx="45831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700"/>
              <a:t>In a </a:t>
            </a:r>
            <a:r>
              <a:rPr lang="es-MX" altLang="en-US" sz="1700" b="1">
                <a:solidFill>
                  <a:srgbClr val="4472C4"/>
                </a:solidFill>
              </a:rPr>
              <a:t>worker cooperative</a:t>
            </a:r>
            <a:r>
              <a:rPr lang="en-US" altLang="en-US" sz="1700"/>
              <a:t>, the profits are distributed </a:t>
            </a:r>
            <a:r>
              <a:rPr lang="en-US" altLang="en-US" sz="1700" b="1"/>
              <a:t>in proportion to the value or quantity of work done by a Cooperative Partner. </a:t>
            </a:r>
            <a:r>
              <a:rPr lang="en-US" altLang="en-US" sz="1700"/>
              <a:t>Toward this end, the Cooperative has adopted financial provisions, as described ahead, that serve to distribute profits in this way. </a:t>
            </a:r>
          </a:p>
        </p:txBody>
      </p:sp>
      <p:pic>
        <p:nvPicPr>
          <p:cNvPr id="14644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99313" y="53975"/>
            <a:ext cx="18923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a:stCxn id="146436" idx="3"/>
          </p:cNvCxnSpPr>
          <p:nvPr/>
        </p:nvCxnSpPr>
        <p:spPr>
          <a:xfrm flipV="1">
            <a:off x="6256338" y="1801813"/>
            <a:ext cx="1131887" cy="9128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6446" name="TextBox 16"/>
          <p:cNvSpPr txBox="1">
            <a:spLocks noChangeArrowheads="1"/>
          </p:cNvSpPr>
          <p:nvPr/>
        </p:nvSpPr>
        <p:spPr bwMode="auto">
          <a:xfrm>
            <a:off x="6473825" y="1746250"/>
            <a:ext cx="696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6000" b="1">
                <a:solidFill>
                  <a:srgbClr val="FF0000"/>
                </a:solidFill>
              </a:rPr>
              <a:t>X</a:t>
            </a:r>
          </a:p>
        </p:txBody>
      </p:sp>
      <p:sp>
        <p:nvSpPr>
          <p:cNvPr id="146447" name="TextBox 18"/>
          <p:cNvSpPr txBox="1">
            <a:spLocks noChangeArrowheads="1"/>
          </p:cNvSpPr>
          <p:nvPr/>
        </p:nvSpPr>
        <p:spPr bwMode="auto">
          <a:xfrm>
            <a:off x="320675" y="5021263"/>
            <a:ext cx="26924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700" b="1"/>
              <a:t>In sum: </a:t>
            </a:r>
            <a:r>
              <a:rPr lang="en-US" altLang="en-US" sz="1700"/>
              <a:t>Neither investing money nor simply being an owner of the Cooperative determines the quantity of money that a Partner receives. </a:t>
            </a:r>
            <a:endParaRPr lang="en-US" altLang="en-US" sz="1700" b="1"/>
          </a:p>
        </p:txBody>
      </p:sp>
      <p:sp>
        <p:nvSpPr>
          <p:cNvPr id="2" name="Rectangle 1"/>
          <p:cNvSpPr/>
          <p:nvPr/>
        </p:nvSpPr>
        <p:spPr>
          <a:xfrm>
            <a:off x="7553325" y="611188"/>
            <a:ext cx="1241425" cy="86201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Property of the third largest consumer goods company in the WORLD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169863" y="-165100"/>
            <a:ext cx="8883650" cy="1325563"/>
          </a:xfrm>
        </p:spPr>
        <p:txBody>
          <a:bodyPr/>
          <a:lstStyle/>
          <a:p>
            <a:r>
              <a:rPr lang="en-US" altLang="en-US" smtClean="0"/>
              <a:t>La igualdad de r</a:t>
            </a:r>
            <a:r>
              <a:rPr lang="es-MX" altLang="en-US" smtClean="0"/>
              <a:t>emuneración y de trabajo</a:t>
            </a:r>
            <a:endParaRPr lang="en-US" altLang="en-US" smtClean="0"/>
          </a:p>
        </p:txBody>
      </p:sp>
      <p:sp>
        <p:nvSpPr>
          <p:cNvPr id="14848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3867EAE-EE7B-42D3-A874-7FF374A2113A}" type="slidenum">
              <a:rPr lang="en-US" altLang="en-US" sz="1200">
                <a:solidFill>
                  <a:srgbClr val="898989"/>
                </a:solidFill>
              </a:rPr>
              <a:pPr/>
              <a:t>68</a:t>
            </a:fld>
            <a:endParaRPr lang="en-US" altLang="en-US" sz="1200">
              <a:solidFill>
                <a:srgbClr val="898989"/>
              </a:solidFill>
            </a:endParaRPr>
          </a:p>
        </p:txBody>
      </p:sp>
      <p:sp>
        <p:nvSpPr>
          <p:cNvPr id="148483" name="TextBox 3"/>
          <p:cNvSpPr txBox="1">
            <a:spLocks noChangeArrowheads="1"/>
          </p:cNvSpPr>
          <p:nvPr/>
        </p:nvSpPr>
        <p:spPr bwMode="auto">
          <a:xfrm>
            <a:off x="295275" y="801688"/>
            <a:ext cx="8556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800" b="1"/>
              <a:t>La igualdad de remuneración</a:t>
            </a:r>
            <a:r>
              <a:rPr lang="es-MX" altLang="en-US" sz="1800"/>
              <a:t>: Las Socias ganaran igualmente por las horas que trabajan para la Cooperativa. El trabajo de una Socia no tiene más valor que el trabajo de otra Socias.</a:t>
            </a:r>
          </a:p>
          <a:p>
            <a:endParaRPr lang="es-MX" altLang="en-US" sz="1800"/>
          </a:p>
          <a:p>
            <a:pPr>
              <a:buFont typeface="Arial" panose="020B0604020202020204" pitchFamily="34" charset="0"/>
              <a:buNone/>
            </a:pPr>
            <a:r>
              <a:rPr lang="es-MX" altLang="en-US" sz="1800" b="1"/>
              <a:t>La igualdad de horas de trabajo:</a:t>
            </a:r>
            <a:r>
              <a:rPr lang="es-MX" altLang="en-US" sz="1800"/>
              <a:t> Las Socias intentarán garantizar que todas las Socias tengan la oportunidad de trabajar el mismo número de horas por mes.</a:t>
            </a:r>
            <a:r>
              <a:rPr lang="en-US" altLang="en-US" sz="1800"/>
              <a:t> Las Socias intentarán asegurar que cada Socia contribuya igualmente al labor de la Cooperativa. </a:t>
            </a:r>
          </a:p>
          <a:p>
            <a:endParaRPr lang="en-US" altLang="en-US" sz="1800"/>
          </a:p>
        </p:txBody>
      </p:sp>
      <p:pic>
        <p:nvPicPr>
          <p:cNvPr id="1484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3941763"/>
            <a:ext cx="10048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3036888"/>
            <a:ext cx="1433513"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483475" y="4610100"/>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4" name="Equal 3"/>
          <p:cNvSpPr>
            <a:spLocks/>
          </p:cNvSpPr>
          <p:nvPr/>
        </p:nvSpPr>
        <p:spPr bwMode="auto">
          <a:xfrm>
            <a:off x="1838325" y="4554538"/>
            <a:ext cx="889000" cy="625475"/>
          </a:xfrm>
          <a:custGeom>
            <a:avLst/>
            <a:gdLst>
              <a:gd name="T0" fmla="*/ 117837 w 889000"/>
              <a:gd name="T1" fmla="*/ 128848 h 625475"/>
              <a:gd name="T2" fmla="*/ 771163 w 889000"/>
              <a:gd name="T3" fmla="*/ 128848 h 625475"/>
              <a:gd name="T4" fmla="*/ 771163 w 889000"/>
              <a:gd name="T5" fmla="*/ 275960 h 625475"/>
              <a:gd name="T6" fmla="*/ 117837 w 889000"/>
              <a:gd name="T7" fmla="*/ 275960 h 625475"/>
              <a:gd name="T8" fmla="*/ 117837 w 889000"/>
              <a:gd name="T9" fmla="*/ 128848 h 625475"/>
              <a:gd name="T10" fmla="*/ 117837 w 889000"/>
              <a:gd name="T11" fmla="*/ 349515 h 625475"/>
              <a:gd name="T12" fmla="*/ 771163 w 889000"/>
              <a:gd name="T13" fmla="*/ 349515 h 625475"/>
              <a:gd name="T14" fmla="*/ 771163 w 889000"/>
              <a:gd name="T15" fmla="*/ 496627 h 625475"/>
              <a:gd name="T16" fmla="*/ 117837 w 889000"/>
              <a:gd name="T17" fmla="*/ 496627 h 625475"/>
              <a:gd name="T18" fmla="*/ 117837 w 889000"/>
              <a:gd name="T19" fmla="*/ 349515 h 625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9000" h="625475">
                <a:moveTo>
                  <a:pt x="117837" y="128848"/>
                </a:moveTo>
                <a:lnTo>
                  <a:pt x="771163" y="128848"/>
                </a:lnTo>
                <a:lnTo>
                  <a:pt x="771163" y="275960"/>
                </a:lnTo>
                <a:lnTo>
                  <a:pt x="117837" y="275960"/>
                </a:lnTo>
                <a:lnTo>
                  <a:pt x="117837" y="128848"/>
                </a:lnTo>
                <a:close/>
                <a:moveTo>
                  <a:pt x="117837" y="349515"/>
                </a:moveTo>
                <a:lnTo>
                  <a:pt x="771163" y="349515"/>
                </a:lnTo>
                <a:lnTo>
                  <a:pt x="771163" y="496627"/>
                </a:lnTo>
                <a:lnTo>
                  <a:pt x="117837" y="496627"/>
                </a:lnTo>
                <a:lnTo>
                  <a:pt x="117837" y="349515"/>
                </a:lnTo>
                <a:close/>
              </a:path>
            </a:pathLst>
          </a:custGeom>
          <a:solidFill>
            <a:schemeClr val="tx1"/>
          </a:solidFill>
          <a:ln w="12700" cap="flat" cmpd="sng">
            <a:solidFill>
              <a:srgbClr val="3B3838"/>
            </a:solidFill>
            <a:prstDash val="solid"/>
            <a:miter lim="800000"/>
            <a:headEnd/>
            <a:tailEnd/>
          </a:ln>
          <a:effectLst>
            <a:outerShdw blurRad="50800" dist="38100" dir="5400000" algn="t" rotWithShape="0">
              <a:srgbClr val="000000">
                <a:alpha val="39998"/>
              </a:srgbClr>
            </a:outerShdw>
          </a:effectLst>
        </p:spPr>
        <p:txBody>
          <a:bodyPr anchor="ctr"/>
          <a:lstStyle/>
          <a:p>
            <a:endParaRPr lang="en-US"/>
          </a:p>
        </p:txBody>
      </p:sp>
      <p:pic>
        <p:nvPicPr>
          <p:cNvPr id="1484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2843213"/>
            <a:ext cx="1004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89900" y="3197225"/>
            <a:ext cx="4937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Equal 21"/>
          <p:cNvSpPr>
            <a:spLocks/>
          </p:cNvSpPr>
          <p:nvPr/>
        </p:nvSpPr>
        <p:spPr bwMode="auto">
          <a:xfrm>
            <a:off x="7094538" y="3478213"/>
            <a:ext cx="889000" cy="625475"/>
          </a:xfrm>
          <a:custGeom>
            <a:avLst/>
            <a:gdLst>
              <a:gd name="T0" fmla="*/ 117837 w 889000"/>
              <a:gd name="T1" fmla="*/ 128848 h 625475"/>
              <a:gd name="T2" fmla="*/ 771163 w 889000"/>
              <a:gd name="T3" fmla="*/ 128848 h 625475"/>
              <a:gd name="T4" fmla="*/ 771163 w 889000"/>
              <a:gd name="T5" fmla="*/ 275960 h 625475"/>
              <a:gd name="T6" fmla="*/ 117837 w 889000"/>
              <a:gd name="T7" fmla="*/ 275960 h 625475"/>
              <a:gd name="T8" fmla="*/ 117837 w 889000"/>
              <a:gd name="T9" fmla="*/ 128848 h 625475"/>
              <a:gd name="T10" fmla="*/ 117837 w 889000"/>
              <a:gd name="T11" fmla="*/ 349515 h 625475"/>
              <a:gd name="T12" fmla="*/ 771163 w 889000"/>
              <a:gd name="T13" fmla="*/ 349515 h 625475"/>
              <a:gd name="T14" fmla="*/ 771163 w 889000"/>
              <a:gd name="T15" fmla="*/ 496627 h 625475"/>
              <a:gd name="T16" fmla="*/ 117837 w 889000"/>
              <a:gd name="T17" fmla="*/ 496627 h 625475"/>
              <a:gd name="T18" fmla="*/ 117837 w 889000"/>
              <a:gd name="T19" fmla="*/ 349515 h 625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9000" h="625475">
                <a:moveTo>
                  <a:pt x="117837" y="128848"/>
                </a:moveTo>
                <a:lnTo>
                  <a:pt x="771163" y="128848"/>
                </a:lnTo>
                <a:lnTo>
                  <a:pt x="771163" y="275960"/>
                </a:lnTo>
                <a:lnTo>
                  <a:pt x="117837" y="275960"/>
                </a:lnTo>
                <a:lnTo>
                  <a:pt x="117837" y="128848"/>
                </a:lnTo>
                <a:close/>
                <a:moveTo>
                  <a:pt x="117837" y="349515"/>
                </a:moveTo>
                <a:lnTo>
                  <a:pt x="771163" y="349515"/>
                </a:lnTo>
                <a:lnTo>
                  <a:pt x="771163" y="496627"/>
                </a:lnTo>
                <a:lnTo>
                  <a:pt x="117837" y="496627"/>
                </a:lnTo>
                <a:lnTo>
                  <a:pt x="117837" y="349515"/>
                </a:lnTo>
                <a:close/>
              </a:path>
            </a:pathLst>
          </a:custGeom>
          <a:solidFill>
            <a:schemeClr val="tx1"/>
          </a:solidFill>
          <a:ln w="12700" cap="flat" cmpd="sng">
            <a:solidFill>
              <a:srgbClr val="3B3838"/>
            </a:solidFill>
            <a:prstDash val="solid"/>
            <a:miter lim="800000"/>
            <a:headEnd/>
            <a:tailEnd/>
          </a:ln>
          <a:effectLst>
            <a:outerShdw blurRad="50800" dist="38100" dir="5400000" algn="t" rotWithShape="0">
              <a:srgbClr val="000000">
                <a:alpha val="39998"/>
              </a:srgbClr>
            </a:outerShdw>
          </a:effectLst>
        </p:spPr>
        <p:txBody>
          <a:bodyPr anchor="ctr"/>
          <a:lstStyle/>
          <a:p>
            <a:endParaRPr lang="en-US"/>
          </a:p>
        </p:txBody>
      </p:sp>
      <p:pic>
        <p:nvPicPr>
          <p:cNvPr id="14849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38638" y="5419725"/>
            <a:ext cx="2524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5763" y="4972050"/>
            <a:ext cx="49371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qual 24"/>
          <p:cNvSpPr>
            <a:spLocks/>
          </p:cNvSpPr>
          <p:nvPr/>
        </p:nvSpPr>
        <p:spPr bwMode="auto">
          <a:xfrm>
            <a:off x="3910013" y="3024188"/>
            <a:ext cx="887412" cy="627062"/>
          </a:xfrm>
          <a:custGeom>
            <a:avLst/>
            <a:gdLst>
              <a:gd name="T0" fmla="*/ 117626 w 887412"/>
              <a:gd name="T1" fmla="*/ 129175 h 627062"/>
              <a:gd name="T2" fmla="*/ 769786 w 887412"/>
              <a:gd name="T3" fmla="*/ 129175 h 627062"/>
              <a:gd name="T4" fmla="*/ 769786 w 887412"/>
              <a:gd name="T5" fmla="*/ 276660 h 627062"/>
              <a:gd name="T6" fmla="*/ 117626 w 887412"/>
              <a:gd name="T7" fmla="*/ 276660 h 627062"/>
              <a:gd name="T8" fmla="*/ 117626 w 887412"/>
              <a:gd name="T9" fmla="*/ 129175 h 627062"/>
              <a:gd name="T10" fmla="*/ 117626 w 887412"/>
              <a:gd name="T11" fmla="*/ 350402 h 627062"/>
              <a:gd name="T12" fmla="*/ 769786 w 887412"/>
              <a:gd name="T13" fmla="*/ 350402 h 627062"/>
              <a:gd name="T14" fmla="*/ 769786 w 887412"/>
              <a:gd name="T15" fmla="*/ 497887 h 627062"/>
              <a:gd name="T16" fmla="*/ 117626 w 887412"/>
              <a:gd name="T17" fmla="*/ 497887 h 627062"/>
              <a:gd name="T18" fmla="*/ 117626 w 887412"/>
              <a:gd name="T19" fmla="*/ 350402 h 6270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7412" h="627062">
                <a:moveTo>
                  <a:pt x="117626" y="129175"/>
                </a:moveTo>
                <a:lnTo>
                  <a:pt x="769786" y="129175"/>
                </a:lnTo>
                <a:lnTo>
                  <a:pt x="769786" y="276660"/>
                </a:lnTo>
                <a:lnTo>
                  <a:pt x="117626" y="276660"/>
                </a:lnTo>
                <a:lnTo>
                  <a:pt x="117626" y="129175"/>
                </a:lnTo>
                <a:close/>
                <a:moveTo>
                  <a:pt x="117626" y="350402"/>
                </a:moveTo>
                <a:lnTo>
                  <a:pt x="769786" y="350402"/>
                </a:lnTo>
                <a:lnTo>
                  <a:pt x="769786" y="497887"/>
                </a:lnTo>
                <a:lnTo>
                  <a:pt x="117626" y="497887"/>
                </a:lnTo>
                <a:lnTo>
                  <a:pt x="117626" y="350402"/>
                </a:lnTo>
                <a:close/>
              </a:path>
            </a:pathLst>
          </a:custGeom>
          <a:solidFill>
            <a:schemeClr val="tx1"/>
          </a:solidFill>
          <a:ln w="12700" cap="flat" cmpd="sng">
            <a:solidFill>
              <a:srgbClr val="3B3838"/>
            </a:solidFill>
            <a:prstDash val="solid"/>
            <a:miter lim="800000"/>
            <a:headEnd/>
            <a:tailEnd/>
          </a:ln>
          <a:effectLst>
            <a:outerShdw blurRad="50800" dist="38100" dir="5400000" algn="t" rotWithShape="0">
              <a:srgbClr val="000000">
                <a:alpha val="39998"/>
              </a:srgbClr>
            </a:outerShdw>
          </a:effectLst>
        </p:spPr>
        <p:txBody>
          <a:bodyPr anchor="ctr"/>
          <a:lstStyle/>
          <a:p>
            <a:endParaRPr lang="en-US"/>
          </a:p>
        </p:txBody>
      </p:sp>
      <p:sp>
        <p:nvSpPr>
          <p:cNvPr id="148494" name="TextBox 5"/>
          <p:cNvSpPr txBox="1">
            <a:spLocks noChangeArrowheads="1"/>
          </p:cNvSpPr>
          <p:nvPr/>
        </p:nvSpPr>
        <p:spPr bwMode="auto">
          <a:xfrm>
            <a:off x="1398588" y="6202363"/>
            <a:ext cx="642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(Como puedes ver, nuestra meta es la igualdad.)</a:t>
            </a:r>
            <a:endParaRPr lang="en-US" altLang="en-US" sz="1800" b="1"/>
          </a:p>
        </p:txBody>
      </p:sp>
      <p:pic>
        <p:nvPicPr>
          <p:cNvPr id="148495" name="Picture 2" descr="https://pixabay.com/static/uploads/photo/2013/07/13/13/24/clock-160966_64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7988" y="2971800"/>
            <a:ext cx="7762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6" name="Picture 2" descr="https://pixabay.com/static/uploads/photo/2013/07/13/13/24/clock-160966_64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3163" y="2978150"/>
            <a:ext cx="7762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qual 18"/>
          <p:cNvSpPr>
            <a:spLocks/>
          </p:cNvSpPr>
          <p:nvPr/>
        </p:nvSpPr>
        <p:spPr bwMode="auto">
          <a:xfrm>
            <a:off x="4622800" y="5407025"/>
            <a:ext cx="889000" cy="625475"/>
          </a:xfrm>
          <a:custGeom>
            <a:avLst/>
            <a:gdLst>
              <a:gd name="T0" fmla="*/ 117837 w 889000"/>
              <a:gd name="T1" fmla="*/ 128848 h 625475"/>
              <a:gd name="T2" fmla="*/ 771163 w 889000"/>
              <a:gd name="T3" fmla="*/ 128848 h 625475"/>
              <a:gd name="T4" fmla="*/ 771163 w 889000"/>
              <a:gd name="T5" fmla="*/ 275960 h 625475"/>
              <a:gd name="T6" fmla="*/ 117837 w 889000"/>
              <a:gd name="T7" fmla="*/ 275960 h 625475"/>
              <a:gd name="T8" fmla="*/ 117837 w 889000"/>
              <a:gd name="T9" fmla="*/ 128848 h 625475"/>
              <a:gd name="T10" fmla="*/ 117837 w 889000"/>
              <a:gd name="T11" fmla="*/ 349515 h 625475"/>
              <a:gd name="T12" fmla="*/ 771163 w 889000"/>
              <a:gd name="T13" fmla="*/ 349515 h 625475"/>
              <a:gd name="T14" fmla="*/ 771163 w 889000"/>
              <a:gd name="T15" fmla="*/ 496627 h 625475"/>
              <a:gd name="T16" fmla="*/ 117837 w 889000"/>
              <a:gd name="T17" fmla="*/ 496627 h 625475"/>
              <a:gd name="T18" fmla="*/ 117837 w 889000"/>
              <a:gd name="T19" fmla="*/ 349515 h 625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9000" h="625475">
                <a:moveTo>
                  <a:pt x="117837" y="128848"/>
                </a:moveTo>
                <a:lnTo>
                  <a:pt x="771163" y="128848"/>
                </a:lnTo>
                <a:lnTo>
                  <a:pt x="771163" y="275960"/>
                </a:lnTo>
                <a:lnTo>
                  <a:pt x="117837" y="275960"/>
                </a:lnTo>
                <a:lnTo>
                  <a:pt x="117837" y="128848"/>
                </a:lnTo>
                <a:close/>
                <a:moveTo>
                  <a:pt x="117837" y="349515"/>
                </a:moveTo>
                <a:lnTo>
                  <a:pt x="771163" y="349515"/>
                </a:lnTo>
                <a:lnTo>
                  <a:pt x="771163" y="496627"/>
                </a:lnTo>
                <a:lnTo>
                  <a:pt x="117837" y="496627"/>
                </a:lnTo>
                <a:lnTo>
                  <a:pt x="117837" y="349515"/>
                </a:lnTo>
                <a:close/>
              </a:path>
            </a:pathLst>
          </a:custGeom>
          <a:solidFill>
            <a:schemeClr val="tx1"/>
          </a:solidFill>
          <a:ln w="12700" cap="flat" cmpd="sng">
            <a:solidFill>
              <a:srgbClr val="3B3838"/>
            </a:solidFill>
            <a:prstDash val="solid"/>
            <a:miter lim="800000"/>
            <a:headEnd/>
            <a:tailEnd/>
          </a:ln>
          <a:effectLst>
            <a:outerShdw blurRad="50800" dist="38100" dir="5400000" algn="t" rotWithShape="0">
              <a:srgbClr val="000000">
                <a:alpha val="39998"/>
              </a:srgbClr>
            </a:outerShdw>
          </a:effectLst>
        </p:spPr>
        <p:txBody>
          <a:bodyPr anchor="ct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8E8DD51-2463-4604-BDCA-A3106575BCF1}" type="slidenum">
              <a:rPr lang="en-US" altLang="en-US" sz="1200">
                <a:solidFill>
                  <a:srgbClr val="898989"/>
                </a:solidFill>
              </a:rPr>
              <a:pPr/>
              <a:t>69</a:t>
            </a:fld>
            <a:endParaRPr lang="en-US" altLang="en-US" sz="1200">
              <a:solidFill>
                <a:srgbClr val="898989"/>
              </a:solidFill>
            </a:endParaRPr>
          </a:p>
        </p:txBody>
      </p:sp>
      <p:sp>
        <p:nvSpPr>
          <p:cNvPr id="149506" name="Title 1"/>
          <p:cNvSpPr>
            <a:spLocks noGrp="1"/>
          </p:cNvSpPr>
          <p:nvPr>
            <p:ph type="title"/>
          </p:nvPr>
        </p:nvSpPr>
        <p:spPr>
          <a:xfrm>
            <a:off x="169863" y="-165100"/>
            <a:ext cx="8883650" cy="1325563"/>
          </a:xfrm>
        </p:spPr>
        <p:txBody>
          <a:bodyPr/>
          <a:lstStyle/>
          <a:p>
            <a:pPr>
              <a:defRPr/>
            </a:pPr>
            <a:r>
              <a:rPr lang="en-US" altLang="en-US" smtClean="0"/>
              <a:t>Equal pay for equal work</a:t>
            </a:r>
          </a:p>
        </p:txBody>
      </p:sp>
      <p:sp>
        <p:nvSpPr>
          <p:cNvPr id="150531"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3818339F-B9B2-442C-8772-ED8A75C602F6}" type="slidenum">
              <a:rPr lang="en-US" altLang="en-US" sz="1200">
                <a:solidFill>
                  <a:srgbClr val="898989"/>
                </a:solidFill>
              </a:rPr>
              <a:pPr algn="r" eaLnBrk="1" hangingPunct="1"/>
              <a:t>69</a:t>
            </a:fld>
            <a:endParaRPr lang="en-US" altLang="en-US" sz="1200">
              <a:solidFill>
                <a:srgbClr val="898989"/>
              </a:solidFill>
            </a:endParaRPr>
          </a:p>
        </p:txBody>
      </p:sp>
      <p:sp>
        <p:nvSpPr>
          <p:cNvPr id="150532" name="TextBox 3"/>
          <p:cNvSpPr txBox="1">
            <a:spLocks noChangeArrowheads="1"/>
          </p:cNvSpPr>
          <p:nvPr/>
        </p:nvSpPr>
        <p:spPr bwMode="auto">
          <a:xfrm>
            <a:off x="295275" y="801688"/>
            <a:ext cx="85566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700" b="1"/>
              <a:t>Equal pay</a:t>
            </a:r>
            <a:r>
              <a:rPr lang="es-MX" altLang="en-US" sz="1700"/>
              <a:t>: </a:t>
            </a:r>
            <a:r>
              <a:rPr lang="en-US" altLang="en-US" sz="1700"/>
              <a:t>Partners will earn equally for the hours they work for the Cooperative. One Partner’s work does not have more value than the work of other Partners. </a:t>
            </a:r>
          </a:p>
          <a:p>
            <a:endParaRPr lang="es-MX" altLang="en-US" sz="1700"/>
          </a:p>
          <a:p>
            <a:r>
              <a:rPr lang="es-MX" altLang="en-US" sz="1700" b="1"/>
              <a:t>Equal work hours:</a:t>
            </a:r>
            <a:r>
              <a:rPr lang="es-MX" altLang="en-US" sz="1700"/>
              <a:t> </a:t>
            </a:r>
            <a:r>
              <a:rPr lang="en-US" altLang="en-US" sz="1700"/>
              <a:t>Partners will try to ensure that every Partner has the opportunity to work roughly the same number of hours per month as other Partners. Partners will try to ensure that every Partner contributes equally to the work for the Cooperative. </a:t>
            </a:r>
          </a:p>
          <a:p>
            <a:endParaRPr lang="en-US" altLang="en-US" sz="1700"/>
          </a:p>
        </p:txBody>
      </p:sp>
      <p:pic>
        <p:nvPicPr>
          <p:cNvPr id="1505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3941763"/>
            <a:ext cx="10048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3036888"/>
            <a:ext cx="1433513"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5" name="TextBox 8"/>
          <p:cNvSpPr txBox="1">
            <a:spLocks noChangeArrowheads="1"/>
          </p:cNvSpPr>
          <p:nvPr/>
        </p:nvSpPr>
        <p:spPr bwMode="auto">
          <a:xfrm>
            <a:off x="7483475" y="4610100"/>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10" name="Equal 3"/>
          <p:cNvSpPr>
            <a:spLocks/>
          </p:cNvSpPr>
          <p:nvPr/>
        </p:nvSpPr>
        <p:spPr bwMode="auto">
          <a:xfrm>
            <a:off x="1838325" y="4554538"/>
            <a:ext cx="889000" cy="625475"/>
          </a:xfrm>
          <a:custGeom>
            <a:avLst/>
            <a:gdLst>
              <a:gd name="T0" fmla="*/ 117837 w 889000"/>
              <a:gd name="T1" fmla="*/ 128848 h 625475"/>
              <a:gd name="T2" fmla="*/ 771163 w 889000"/>
              <a:gd name="T3" fmla="*/ 128848 h 625475"/>
              <a:gd name="T4" fmla="*/ 771163 w 889000"/>
              <a:gd name="T5" fmla="*/ 275960 h 625475"/>
              <a:gd name="T6" fmla="*/ 117837 w 889000"/>
              <a:gd name="T7" fmla="*/ 275960 h 625475"/>
              <a:gd name="T8" fmla="*/ 117837 w 889000"/>
              <a:gd name="T9" fmla="*/ 128848 h 625475"/>
              <a:gd name="T10" fmla="*/ 117837 w 889000"/>
              <a:gd name="T11" fmla="*/ 349515 h 625475"/>
              <a:gd name="T12" fmla="*/ 771163 w 889000"/>
              <a:gd name="T13" fmla="*/ 349515 h 625475"/>
              <a:gd name="T14" fmla="*/ 771163 w 889000"/>
              <a:gd name="T15" fmla="*/ 496627 h 625475"/>
              <a:gd name="T16" fmla="*/ 117837 w 889000"/>
              <a:gd name="T17" fmla="*/ 496627 h 625475"/>
              <a:gd name="T18" fmla="*/ 117837 w 889000"/>
              <a:gd name="T19" fmla="*/ 349515 h 625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9000" h="625475">
                <a:moveTo>
                  <a:pt x="117837" y="128848"/>
                </a:moveTo>
                <a:lnTo>
                  <a:pt x="771163" y="128848"/>
                </a:lnTo>
                <a:lnTo>
                  <a:pt x="771163" y="275960"/>
                </a:lnTo>
                <a:lnTo>
                  <a:pt x="117837" y="275960"/>
                </a:lnTo>
                <a:lnTo>
                  <a:pt x="117837" y="128848"/>
                </a:lnTo>
                <a:close/>
                <a:moveTo>
                  <a:pt x="117837" y="349515"/>
                </a:moveTo>
                <a:lnTo>
                  <a:pt x="771163" y="349515"/>
                </a:lnTo>
                <a:lnTo>
                  <a:pt x="771163" y="496627"/>
                </a:lnTo>
                <a:lnTo>
                  <a:pt x="117837" y="496627"/>
                </a:lnTo>
                <a:lnTo>
                  <a:pt x="117837" y="349515"/>
                </a:lnTo>
                <a:close/>
              </a:path>
            </a:pathLst>
          </a:custGeom>
          <a:solidFill>
            <a:schemeClr val="tx1"/>
          </a:solidFill>
          <a:ln w="12700" cap="flat" cmpd="sng">
            <a:solidFill>
              <a:srgbClr val="3B3838"/>
            </a:solidFill>
            <a:prstDash val="solid"/>
            <a:miter lim="800000"/>
            <a:headEnd/>
            <a:tailEnd/>
          </a:ln>
          <a:effectLst>
            <a:outerShdw blurRad="50800" dist="38100" dir="5400000" algn="t" rotWithShape="0">
              <a:srgbClr val="000000">
                <a:alpha val="39998"/>
              </a:srgbClr>
            </a:outerShdw>
          </a:effectLst>
        </p:spPr>
        <p:txBody>
          <a:bodyPr anchor="ctr"/>
          <a:lstStyle/>
          <a:p>
            <a:endParaRPr lang="en-US"/>
          </a:p>
        </p:txBody>
      </p:sp>
      <p:pic>
        <p:nvPicPr>
          <p:cNvPr id="1505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2843213"/>
            <a:ext cx="1004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89900" y="3197225"/>
            <a:ext cx="4937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qual 21"/>
          <p:cNvSpPr>
            <a:spLocks/>
          </p:cNvSpPr>
          <p:nvPr/>
        </p:nvSpPr>
        <p:spPr bwMode="auto">
          <a:xfrm>
            <a:off x="7094538" y="3478213"/>
            <a:ext cx="889000" cy="625475"/>
          </a:xfrm>
          <a:custGeom>
            <a:avLst/>
            <a:gdLst>
              <a:gd name="T0" fmla="*/ 117837 w 889000"/>
              <a:gd name="T1" fmla="*/ 128848 h 625475"/>
              <a:gd name="T2" fmla="*/ 771163 w 889000"/>
              <a:gd name="T3" fmla="*/ 128848 h 625475"/>
              <a:gd name="T4" fmla="*/ 771163 w 889000"/>
              <a:gd name="T5" fmla="*/ 275960 h 625475"/>
              <a:gd name="T6" fmla="*/ 117837 w 889000"/>
              <a:gd name="T7" fmla="*/ 275960 h 625475"/>
              <a:gd name="T8" fmla="*/ 117837 w 889000"/>
              <a:gd name="T9" fmla="*/ 128848 h 625475"/>
              <a:gd name="T10" fmla="*/ 117837 w 889000"/>
              <a:gd name="T11" fmla="*/ 349515 h 625475"/>
              <a:gd name="T12" fmla="*/ 771163 w 889000"/>
              <a:gd name="T13" fmla="*/ 349515 h 625475"/>
              <a:gd name="T14" fmla="*/ 771163 w 889000"/>
              <a:gd name="T15" fmla="*/ 496627 h 625475"/>
              <a:gd name="T16" fmla="*/ 117837 w 889000"/>
              <a:gd name="T17" fmla="*/ 496627 h 625475"/>
              <a:gd name="T18" fmla="*/ 117837 w 889000"/>
              <a:gd name="T19" fmla="*/ 349515 h 625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9000" h="625475">
                <a:moveTo>
                  <a:pt x="117837" y="128848"/>
                </a:moveTo>
                <a:lnTo>
                  <a:pt x="771163" y="128848"/>
                </a:lnTo>
                <a:lnTo>
                  <a:pt x="771163" y="275960"/>
                </a:lnTo>
                <a:lnTo>
                  <a:pt x="117837" y="275960"/>
                </a:lnTo>
                <a:lnTo>
                  <a:pt x="117837" y="128848"/>
                </a:lnTo>
                <a:close/>
                <a:moveTo>
                  <a:pt x="117837" y="349515"/>
                </a:moveTo>
                <a:lnTo>
                  <a:pt x="771163" y="349515"/>
                </a:lnTo>
                <a:lnTo>
                  <a:pt x="771163" y="496627"/>
                </a:lnTo>
                <a:lnTo>
                  <a:pt x="117837" y="496627"/>
                </a:lnTo>
                <a:lnTo>
                  <a:pt x="117837" y="349515"/>
                </a:lnTo>
                <a:close/>
              </a:path>
            </a:pathLst>
          </a:custGeom>
          <a:solidFill>
            <a:schemeClr val="tx1"/>
          </a:solidFill>
          <a:ln w="12700" cap="flat" cmpd="sng">
            <a:solidFill>
              <a:srgbClr val="3B3838"/>
            </a:solidFill>
            <a:prstDash val="solid"/>
            <a:miter lim="800000"/>
            <a:headEnd/>
            <a:tailEnd/>
          </a:ln>
          <a:effectLst>
            <a:outerShdw blurRad="50800" dist="38100" dir="5400000" algn="t" rotWithShape="0">
              <a:srgbClr val="000000">
                <a:alpha val="39998"/>
              </a:srgbClr>
            </a:outerShdw>
          </a:effectLst>
        </p:spPr>
        <p:txBody>
          <a:bodyPr anchor="ctr"/>
          <a:lstStyle/>
          <a:p>
            <a:endParaRPr lang="en-US"/>
          </a:p>
        </p:txBody>
      </p:sp>
      <p:pic>
        <p:nvPicPr>
          <p:cNvPr id="15054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38638" y="5419725"/>
            <a:ext cx="2524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5763" y="4972050"/>
            <a:ext cx="49371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qual 24"/>
          <p:cNvSpPr>
            <a:spLocks/>
          </p:cNvSpPr>
          <p:nvPr/>
        </p:nvSpPr>
        <p:spPr bwMode="auto">
          <a:xfrm>
            <a:off x="3910013" y="3024188"/>
            <a:ext cx="887412" cy="627062"/>
          </a:xfrm>
          <a:custGeom>
            <a:avLst/>
            <a:gdLst>
              <a:gd name="T0" fmla="*/ 117626 w 887412"/>
              <a:gd name="T1" fmla="*/ 129175 h 627062"/>
              <a:gd name="T2" fmla="*/ 769786 w 887412"/>
              <a:gd name="T3" fmla="*/ 129175 h 627062"/>
              <a:gd name="T4" fmla="*/ 769786 w 887412"/>
              <a:gd name="T5" fmla="*/ 276660 h 627062"/>
              <a:gd name="T6" fmla="*/ 117626 w 887412"/>
              <a:gd name="T7" fmla="*/ 276660 h 627062"/>
              <a:gd name="T8" fmla="*/ 117626 w 887412"/>
              <a:gd name="T9" fmla="*/ 129175 h 627062"/>
              <a:gd name="T10" fmla="*/ 117626 w 887412"/>
              <a:gd name="T11" fmla="*/ 350402 h 627062"/>
              <a:gd name="T12" fmla="*/ 769786 w 887412"/>
              <a:gd name="T13" fmla="*/ 350402 h 627062"/>
              <a:gd name="T14" fmla="*/ 769786 w 887412"/>
              <a:gd name="T15" fmla="*/ 497887 h 627062"/>
              <a:gd name="T16" fmla="*/ 117626 w 887412"/>
              <a:gd name="T17" fmla="*/ 497887 h 627062"/>
              <a:gd name="T18" fmla="*/ 117626 w 887412"/>
              <a:gd name="T19" fmla="*/ 350402 h 6270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7412" h="627062">
                <a:moveTo>
                  <a:pt x="117626" y="129175"/>
                </a:moveTo>
                <a:lnTo>
                  <a:pt x="769786" y="129175"/>
                </a:lnTo>
                <a:lnTo>
                  <a:pt x="769786" y="276660"/>
                </a:lnTo>
                <a:lnTo>
                  <a:pt x="117626" y="276660"/>
                </a:lnTo>
                <a:lnTo>
                  <a:pt x="117626" y="129175"/>
                </a:lnTo>
                <a:close/>
                <a:moveTo>
                  <a:pt x="117626" y="350402"/>
                </a:moveTo>
                <a:lnTo>
                  <a:pt x="769786" y="350402"/>
                </a:lnTo>
                <a:lnTo>
                  <a:pt x="769786" y="497887"/>
                </a:lnTo>
                <a:lnTo>
                  <a:pt x="117626" y="497887"/>
                </a:lnTo>
                <a:lnTo>
                  <a:pt x="117626" y="350402"/>
                </a:lnTo>
                <a:close/>
              </a:path>
            </a:pathLst>
          </a:custGeom>
          <a:solidFill>
            <a:schemeClr val="tx1"/>
          </a:solidFill>
          <a:ln w="12700" cap="flat" cmpd="sng">
            <a:solidFill>
              <a:srgbClr val="3B3838"/>
            </a:solidFill>
            <a:prstDash val="solid"/>
            <a:miter lim="800000"/>
            <a:headEnd/>
            <a:tailEnd/>
          </a:ln>
          <a:effectLst>
            <a:outerShdw blurRad="50800" dist="38100" dir="5400000" algn="t" rotWithShape="0">
              <a:srgbClr val="000000">
                <a:alpha val="39998"/>
              </a:srgbClr>
            </a:outerShdw>
          </a:effectLst>
        </p:spPr>
        <p:txBody>
          <a:bodyPr anchor="ctr"/>
          <a:lstStyle/>
          <a:p>
            <a:endParaRPr lang="en-US"/>
          </a:p>
        </p:txBody>
      </p:sp>
      <p:sp>
        <p:nvSpPr>
          <p:cNvPr id="150543" name="TextBox 5"/>
          <p:cNvSpPr txBox="1">
            <a:spLocks noChangeArrowheads="1"/>
          </p:cNvSpPr>
          <p:nvPr/>
        </p:nvSpPr>
        <p:spPr bwMode="auto">
          <a:xfrm>
            <a:off x="1398588" y="6202363"/>
            <a:ext cx="642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(As you can see, our goal is equality.)</a:t>
            </a:r>
            <a:endParaRPr lang="en-US" altLang="en-US" sz="1800" b="1"/>
          </a:p>
        </p:txBody>
      </p:sp>
      <p:pic>
        <p:nvPicPr>
          <p:cNvPr id="150544" name="Picture 2" descr="https://pixabay.com/static/uploads/photo/2013/07/13/13/24/clock-160966_64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7988" y="2971800"/>
            <a:ext cx="7762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5" name="Picture 2" descr="https://pixabay.com/static/uploads/photo/2013/07/13/13/24/clock-160966_64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3163" y="2978150"/>
            <a:ext cx="7762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qual 18"/>
          <p:cNvSpPr>
            <a:spLocks/>
          </p:cNvSpPr>
          <p:nvPr/>
        </p:nvSpPr>
        <p:spPr bwMode="auto">
          <a:xfrm>
            <a:off x="4622800" y="5407025"/>
            <a:ext cx="889000" cy="625475"/>
          </a:xfrm>
          <a:custGeom>
            <a:avLst/>
            <a:gdLst>
              <a:gd name="T0" fmla="*/ 117837 w 889000"/>
              <a:gd name="T1" fmla="*/ 128848 h 625475"/>
              <a:gd name="T2" fmla="*/ 771163 w 889000"/>
              <a:gd name="T3" fmla="*/ 128848 h 625475"/>
              <a:gd name="T4" fmla="*/ 771163 w 889000"/>
              <a:gd name="T5" fmla="*/ 275960 h 625475"/>
              <a:gd name="T6" fmla="*/ 117837 w 889000"/>
              <a:gd name="T7" fmla="*/ 275960 h 625475"/>
              <a:gd name="T8" fmla="*/ 117837 w 889000"/>
              <a:gd name="T9" fmla="*/ 128848 h 625475"/>
              <a:gd name="T10" fmla="*/ 117837 w 889000"/>
              <a:gd name="T11" fmla="*/ 349515 h 625475"/>
              <a:gd name="T12" fmla="*/ 771163 w 889000"/>
              <a:gd name="T13" fmla="*/ 349515 h 625475"/>
              <a:gd name="T14" fmla="*/ 771163 w 889000"/>
              <a:gd name="T15" fmla="*/ 496627 h 625475"/>
              <a:gd name="T16" fmla="*/ 117837 w 889000"/>
              <a:gd name="T17" fmla="*/ 496627 h 625475"/>
              <a:gd name="T18" fmla="*/ 117837 w 889000"/>
              <a:gd name="T19" fmla="*/ 349515 h 625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9000" h="625475">
                <a:moveTo>
                  <a:pt x="117837" y="128848"/>
                </a:moveTo>
                <a:lnTo>
                  <a:pt x="771163" y="128848"/>
                </a:lnTo>
                <a:lnTo>
                  <a:pt x="771163" y="275960"/>
                </a:lnTo>
                <a:lnTo>
                  <a:pt x="117837" y="275960"/>
                </a:lnTo>
                <a:lnTo>
                  <a:pt x="117837" y="128848"/>
                </a:lnTo>
                <a:close/>
                <a:moveTo>
                  <a:pt x="117837" y="349515"/>
                </a:moveTo>
                <a:lnTo>
                  <a:pt x="771163" y="349515"/>
                </a:lnTo>
                <a:lnTo>
                  <a:pt x="771163" y="496627"/>
                </a:lnTo>
                <a:lnTo>
                  <a:pt x="117837" y="496627"/>
                </a:lnTo>
                <a:lnTo>
                  <a:pt x="117837" y="349515"/>
                </a:lnTo>
                <a:close/>
              </a:path>
            </a:pathLst>
          </a:custGeom>
          <a:solidFill>
            <a:schemeClr val="tx1"/>
          </a:solidFill>
          <a:ln w="12700" cap="flat" cmpd="sng">
            <a:solidFill>
              <a:srgbClr val="3B3838"/>
            </a:solidFill>
            <a:prstDash val="solid"/>
            <a:miter lim="800000"/>
            <a:headEnd/>
            <a:tailEnd/>
          </a:ln>
          <a:effectLst>
            <a:outerShdw blurRad="50800" dist="38100" dir="5400000" algn="t" rotWithShape="0">
              <a:srgbClr val="000000">
                <a:alpha val="39998"/>
              </a:srgbClr>
            </a:outerShdw>
          </a:effectLst>
        </p:spPr>
        <p:txBody>
          <a:bodyPr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0D8BEEB-995D-4D76-AF1A-C530283F59C9}" type="slidenum">
              <a:rPr lang="en-US" altLang="en-US" sz="1200">
                <a:solidFill>
                  <a:srgbClr val="898989"/>
                </a:solidFill>
              </a:rPr>
              <a:pPr/>
              <a:t>7</a:t>
            </a:fld>
            <a:endParaRPr lang="en-US" altLang="en-US" sz="1200">
              <a:solidFill>
                <a:srgbClr val="898989"/>
              </a:solidFill>
            </a:endParaRPr>
          </a:p>
        </p:txBody>
      </p:sp>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81013"/>
            <a:ext cx="808037"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4"/>
          <p:cNvSpPr txBox="1">
            <a:spLocks noChangeArrowheads="1"/>
          </p:cNvSpPr>
          <p:nvPr/>
        </p:nvSpPr>
        <p:spPr bwMode="auto">
          <a:xfrm>
            <a:off x="282575" y="2314575"/>
            <a:ext cx="6178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lvl="1" algn="ctr"/>
            <a:r>
              <a:rPr lang="es-ES_tradnl" altLang="en-US" sz="1800"/>
              <a:t>LLC is the abbreviation for </a:t>
            </a:r>
            <a:r>
              <a:rPr lang="es-ES_tradnl" altLang="en-US" sz="1800" b="1"/>
              <a:t>Limited Liability Company. </a:t>
            </a:r>
          </a:p>
          <a:p>
            <a:pPr marL="0" lvl="1" algn="ctr"/>
            <a:r>
              <a:rPr lang="es-ES_tradnl" altLang="en-US" sz="1800"/>
              <a:t>In Spanish, </a:t>
            </a:r>
            <a:r>
              <a:rPr lang="es-ES_tradnl" altLang="en-US" sz="1800" b="1"/>
              <a:t>Sociedad de Responsabilidad Limitada.</a:t>
            </a:r>
            <a:endParaRPr lang="en-US" altLang="en-US" sz="1800"/>
          </a:p>
        </p:txBody>
      </p:sp>
      <p:sp>
        <p:nvSpPr>
          <p:cNvPr id="6" name="Freeform 5"/>
          <p:cNvSpPr/>
          <p:nvPr/>
        </p:nvSpPr>
        <p:spPr>
          <a:xfrm rot="5400000">
            <a:off x="4428332" y="-2847182"/>
            <a:ext cx="1536700" cy="7554913"/>
          </a:xfrm>
          <a:custGeom>
            <a:avLst/>
            <a:gdLst>
              <a:gd name="connsiteX0" fmla="*/ 2852057 w 5054729"/>
              <a:gd name="connsiteY0" fmla="*/ 65315 h 1981200"/>
              <a:gd name="connsiteX1" fmla="*/ 2775857 w 5054729"/>
              <a:gd name="connsiteY1" fmla="*/ 97972 h 1981200"/>
              <a:gd name="connsiteX2" fmla="*/ 2046514 w 5054729"/>
              <a:gd name="connsiteY2" fmla="*/ 152400 h 1981200"/>
              <a:gd name="connsiteX3" fmla="*/ 1251857 w 5054729"/>
              <a:gd name="connsiteY3" fmla="*/ 217715 h 1981200"/>
              <a:gd name="connsiteX4" fmla="*/ 957943 w 5054729"/>
              <a:gd name="connsiteY4" fmla="*/ 283029 h 1981200"/>
              <a:gd name="connsiteX5" fmla="*/ 544286 w 5054729"/>
              <a:gd name="connsiteY5" fmla="*/ 370115 h 1981200"/>
              <a:gd name="connsiteX6" fmla="*/ 381000 w 5054729"/>
              <a:gd name="connsiteY6" fmla="*/ 435429 h 1981200"/>
              <a:gd name="connsiteX7" fmla="*/ 326572 w 5054729"/>
              <a:gd name="connsiteY7" fmla="*/ 468086 h 1981200"/>
              <a:gd name="connsiteX8" fmla="*/ 283029 w 5054729"/>
              <a:gd name="connsiteY8" fmla="*/ 500743 h 1981200"/>
              <a:gd name="connsiteX9" fmla="*/ 217714 w 5054729"/>
              <a:gd name="connsiteY9" fmla="*/ 522515 h 1981200"/>
              <a:gd name="connsiteX10" fmla="*/ 152400 w 5054729"/>
              <a:gd name="connsiteY10" fmla="*/ 587829 h 1981200"/>
              <a:gd name="connsiteX11" fmla="*/ 97972 w 5054729"/>
              <a:gd name="connsiteY11" fmla="*/ 707572 h 1981200"/>
              <a:gd name="connsiteX12" fmla="*/ 65314 w 5054729"/>
              <a:gd name="connsiteY12" fmla="*/ 783772 h 1981200"/>
              <a:gd name="connsiteX13" fmla="*/ 0 w 5054729"/>
              <a:gd name="connsiteY13" fmla="*/ 925286 h 1981200"/>
              <a:gd name="connsiteX14" fmla="*/ 54429 w 5054729"/>
              <a:gd name="connsiteY14" fmla="*/ 1273629 h 1981200"/>
              <a:gd name="connsiteX15" fmla="*/ 87086 w 5054729"/>
              <a:gd name="connsiteY15" fmla="*/ 1295400 h 1981200"/>
              <a:gd name="connsiteX16" fmla="*/ 119743 w 5054729"/>
              <a:gd name="connsiteY16" fmla="*/ 1360715 h 1981200"/>
              <a:gd name="connsiteX17" fmla="*/ 195943 w 5054729"/>
              <a:gd name="connsiteY17" fmla="*/ 1415143 h 1981200"/>
              <a:gd name="connsiteX18" fmla="*/ 272143 w 5054729"/>
              <a:gd name="connsiteY18" fmla="*/ 1447800 h 1981200"/>
              <a:gd name="connsiteX19" fmla="*/ 391886 w 5054729"/>
              <a:gd name="connsiteY19" fmla="*/ 1502229 h 1981200"/>
              <a:gd name="connsiteX20" fmla="*/ 424543 w 5054729"/>
              <a:gd name="connsiteY20" fmla="*/ 1534886 h 1981200"/>
              <a:gd name="connsiteX21" fmla="*/ 544286 w 5054729"/>
              <a:gd name="connsiteY21" fmla="*/ 1600200 h 1981200"/>
              <a:gd name="connsiteX22" fmla="*/ 598714 w 5054729"/>
              <a:gd name="connsiteY22" fmla="*/ 1632858 h 1981200"/>
              <a:gd name="connsiteX23" fmla="*/ 707572 w 5054729"/>
              <a:gd name="connsiteY23" fmla="*/ 1654629 h 1981200"/>
              <a:gd name="connsiteX24" fmla="*/ 1143000 w 5054729"/>
              <a:gd name="connsiteY24" fmla="*/ 1719943 h 1981200"/>
              <a:gd name="connsiteX25" fmla="*/ 1447800 w 5054729"/>
              <a:gd name="connsiteY25" fmla="*/ 1785258 h 1981200"/>
              <a:gd name="connsiteX26" fmla="*/ 2362200 w 5054729"/>
              <a:gd name="connsiteY26" fmla="*/ 1839686 h 1981200"/>
              <a:gd name="connsiteX27" fmla="*/ 2427514 w 5054729"/>
              <a:gd name="connsiteY27" fmla="*/ 1894115 h 1981200"/>
              <a:gd name="connsiteX28" fmla="*/ 2481943 w 5054729"/>
              <a:gd name="connsiteY28" fmla="*/ 1981200 h 1981200"/>
              <a:gd name="connsiteX29" fmla="*/ 2503714 w 5054729"/>
              <a:gd name="connsiteY29" fmla="*/ 1905000 h 1981200"/>
              <a:gd name="connsiteX30" fmla="*/ 2536372 w 5054729"/>
              <a:gd name="connsiteY30" fmla="*/ 1850572 h 1981200"/>
              <a:gd name="connsiteX31" fmla="*/ 2852057 w 5054729"/>
              <a:gd name="connsiteY31" fmla="*/ 1763486 h 1981200"/>
              <a:gd name="connsiteX32" fmla="*/ 4027714 w 5054729"/>
              <a:gd name="connsiteY32" fmla="*/ 1730829 h 1981200"/>
              <a:gd name="connsiteX33" fmla="*/ 4713514 w 5054729"/>
              <a:gd name="connsiteY33" fmla="*/ 1730829 h 1981200"/>
              <a:gd name="connsiteX34" fmla="*/ 4767943 w 5054729"/>
              <a:gd name="connsiteY34" fmla="*/ 1698172 h 1981200"/>
              <a:gd name="connsiteX35" fmla="*/ 4855029 w 5054729"/>
              <a:gd name="connsiteY35" fmla="*/ 1676400 h 1981200"/>
              <a:gd name="connsiteX36" fmla="*/ 4909457 w 5054729"/>
              <a:gd name="connsiteY36" fmla="*/ 1643743 h 1981200"/>
              <a:gd name="connsiteX37" fmla="*/ 4942114 w 5054729"/>
              <a:gd name="connsiteY37" fmla="*/ 1621972 h 1981200"/>
              <a:gd name="connsiteX38" fmla="*/ 4963886 w 5054729"/>
              <a:gd name="connsiteY38" fmla="*/ 1589315 h 1981200"/>
              <a:gd name="connsiteX39" fmla="*/ 4996543 w 5054729"/>
              <a:gd name="connsiteY39" fmla="*/ 1556658 h 1981200"/>
              <a:gd name="connsiteX40" fmla="*/ 5029200 w 5054729"/>
              <a:gd name="connsiteY40" fmla="*/ 1045029 h 1981200"/>
              <a:gd name="connsiteX41" fmla="*/ 4996543 w 5054729"/>
              <a:gd name="connsiteY41" fmla="*/ 957943 h 1981200"/>
              <a:gd name="connsiteX42" fmla="*/ 4942114 w 5054729"/>
              <a:gd name="connsiteY42" fmla="*/ 718458 h 1981200"/>
              <a:gd name="connsiteX43" fmla="*/ 4909457 w 5054729"/>
              <a:gd name="connsiteY43" fmla="*/ 696686 h 1981200"/>
              <a:gd name="connsiteX44" fmla="*/ 4822372 w 5054729"/>
              <a:gd name="connsiteY44" fmla="*/ 489858 h 1981200"/>
              <a:gd name="connsiteX45" fmla="*/ 4789714 w 5054729"/>
              <a:gd name="connsiteY45" fmla="*/ 468086 h 1981200"/>
              <a:gd name="connsiteX46" fmla="*/ 4757057 w 5054729"/>
              <a:gd name="connsiteY46" fmla="*/ 435429 h 1981200"/>
              <a:gd name="connsiteX47" fmla="*/ 4680857 w 5054729"/>
              <a:gd name="connsiteY47" fmla="*/ 370115 h 1981200"/>
              <a:gd name="connsiteX48" fmla="*/ 4626429 w 5054729"/>
              <a:gd name="connsiteY48" fmla="*/ 315686 h 1981200"/>
              <a:gd name="connsiteX49" fmla="*/ 4593772 w 5054729"/>
              <a:gd name="connsiteY49" fmla="*/ 283029 h 1981200"/>
              <a:gd name="connsiteX50" fmla="*/ 4506686 w 5054729"/>
              <a:gd name="connsiteY50" fmla="*/ 217715 h 1981200"/>
              <a:gd name="connsiteX51" fmla="*/ 4256314 w 5054729"/>
              <a:gd name="connsiteY51" fmla="*/ 163286 h 1981200"/>
              <a:gd name="connsiteX52" fmla="*/ 4060372 w 5054729"/>
              <a:gd name="connsiteY52" fmla="*/ 97972 h 1981200"/>
              <a:gd name="connsiteX53" fmla="*/ 3907972 w 5054729"/>
              <a:gd name="connsiteY53" fmla="*/ 65315 h 1981200"/>
              <a:gd name="connsiteX54" fmla="*/ 3614057 w 5054729"/>
              <a:gd name="connsiteY54" fmla="*/ 0 h 1981200"/>
              <a:gd name="connsiteX55" fmla="*/ 3037114 w 5054729"/>
              <a:gd name="connsiteY55" fmla="*/ 21772 h 1981200"/>
              <a:gd name="connsiteX56" fmla="*/ 2982686 w 5054729"/>
              <a:gd name="connsiteY56" fmla="*/ 54429 h 1981200"/>
              <a:gd name="connsiteX57" fmla="*/ 2895600 w 5054729"/>
              <a:gd name="connsiteY57" fmla="*/ 76200 h 1981200"/>
              <a:gd name="connsiteX58" fmla="*/ 2841172 w 5054729"/>
              <a:gd name="connsiteY58" fmla="*/ 65315 h 1981200"/>
              <a:gd name="connsiteX59" fmla="*/ 2808514 w 5054729"/>
              <a:gd name="connsiteY59" fmla="*/ 32658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4729" h="1981200">
                <a:moveTo>
                  <a:pt x="2852057" y="65315"/>
                </a:moveTo>
                <a:cubicBezTo>
                  <a:pt x="2826657" y="76201"/>
                  <a:pt x="2802955" y="92552"/>
                  <a:pt x="2775857" y="97972"/>
                </a:cubicBezTo>
                <a:cubicBezTo>
                  <a:pt x="2541556" y="144832"/>
                  <a:pt x="2278103" y="139090"/>
                  <a:pt x="2046514" y="152400"/>
                </a:cubicBezTo>
                <a:cubicBezTo>
                  <a:pt x="1636208" y="175981"/>
                  <a:pt x="1617312" y="181170"/>
                  <a:pt x="1251857" y="217715"/>
                </a:cubicBezTo>
                <a:cubicBezTo>
                  <a:pt x="1035579" y="289808"/>
                  <a:pt x="1294579" y="209134"/>
                  <a:pt x="957943" y="283029"/>
                </a:cubicBezTo>
                <a:cubicBezTo>
                  <a:pt x="508781" y="381625"/>
                  <a:pt x="885798" y="324579"/>
                  <a:pt x="544286" y="370115"/>
                </a:cubicBezTo>
                <a:cubicBezTo>
                  <a:pt x="452346" y="400761"/>
                  <a:pt x="456510" y="394242"/>
                  <a:pt x="381000" y="435429"/>
                </a:cubicBezTo>
                <a:cubicBezTo>
                  <a:pt x="362426" y="445560"/>
                  <a:pt x="344176" y="456350"/>
                  <a:pt x="326572" y="468086"/>
                </a:cubicBezTo>
                <a:cubicBezTo>
                  <a:pt x="311476" y="478150"/>
                  <a:pt x="299256" y="492629"/>
                  <a:pt x="283029" y="500743"/>
                </a:cubicBezTo>
                <a:cubicBezTo>
                  <a:pt x="262502" y="511006"/>
                  <a:pt x="239486" y="515258"/>
                  <a:pt x="217714" y="522515"/>
                </a:cubicBezTo>
                <a:cubicBezTo>
                  <a:pt x="195943" y="544286"/>
                  <a:pt x="163835" y="559242"/>
                  <a:pt x="152400" y="587829"/>
                </a:cubicBezTo>
                <a:cubicBezTo>
                  <a:pt x="104981" y="706380"/>
                  <a:pt x="160056" y="573058"/>
                  <a:pt x="97972" y="707572"/>
                </a:cubicBezTo>
                <a:cubicBezTo>
                  <a:pt x="86391" y="732663"/>
                  <a:pt x="77673" y="759055"/>
                  <a:pt x="65314" y="783772"/>
                </a:cubicBezTo>
                <a:cubicBezTo>
                  <a:pt x="-7594" y="929586"/>
                  <a:pt x="75694" y="723435"/>
                  <a:pt x="0" y="925286"/>
                </a:cubicBezTo>
                <a:cubicBezTo>
                  <a:pt x="6984" y="1016080"/>
                  <a:pt x="-16260" y="1179378"/>
                  <a:pt x="54429" y="1273629"/>
                </a:cubicBezTo>
                <a:cubicBezTo>
                  <a:pt x="62279" y="1284095"/>
                  <a:pt x="76200" y="1288143"/>
                  <a:pt x="87086" y="1295400"/>
                </a:cubicBezTo>
                <a:cubicBezTo>
                  <a:pt x="97972" y="1317172"/>
                  <a:pt x="106241" y="1340462"/>
                  <a:pt x="119743" y="1360715"/>
                </a:cubicBezTo>
                <a:cubicBezTo>
                  <a:pt x="140404" y="1391707"/>
                  <a:pt x="163370" y="1400337"/>
                  <a:pt x="195943" y="1415143"/>
                </a:cubicBezTo>
                <a:cubicBezTo>
                  <a:pt x="221100" y="1426578"/>
                  <a:pt x="246743" y="1436914"/>
                  <a:pt x="272143" y="1447800"/>
                </a:cubicBezTo>
                <a:cubicBezTo>
                  <a:pt x="345640" y="1521299"/>
                  <a:pt x="251609" y="1438468"/>
                  <a:pt x="391886" y="1502229"/>
                </a:cubicBezTo>
                <a:cubicBezTo>
                  <a:pt x="405901" y="1508599"/>
                  <a:pt x="412227" y="1525649"/>
                  <a:pt x="424543" y="1534886"/>
                </a:cubicBezTo>
                <a:cubicBezTo>
                  <a:pt x="460895" y="1562150"/>
                  <a:pt x="504856" y="1578692"/>
                  <a:pt x="544286" y="1600200"/>
                </a:cubicBezTo>
                <a:cubicBezTo>
                  <a:pt x="562860" y="1610332"/>
                  <a:pt x="578642" y="1626167"/>
                  <a:pt x="598714" y="1632858"/>
                </a:cubicBezTo>
                <a:cubicBezTo>
                  <a:pt x="633820" y="1644560"/>
                  <a:pt x="671032" y="1648783"/>
                  <a:pt x="707572" y="1654629"/>
                </a:cubicBezTo>
                <a:cubicBezTo>
                  <a:pt x="852495" y="1677817"/>
                  <a:pt x="999492" y="1689191"/>
                  <a:pt x="1143000" y="1719943"/>
                </a:cubicBezTo>
                <a:cubicBezTo>
                  <a:pt x="1244600" y="1741715"/>
                  <a:pt x="1343987" y="1780841"/>
                  <a:pt x="1447800" y="1785258"/>
                </a:cubicBezTo>
                <a:cubicBezTo>
                  <a:pt x="2094005" y="1812756"/>
                  <a:pt x="1789290" y="1793234"/>
                  <a:pt x="2362200" y="1839686"/>
                </a:cubicBezTo>
                <a:cubicBezTo>
                  <a:pt x="2394310" y="1861094"/>
                  <a:pt x="2401321" y="1862684"/>
                  <a:pt x="2427514" y="1894115"/>
                </a:cubicBezTo>
                <a:cubicBezTo>
                  <a:pt x="2439484" y="1908479"/>
                  <a:pt x="2477387" y="1973607"/>
                  <a:pt x="2481943" y="1981200"/>
                </a:cubicBezTo>
                <a:cubicBezTo>
                  <a:pt x="2489200" y="1955800"/>
                  <a:pt x="2493554" y="1929384"/>
                  <a:pt x="2503714" y="1905000"/>
                </a:cubicBezTo>
                <a:cubicBezTo>
                  <a:pt x="2511852" y="1885470"/>
                  <a:pt x="2523677" y="1867498"/>
                  <a:pt x="2536372" y="1850572"/>
                </a:cubicBezTo>
                <a:cubicBezTo>
                  <a:pt x="2605260" y="1758723"/>
                  <a:pt x="2751750" y="1766272"/>
                  <a:pt x="2852057" y="1763486"/>
                </a:cubicBezTo>
                <a:lnTo>
                  <a:pt x="4027714" y="1730829"/>
                </a:lnTo>
                <a:cubicBezTo>
                  <a:pt x="4321717" y="1770029"/>
                  <a:pt x="4269717" y="1772696"/>
                  <a:pt x="4713514" y="1730829"/>
                </a:cubicBezTo>
                <a:cubicBezTo>
                  <a:pt x="4734579" y="1728842"/>
                  <a:pt x="4748195" y="1705767"/>
                  <a:pt x="4767943" y="1698172"/>
                </a:cubicBezTo>
                <a:cubicBezTo>
                  <a:pt x="4795871" y="1687431"/>
                  <a:pt x="4826000" y="1683657"/>
                  <a:pt x="4855029" y="1676400"/>
                </a:cubicBezTo>
                <a:cubicBezTo>
                  <a:pt x="4873172" y="1665514"/>
                  <a:pt x="4891515" y="1654957"/>
                  <a:pt x="4909457" y="1643743"/>
                </a:cubicBezTo>
                <a:cubicBezTo>
                  <a:pt x="4920551" y="1636809"/>
                  <a:pt x="4932863" y="1631223"/>
                  <a:pt x="4942114" y="1621972"/>
                </a:cubicBezTo>
                <a:cubicBezTo>
                  <a:pt x="4951365" y="1612721"/>
                  <a:pt x="4955510" y="1599366"/>
                  <a:pt x="4963886" y="1589315"/>
                </a:cubicBezTo>
                <a:cubicBezTo>
                  <a:pt x="4973741" y="1577489"/>
                  <a:pt x="4985657" y="1567544"/>
                  <a:pt x="4996543" y="1556658"/>
                </a:cubicBezTo>
                <a:cubicBezTo>
                  <a:pt x="5059927" y="1290447"/>
                  <a:pt x="5072637" y="1340398"/>
                  <a:pt x="5029200" y="1045029"/>
                </a:cubicBezTo>
                <a:cubicBezTo>
                  <a:pt x="5024689" y="1014356"/>
                  <a:pt x="5007429" y="986972"/>
                  <a:pt x="4996543" y="957943"/>
                </a:cubicBezTo>
                <a:cubicBezTo>
                  <a:pt x="4986087" y="889979"/>
                  <a:pt x="4977928" y="784117"/>
                  <a:pt x="4942114" y="718458"/>
                </a:cubicBezTo>
                <a:cubicBezTo>
                  <a:pt x="4935849" y="706972"/>
                  <a:pt x="4920343" y="703943"/>
                  <a:pt x="4909457" y="696686"/>
                </a:cubicBezTo>
                <a:cubicBezTo>
                  <a:pt x="4741839" y="428494"/>
                  <a:pt x="4974334" y="819105"/>
                  <a:pt x="4822372" y="489858"/>
                </a:cubicBezTo>
                <a:cubicBezTo>
                  <a:pt x="4816889" y="477979"/>
                  <a:pt x="4799765" y="476462"/>
                  <a:pt x="4789714" y="468086"/>
                </a:cubicBezTo>
                <a:cubicBezTo>
                  <a:pt x="4777887" y="458231"/>
                  <a:pt x="4768500" y="445727"/>
                  <a:pt x="4757057" y="435429"/>
                </a:cubicBezTo>
                <a:cubicBezTo>
                  <a:pt x="4732191" y="413050"/>
                  <a:pt x="4705517" y="392721"/>
                  <a:pt x="4680857" y="370115"/>
                </a:cubicBezTo>
                <a:cubicBezTo>
                  <a:pt x="4661943" y="352777"/>
                  <a:pt x="4644572" y="333829"/>
                  <a:pt x="4626429" y="315686"/>
                </a:cubicBezTo>
                <a:lnTo>
                  <a:pt x="4593772" y="283029"/>
                </a:lnTo>
                <a:cubicBezTo>
                  <a:pt x="4563870" y="253127"/>
                  <a:pt x="4549966" y="233945"/>
                  <a:pt x="4506686" y="217715"/>
                </a:cubicBezTo>
                <a:cubicBezTo>
                  <a:pt x="4390824" y="174267"/>
                  <a:pt x="4378170" y="190981"/>
                  <a:pt x="4256314" y="163286"/>
                </a:cubicBezTo>
                <a:cubicBezTo>
                  <a:pt x="4002471" y="105594"/>
                  <a:pt x="4277278" y="157128"/>
                  <a:pt x="4060372" y="97972"/>
                </a:cubicBezTo>
                <a:cubicBezTo>
                  <a:pt x="4010249" y="84302"/>
                  <a:pt x="3958595" y="76997"/>
                  <a:pt x="3907972" y="65315"/>
                </a:cubicBezTo>
                <a:cubicBezTo>
                  <a:pt x="3608175" y="-3869"/>
                  <a:pt x="3963969" y="69984"/>
                  <a:pt x="3614057" y="0"/>
                </a:cubicBezTo>
                <a:cubicBezTo>
                  <a:pt x="3421743" y="7257"/>
                  <a:pt x="3228854" y="5243"/>
                  <a:pt x="3037114" y="21772"/>
                </a:cubicBezTo>
                <a:cubicBezTo>
                  <a:pt x="3016034" y="23589"/>
                  <a:pt x="3002434" y="46834"/>
                  <a:pt x="2982686" y="54429"/>
                </a:cubicBezTo>
                <a:cubicBezTo>
                  <a:pt x="2954758" y="65170"/>
                  <a:pt x="2924629" y="68943"/>
                  <a:pt x="2895600" y="76200"/>
                </a:cubicBezTo>
                <a:cubicBezTo>
                  <a:pt x="2877457" y="72572"/>
                  <a:pt x="2857721" y="73589"/>
                  <a:pt x="2841172" y="65315"/>
                </a:cubicBezTo>
                <a:cubicBezTo>
                  <a:pt x="2827402" y="58430"/>
                  <a:pt x="2808514" y="32658"/>
                  <a:pt x="2808514" y="326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9" name="TextBox 6"/>
          <p:cNvSpPr txBox="1">
            <a:spLocks noChangeArrowheads="1"/>
          </p:cNvSpPr>
          <p:nvPr/>
        </p:nvSpPr>
        <p:spPr bwMode="auto">
          <a:xfrm>
            <a:off x="7472363" y="4619625"/>
            <a:ext cx="22431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26630" name="Slide Number Placeholder 2"/>
          <p:cNvSpPr txBox="1">
            <a:spLocks/>
          </p:cNvSpPr>
          <p:nvPr/>
        </p:nvSpPr>
        <p:spPr bwMode="auto">
          <a:xfrm>
            <a:off x="6707188" y="63484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1D52C17C-85E8-4432-BD10-39532071350A}" type="slidenum">
              <a:rPr lang="en-US" altLang="en-US" sz="1200">
                <a:solidFill>
                  <a:srgbClr val="898989"/>
                </a:solidFill>
              </a:rPr>
              <a:pPr algn="r" eaLnBrk="1" hangingPunct="1"/>
              <a:t>7</a:t>
            </a:fld>
            <a:endParaRPr lang="en-US" altLang="en-US" sz="1200">
              <a:solidFill>
                <a:srgbClr val="898989"/>
              </a:solidFill>
            </a:endParaRPr>
          </a:p>
        </p:txBody>
      </p:sp>
      <p:sp>
        <p:nvSpPr>
          <p:cNvPr id="9" name="Title 1"/>
          <p:cNvSpPr>
            <a:spLocks noGrp="1"/>
          </p:cNvSpPr>
          <p:nvPr>
            <p:ph type="title"/>
          </p:nvPr>
        </p:nvSpPr>
        <p:spPr>
          <a:xfrm>
            <a:off x="2286000" y="387350"/>
            <a:ext cx="6056313" cy="1325563"/>
          </a:xfrm>
        </p:spPr>
        <p:txBody>
          <a:bodyPr/>
          <a:lstStyle/>
          <a:p>
            <a:pPr algn="ctr" eaLnBrk="1" hangingPunct="1">
              <a:lnSpc>
                <a:spcPct val="100000"/>
              </a:lnSpc>
              <a:defRPr/>
            </a:pPr>
            <a:r>
              <a:rPr lang="es-ES" altLang="en-US" dirty="0" err="1" smtClean="0">
                <a:solidFill>
                  <a:srgbClr val="000000"/>
                </a:solidFill>
                <a:cs typeface="+mj-cs"/>
              </a:rPr>
              <a:t>Coopsicles</a:t>
            </a:r>
            <a:r>
              <a:rPr lang="es-ES" altLang="en-US" dirty="0" smtClean="0">
                <a:solidFill>
                  <a:srgbClr val="000000"/>
                </a:solidFill>
                <a:cs typeface="+mj-cs"/>
              </a:rPr>
              <a:t> </a:t>
            </a:r>
            <a:r>
              <a:rPr lang="es-ES" altLang="en-US" dirty="0" err="1" smtClean="0">
                <a:solidFill>
                  <a:srgbClr val="000000"/>
                </a:solidFill>
                <a:cs typeface="+mj-cs"/>
              </a:rPr>
              <a:t>is</a:t>
            </a:r>
            <a:r>
              <a:rPr lang="es-ES" altLang="en-US" dirty="0" smtClean="0">
                <a:solidFill>
                  <a:srgbClr val="000000"/>
                </a:solidFill>
                <a:cs typeface="+mj-cs"/>
              </a:rPr>
              <a:t> </a:t>
            </a:r>
            <a:r>
              <a:rPr lang="es-ES" altLang="en-US" dirty="0" err="1" smtClean="0">
                <a:solidFill>
                  <a:srgbClr val="000000"/>
                </a:solidFill>
                <a:cs typeface="+mj-cs"/>
              </a:rPr>
              <a:t>an</a:t>
            </a:r>
            <a:r>
              <a:rPr lang="es-ES" altLang="en-US" dirty="0" smtClean="0">
                <a:solidFill>
                  <a:srgbClr val="000000"/>
                </a:solidFill>
                <a:cs typeface="+mj-cs"/>
              </a:rPr>
              <a:t> LLC </a:t>
            </a:r>
            <a:r>
              <a:rPr lang="es-ES" altLang="en-US" dirty="0" err="1" smtClean="0">
                <a:solidFill>
                  <a:srgbClr val="000000"/>
                </a:solidFill>
                <a:cs typeface="+mj-cs"/>
              </a:rPr>
              <a:t>structured</a:t>
            </a:r>
            <a:r>
              <a:rPr lang="es-ES" altLang="en-US" dirty="0" smtClean="0">
                <a:solidFill>
                  <a:srgbClr val="000000"/>
                </a:solidFill>
                <a:cs typeface="+mj-cs"/>
              </a:rPr>
              <a:t> as a </a:t>
            </a:r>
            <a:r>
              <a:rPr lang="es-ES" altLang="en-US" dirty="0" err="1" smtClean="0">
                <a:solidFill>
                  <a:srgbClr val="000000"/>
                </a:solidFill>
                <a:cs typeface="+mj-cs"/>
              </a:rPr>
              <a:t>cooperative</a:t>
            </a:r>
            <a:r>
              <a:rPr lang="es-ES" altLang="en-US" dirty="0" smtClean="0">
                <a:solidFill>
                  <a:srgbClr val="000000"/>
                </a:solidFill>
                <a:cs typeface="+mj-cs"/>
              </a:rPr>
              <a:t>.</a:t>
            </a:r>
            <a:endParaRPr lang="en-US" altLang="en-US" dirty="0">
              <a:solidFill>
                <a:srgbClr val="000000"/>
              </a:solidFill>
              <a:cs typeface="+mj-cs"/>
            </a:endParaRPr>
          </a:p>
        </p:txBody>
      </p:sp>
      <p:sp>
        <p:nvSpPr>
          <p:cNvPr id="26632" name="TextBox 4"/>
          <p:cNvSpPr txBox="1">
            <a:spLocks noChangeArrowheads="1"/>
          </p:cNvSpPr>
          <p:nvPr/>
        </p:nvSpPr>
        <p:spPr bwMode="auto">
          <a:xfrm>
            <a:off x="6743700" y="2130425"/>
            <a:ext cx="20621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200"/>
              <a:t>To learn more about LLC laws, read the California Corporations Code, beginning with section 17701. </a:t>
            </a:r>
          </a:p>
        </p:txBody>
      </p:sp>
      <p:sp>
        <p:nvSpPr>
          <p:cNvPr id="11" name="Left Bracket 10"/>
          <p:cNvSpPr/>
          <p:nvPr/>
        </p:nvSpPr>
        <p:spPr>
          <a:xfrm>
            <a:off x="6581775" y="1870075"/>
            <a:ext cx="598488" cy="139382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Left Bracket 11"/>
          <p:cNvSpPr/>
          <p:nvPr/>
        </p:nvSpPr>
        <p:spPr>
          <a:xfrm flipH="1">
            <a:off x="8288338" y="1884363"/>
            <a:ext cx="611187" cy="1379537"/>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rot="10800000">
            <a:off x="3702050" y="3743325"/>
            <a:ext cx="2922588" cy="2970213"/>
          </a:xfrm>
          <a:custGeom>
            <a:avLst/>
            <a:gdLst>
              <a:gd name="connsiteX0" fmla="*/ 111989 w 5326912"/>
              <a:gd name="connsiteY0" fmla="*/ 97536 h 6169152"/>
              <a:gd name="connsiteX1" fmla="*/ 453365 w 5326912"/>
              <a:gd name="connsiteY1" fmla="*/ 109728 h 6169152"/>
              <a:gd name="connsiteX2" fmla="*/ 758165 w 5326912"/>
              <a:gd name="connsiteY2" fmla="*/ 134112 h 6169152"/>
              <a:gd name="connsiteX3" fmla="*/ 1209269 w 5326912"/>
              <a:gd name="connsiteY3" fmla="*/ 146304 h 6169152"/>
              <a:gd name="connsiteX4" fmla="*/ 2721077 w 5326912"/>
              <a:gd name="connsiteY4" fmla="*/ 121920 h 6169152"/>
              <a:gd name="connsiteX5" fmla="*/ 3135605 w 5326912"/>
              <a:gd name="connsiteY5" fmla="*/ 97536 h 6169152"/>
              <a:gd name="connsiteX6" fmla="*/ 3416021 w 5326912"/>
              <a:gd name="connsiteY6" fmla="*/ 73152 h 6169152"/>
              <a:gd name="connsiteX7" fmla="*/ 3879317 w 5326912"/>
              <a:gd name="connsiteY7" fmla="*/ 48768 h 6169152"/>
              <a:gd name="connsiteX8" fmla="*/ 4220693 w 5326912"/>
              <a:gd name="connsiteY8" fmla="*/ 12192 h 6169152"/>
              <a:gd name="connsiteX9" fmla="*/ 4366997 w 5326912"/>
              <a:gd name="connsiteY9" fmla="*/ 0 h 6169152"/>
              <a:gd name="connsiteX10" fmla="*/ 4476725 w 5326912"/>
              <a:gd name="connsiteY10" fmla="*/ 12192 h 6169152"/>
              <a:gd name="connsiteX11" fmla="*/ 4549877 w 5326912"/>
              <a:gd name="connsiteY11" fmla="*/ 73152 h 6169152"/>
              <a:gd name="connsiteX12" fmla="*/ 4598645 w 5326912"/>
              <a:gd name="connsiteY12" fmla="*/ 109728 h 6169152"/>
              <a:gd name="connsiteX13" fmla="*/ 4635221 w 5326912"/>
              <a:gd name="connsiteY13" fmla="*/ 195072 h 6169152"/>
              <a:gd name="connsiteX14" fmla="*/ 4647413 w 5326912"/>
              <a:gd name="connsiteY14" fmla="*/ 231648 h 6169152"/>
              <a:gd name="connsiteX15" fmla="*/ 4671797 w 5326912"/>
              <a:gd name="connsiteY15" fmla="*/ 268224 h 6169152"/>
              <a:gd name="connsiteX16" fmla="*/ 4696181 w 5326912"/>
              <a:gd name="connsiteY16" fmla="*/ 329184 h 6169152"/>
              <a:gd name="connsiteX17" fmla="*/ 4744949 w 5326912"/>
              <a:gd name="connsiteY17" fmla="*/ 402336 h 6169152"/>
              <a:gd name="connsiteX18" fmla="*/ 4757141 w 5326912"/>
              <a:gd name="connsiteY18" fmla="*/ 463296 h 6169152"/>
              <a:gd name="connsiteX19" fmla="*/ 4781525 w 5326912"/>
              <a:gd name="connsiteY19" fmla="*/ 499872 h 6169152"/>
              <a:gd name="connsiteX20" fmla="*/ 4842485 w 5326912"/>
              <a:gd name="connsiteY20" fmla="*/ 597408 h 6169152"/>
              <a:gd name="connsiteX21" fmla="*/ 4866869 w 5326912"/>
              <a:gd name="connsiteY21" fmla="*/ 670560 h 6169152"/>
              <a:gd name="connsiteX22" fmla="*/ 4915637 w 5326912"/>
              <a:gd name="connsiteY22" fmla="*/ 780288 h 6169152"/>
              <a:gd name="connsiteX23" fmla="*/ 4940021 w 5326912"/>
              <a:gd name="connsiteY23" fmla="*/ 890016 h 6169152"/>
              <a:gd name="connsiteX24" fmla="*/ 4964405 w 5326912"/>
              <a:gd name="connsiteY24" fmla="*/ 926592 h 6169152"/>
              <a:gd name="connsiteX25" fmla="*/ 5000981 w 5326912"/>
              <a:gd name="connsiteY25" fmla="*/ 1036320 h 6169152"/>
              <a:gd name="connsiteX26" fmla="*/ 5013173 w 5326912"/>
              <a:gd name="connsiteY26" fmla="*/ 1072896 h 6169152"/>
              <a:gd name="connsiteX27" fmla="*/ 5037557 w 5326912"/>
              <a:gd name="connsiteY27" fmla="*/ 1133856 h 6169152"/>
              <a:gd name="connsiteX28" fmla="*/ 5049749 w 5326912"/>
              <a:gd name="connsiteY28" fmla="*/ 1182624 h 6169152"/>
              <a:gd name="connsiteX29" fmla="*/ 5074133 w 5326912"/>
              <a:gd name="connsiteY29" fmla="*/ 1255776 h 6169152"/>
              <a:gd name="connsiteX30" fmla="*/ 5098517 w 5326912"/>
              <a:gd name="connsiteY30" fmla="*/ 1365504 h 6169152"/>
              <a:gd name="connsiteX31" fmla="*/ 5135093 w 5326912"/>
              <a:gd name="connsiteY31" fmla="*/ 1706880 h 6169152"/>
              <a:gd name="connsiteX32" fmla="*/ 5159477 w 5326912"/>
              <a:gd name="connsiteY32" fmla="*/ 2011680 h 6169152"/>
              <a:gd name="connsiteX33" fmla="*/ 5196053 w 5326912"/>
              <a:gd name="connsiteY33" fmla="*/ 2231136 h 6169152"/>
              <a:gd name="connsiteX34" fmla="*/ 5220437 w 5326912"/>
              <a:gd name="connsiteY34" fmla="*/ 2535936 h 6169152"/>
              <a:gd name="connsiteX35" fmla="*/ 5244821 w 5326912"/>
              <a:gd name="connsiteY35" fmla="*/ 2682240 h 6169152"/>
              <a:gd name="connsiteX36" fmla="*/ 5293589 w 5326912"/>
              <a:gd name="connsiteY36" fmla="*/ 3072384 h 6169152"/>
              <a:gd name="connsiteX37" fmla="*/ 5293589 w 5326912"/>
              <a:gd name="connsiteY37" fmla="*/ 5913120 h 6169152"/>
              <a:gd name="connsiteX38" fmla="*/ 5269205 w 5326912"/>
              <a:gd name="connsiteY38" fmla="*/ 6083808 h 6169152"/>
              <a:gd name="connsiteX39" fmla="*/ 5257013 w 5326912"/>
              <a:gd name="connsiteY39" fmla="*/ 6144768 h 6169152"/>
              <a:gd name="connsiteX40" fmla="*/ 5220437 w 5326912"/>
              <a:gd name="connsiteY40" fmla="*/ 6156960 h 6169152"/>
              <a:gd name="connsiteX41" fmla="*/ 5171669 w 5326912"/>
              <a:gd name="connsiteY41" fmla="*/ 6169152 h 6169152"/>
              <a:gd name="connsiteX42" fmla="*/ 4866869 w 5326912"/>
              <a:gd name="connsiteY42" fmla="*/ 6144768 h 6169152"/>
              <a:gd name="connsiteX43" fmla="*/ 4781525 w 5326912"/>
              <a:gd name="connsiteY43" fmla="*/ 6120384 h 6169152"/>
              <a:gd name="connsiteX44" fmla="*/ 4744949 w 5326912"/>
              <a:gd name="connsiteY44" fmla="*/ 6096000 h 6169152"/>
              <a:gd name="connsiteX45" fmla="*/ 3647669 w 5326912"/>
              <a:gd name="connsiteY45" fmla="*/ 6120384 h 6169152"/>
              <a:gd name="connsiteX46" fmla="*/ 3428213 w 5326912"/>
              <a:gd name="connsiteY46" fmla="*/ 6132576 h 6169152"/>
              <a:gd name="connsiteX47" fmla="*/ 2745461 w 5326912"/>
              <a:gd name="connsiteY47" fmla="*/ 6144768 h 6169152"/>
              <a:gd name="connsiteX48" fmla="*/ 2038325 w 5326912"/>
              <a:gd name="connsiteY48" fmla="*/ 6132576 h 6169152"/>
              <a:gd name="connsiteX49" fmla="*/ 1794485 w 5326912"/>
              <a:gd name="connsiteY49" fmla="*/ 6108192 h 6169152"/>
              <a:gd name="connsiteX50" fmla="*/ 1526261 w 5326912"/>
              <a:gd name="connsiteY50" fmla="*/ 6096000 h 6169152"/>
              <a:gd name="connsiteX51" fmla="*/ 745973 w 5326912"/>
              <a:gd name="connsiteY51" fmla="*/ 6059424 h 6169152"/>
              <a:gd name="connsiteX52" fmla="*/ 819125 w 5326912"/>
              <a:gd name="connsiteY52" fmla="*/ 6022848 h 6169152"/>
              <a:gd name="connsiteX53" fmla="*/ 867893 w 5326912"/>
              <a:gd name="connsiteY53" fmla="*/ 5974080 h 6169152"/>
              <a:gd name="connsiteX54" fmla="*/ 892277 w 5326912"/>
              <a:gd name="connsiteY54" fmla="*/ 5913120 h 6169152"/>
              <a:gd name="connsiteX55" fmla="*/ 953237 w 5326912"/>
              <a:gd name="connsiteY55" fmla="*/ 5803392 h 6169152"/>
              <a:gd name="connsiteX56" fmla="*/ 977621 w 5326912"/>
              <a:gd name="connsiteY56" fmla="*/ 5718048 h 6169152"/>
              <a:gd name="connsiteX57" fmla="*/ 1002005 w 5326912"/>
              <a:gd name="connsiteY57" fmla="*/ 5681472 h 6169152"/>
              <a:gd name="connsiteX58" fmla="*/ 1038581 w 5326912"/>
              <a:gd name="connsiteY58" fmla="*/ 5596128 h 6169152"/>
              <a:gd name="connsiteX59" fmla="*/ 1099541 w 5326912"/>
              <a:gd name="connsiteY59" fmla="*/ 5401056 h 6169152"/>
              <a:gd name="connsiteX60" fmla="*/ 1148309 w 5326912"/>
              <a:gd name="connsiteY60" fmla="*/ 5315712 h 6169152"/>
              <a:gd name="connsiteX61" fmla="*/ 1233653 w 5326912"/>
              <a:gd name="connsiteY61" fmla="*/ 5035296 h 6169152"/>
              <a:gd name="connsiteX62" fmla="*/ 1245845 w 5326912"/>
              <a:gd name="connsiteY62" fmla="*/ 4986528 h 6169152"/>
              <a:gd name="connsiteX63" fmla="*/ 1270229 w 5326912"/>
              <a:gd name="connsiteY63" fmla="*/ 4913376 h 6169152"/>
              <a:gd name="connsiteX64" fmla="*/ 1282421 w 5326912"/>
              <a:gd name="connsiteY64" fmla="*/ 4840224 h 6169152"/>
              <a:gd name="connsiteX65" fmla="*/ 1245845 w 5326912"/>
              <a:gd name="connsiteY65" fmla="*/ 4389120 h 6169152"/>
              <a:gd name="connsiteX66" fmla="*/ 1221461 w 5326912"/>
              <a:gd name="connsiteY66" fmla="*/ 4315968 h 6169152"/>
              <a:gd name="connsiteX67" fmla="*/ 1172693 w 5326912"/>
              <a:gd name="connsiteY67" fmla="*/ 4120896 h 6169152"/>
              <a:gd name="connsiteX68" fmla="*/ 1160501 w 5326912"/>
              <a:gd name="connsiteY68" fmla="*/ 4072128 h 6169152"/>
              <a:gd name="connsiteX69" fmla="*/ 1123925 w 5326912"/>
              <a:gd name="connsiteY69" fmla="*/ 3852672 h 6169152"/>
              <a:gd name="connsiteX70" fmla="*/ 1111733 w 5326912"/>
              <a:gd name="connsiteY70" fmla="*/ 3706368 h 6169152"/>
              <a:gd name="connsiteX71" fmla="*/ 1087349 w 5326912"/>
              <a:gd name="connsiteY71" fmla="*/ 3645408 h 6169152"/>
              <a:gd name="connsiteX72" fmla="*/ 1075157 w 5326912"/>
              <a:gd name="connsiteY72" fmla="*/ 3547872 h 6169152"/>
              <a:gd name="connsiteX73" fmla="*/ 1014197 w 5326912"/>
              <a:gd name="connsiteY73" fmla="*/ 3279648 h 6169152"/>
              <a:gd name="connsiteX74" fmla="*/ 1002005 w 5326912"/>
              <a:gd name="connsiteY74" fmla="*/ 3206496 h 6169152"/>
              <a:gd name="connsiteX75" fmla="*/ 928853 w 5326912"/>
              <a:gd name="connsiteY75" fmla="*/ 3011424 h 6169152"/>
              <a:gd name="connsiteX76" fmla="*/ 892277 w 5326912"/>
              <a:gd name="connsiteY76" fmla="*/ 2889504 h 6169152"/>
              <a:gd name="connsiteX77" fmla="*/ 855701 w 5326912"/>
              <a:gd name="connsiteY77" fmla="*/ 2791968 h 6169152"/>
              <a:gd name="connsiteX78" fmla="*/ 831317 w 5326912"/>
              <a:gd name="connsiteY78" fmla="*/ 2609088 h 6169152"/>
              <a:gd name="connsiteX79" fmla="*/ 806933 w 5326912"/>
              <a:gd name="connsiteY79" fmla="*/ 2499360 h 6169152"/>
              <a:gd name="connsiteX80" fmla="*/ 794741 w 5326912"/>
              <a:gd name="connsiteY80" fmla="*/ 2450592 h 6169152"/>
              <a:gd name="connsiteX81" fmla="*/ 770357 w 5326912"/>
              <a:gd name="connsiteY81" fmla="*/ 2340864 h 6169152"/>
              <a:gd name="connsiteX82" fmla="*/ 733781 w 5326912"/>
              <a:gd name="connsiteY82" fmla="*/ 2218944 h 6169152"/>
              <a:gd name="connsiteX83" fmla="*/ 721589 w 5326912"/>
              <a:gd name="connsiteY83" fmla="*/ 2145792 h 6169152"/>
              <a:gd name="connsiteX84" fmla="*/ 697205 w 5326912"/>
              <a:gd name="connsiteY84" fmla="*/ 2072640 h 6169152"/>
              <a:gd name="connsiteX85" fmla="*/ 672821 w 5326912"/>
              <a:gd name="connsiteY85" fmla="*/ 1999488 h 6169152"/>
              <a:gd name="connsiteX86" fmla="*/ 624053 w 5326912"/>
              <a:gd name="connsiteY86" fmla="*/ 1828800 h 6169152"/>
              <a:gd name="connsiteX87" fmla="*/ 611861 w 5326912"/>
              <a:gd name="connsiteY87" fmla="*/ 1780032 h 6169152"/>
              <a:gd name="connsiteX88" fmla="*/ 587477 w 5326912"/>
              <a:gd name="connsiteY88" fmla="*/ 1706880 h 6169152"/>
              <a:gd name="connsiteX89" fmla="*/ 550901 w 5326912"/>
              <a:gd name="connsiteY89" fmla="*/ 1584960 h 6169152"/>
              <a:gd name="connsiteX90" fmla="*/ 538709 w 5326912"/>
              <a:gd name="connsiteY90" fmla="*/ 1536192 h 6169152"/>
              <a:gd name="connsiteX91" fmla="*/ 526517 w 5326912"/>
              <a:gd name="connsiteY91" fmla="*/ 1499616 h 6169152"/>
              <a:gd name="connsiteX92" fmla="*/ 502133 w 5326912"/>
              <a:gd name="connsiteY92" fmla="*/ 1389888 h 6169152"/>
              <a:gd name="connsiteX93" fmla="*/ 453365 w 5326912"/>
              <a:gd name="connsiteY93" fmla="*/ 1267968 h 6169152"/>
              <a:gd name="connsiteX94" fmla="*/ 404597 w 5326912"/>
              <a:gd name="connsiteY94" fmla="*/ 1133856 h 6169152"/>
              <a:gd name="connsiteX95" fmla="*/ 392405 w 5326912"/>
              <a:gd name="connsiteY95" fmla="*/ 1097280 h 6169152"/>
              <a:gd name="connsiteX96" fmla="*/ 380213 w 5326912"/>
              <a:gd name="connsiteY96" fmla="*/ 1048512 h 6169152"/>
              <a:gd name="connsiteX97" fmla="*/ 355829 w 5326912"/>
              <a:gd name="connsiteY97" fmla="*/ 1011936 h 6169152"/>
              <a:gd name="connsiteX98" fmla="*/ 294869 w 5326912"/>
              <a:gd name="connsiteY98" fmla="*/ 816864 h 6169152"/>
              <a:gd name="connsiteX99" fmla="*/ 258293 w 5326912"/>
              <a:gd name="connsiteY99" fmla="*/ 768096 h 6169152"/>
              <a:gd name="connsiteX100" fmla="*/ 246101 w 5326912"/>
              <a:gd name="connsiteY100" fmla="*/ 694944 h 6169152"/>
              <a:gd name="connsiteX101" fmla="*/ 172949 w 5326912"/>
              <a:gd name="connsiteY101" fmla="*/ 548640 h 6169152"/>
              <a:gd name="connsiteX102" fmla="*/ 148565 w 5326912"/>
              <a:gd name="connsiteY102" fmla="*/ 487680 h 6169152"/>
              <a:gd name="connsiteX103" fmla="*/ 124181 w 5326912"/>
              <a:gd name="connsiteY103" fmla="*/ 451104 h 6169152"/>
              <a:gd name="connsiteX104" fmla="*/ 99797 w 5326912"/>
              <a:gd name="connsiteY104" fmla="*/ 390144 h 6169152"/>
              <a:gd name="connsiteX105" fmla="*/ 51029 w 5326912"/>
              <a:gd name="connsiteY105" fmla="*/ 268224 h 6169152"/>
              <a:gd name="connsiteX106" fmla="*/ 38837 w 5326912"/>
              <a:gd name="connsiteY106" fmla="*/ 207264 h 6169152"/>
              <a:gd name="connsiteX107" fmla="*/ 26645 w 5326912"/>
              <a:gd name="connsiteY107" fmla="*/ 170688 h 6169152"/>
              <a:gd name="connsiteX108" fmla="*/ 2261 w 5326912"/>
              <a:gd name="connsiteY108" fmla="*/ 121920 h 6169152"/>
              <a:gd name="connsiteX109" fmla="*/ 2261 w 5326912"/>
              <a:gd name="connsiteY109" fmla="*/ 36576 h 61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326912" h="6169152">
                <a:moveTo>
                  <a:pt x="111989" y="97536"/>
                </a:moveTo>
                <a:cubicBezTo>
                  <a:pt x="225781" y="101600"/>
                  <a:pt x="339682" y="103293"/>
                  <a:pt x="453365" y="109728"/>
                </a:cubicBezTo>
                <a:cubicBezTo>
                  <a:pt x="555127" y="115488"/>
                  <a:pt x="656360" y="129186"/>
                  <a:pt x="758165" y="134112"/>
                </a:cubicBezTo>
                <a:cubicBezTo>
                  <a:pt x="908412" y="141382"/>
                  <a:pt x="1058901" y="142240"/>
                  <a:pt x="1209269" y="146304"/>
                </a:cubicBezTo>
                <a:lnTo>
                  <a:pt x="2721077" y="121920"/>
                </a:lnTo>
                <a:cubicBezTo>
                  <a:pt x="2857013" y="119108"/>
                  <a:pt x="2999225" y="108901"/>
                  <a:pt x="3135605" y="97536"/>
                </a:cubicBezTo>
                <a:lnTo>
                  <a:pt x="3416021" y="73152"/>
                </a:lnTo>
                <a:cubicBezTo>
                  <a:pt x="3539667" y="64722"/>
                  <a:pt x="3749988" y="60264"/>
                  <a:pt x="3879317" y="48768"/>
                </a:cubicBezTo>
                <a:cubicBezTo>
                  <a:pt x="3993311" y="38635"/>
                  <a:pt x="4106645" y="21696"/>
                  <a:pt x="4220693" y="12192"/>
                </a:cubicBezTo>
                <a:lnTo>
                  <a:pt x="4366997" y="0"/>
                </a:lnTo>
                <a:cubicBezTo>
                  <a:pt x="4403573" y="4064"/>
                  <a:pt x="4441023" y="3266"/>
                  <a:pt x="4476725" y="12192"/>
                </a:cubicBezTo>
                <a:cubicBezTo>
                  <a:pt x="4502086" y="18532"/>
                  <a:pt x="4533017" y="58701"/>
                  <a:pt x="4549877" y="73152"/>
                </a:cubicBezTo>
                <a:cubicBezTo>
                  <a:pt x="4565305" y="86376"/>
                  <a:pt x="4582389" y="97536"/>
                  <a:pt x="4598645" y="109728"/>
                </a:cubicBezTo>
                <a:cubicBezTo>
                  <a:pt x="4627237" y="195505"/>
                  <a:pt x="4590024" y="89612"/>
                  <a:pt x="4635221" y="195072"/>
                </a:cubicBezTo>
                <a:cubicBezTo>
                  <a:pt x="4640283" y="206884"/>
                  <a:pt x="4641666" y="220153"/>
                  <a:pt x="4647413" y="231648"/>
                </a:cubicBezTo>
                <a:cubicBezTo>
                  <a:pt x="4653966" y="244754"/>
                  <a:pt x="4665244" y="255118"/>
                  <a:pt x="4671797" y="268224"/>
                </a:cubicBezTo>
                <a:cubicBezTo>
                  <a:pt x="4681584" y="287799"/>
                  <a:pt x="4685701" y="309971"/>
                  <a:pt x="4696181" y="329184"/>
                </a:cubicBezTo>
                <a:cubicBezTo>
                  <a:pt x="4710214" y="354912"/>
                  <a:pt x="4744949" y="402336"/>
                  <a:pt x="4744949" y="402336"/>
                </a:cubicBezTo>
                <a:cubicBezTo>
                  <a:pt x="4749013" y="422656"/>
                  <a:pt x="4749865" y="443893"/>
                  <a:pt x="4757141" y="463296"/>
                </a:cubicBezTo>
                <a:cubicBezTo>
                  <a:pt x="4762286" y="477016"/>
                  <a:pt x="4774255" y="487150"/>
                  <a:pt x="4781525" y="499872"/>
                </a:cubicBezTo>
                <a:cubicBezTo>
                  <a:pt x="4835079" y="593592"/>
                  <a:pt x="4772551" y="504162"/>
                  <a:pt x="4842485" y="597408"/>
                </a:cubicBezTo>
                <a:cubicBezTo>
                  <a:pt x="4850613" y="621792"/>
                  <a:pt x="4855374" y="647571"/>
                  <a:pt x="4866869" y="670560"/>
                </a:cubicBezTo>
                <a:cubicBezTo>
                  <a:pt x="4884881" y="706584"/>
                  <a:pt x="4903962" y="741371"/>
                  <a:pt x="4915637" y="780288"/>
                </a:cubicBezTo>
                <a:cubicBezTo>
                  <a:pt x="4921423" y="799576"/>
                  <a:pt x="4930640" y="868127"/>
                  <a:pt x="4940021" y="890016"/>
                </a:cubicBezTo>
                <a:cubicBezTo>
                  <a:pt x="4945793" y="903484"/>
                  <a:pt x="4958769" y="913066"/>
                  <a:pt x="4964405" y="926592"/>
                </a:cubicBezTo>
                <a:cubicBezTo>
                  <a:pt x="4979234" y="962181"/>
                  <a:pt x="4988789" y="999744"/>
                  <a:pt x="5000981" y="1036320"/>
                </a:cubicBezTo>
                <a:cubicBezTo>
                  <a:pt x="5005045" y="1048512"/>
                  <a:pt x="5008400" y="1060964"/>
                  <a:pt x="5013173" y="1072896"/>
                </a:cubicBezTo>
                <a:cubicBezTo>
                  <a:pt x="5021301" y="1093216"/>
                  <a:pt x="5030636" y="1113094"/>
                  <a:pt x="5037557" y="1133856"/>
                </a:cubicBezTo>
                <a:cubicBezTo>
                  <a:pt x="5042856" y="1149752"/>
                  <a:pt x="5044934" y="1166574"/>
                  <a:pt x="5049749" y="1182624"/>
                </a:cubicBezTo>
                <a:cubicBezTo>
                  <a:pt x="5057135" y="1207243"/>
                  <a:pt x="5067899" y="1230840"/>
                  <a:pt x="5074133" y="1255776"/>
                </a:cubicBezTo>
                <a:cubicBezTo>
                  <a:pt x="5117047" y="1427433"/>
                  <a:pt x="5063634" y="1260856"/>
                  <a:pt x="5098517" y="1365504"/>
                </a:cubicBezTo>
                <a:cubicBezTo>
                  <a:pt x="5110709" y="1479296"/>
                  <a:pt x="5127480" y="1592690"/>
                  <a:pt x="5135093" y="1706880"/>
                </a:cubicBezTo>
                <a:cubicBezTo>
                  <a:pt x="5139069" y="1766524"/>
                  <a:pt x="5148514" y="1938595"/>
                  <a:pt x="5159477" y="2011680"/>
                </a:cubicBezTo>
                <a:cubicBezTo>
                  <a:pt x="5186958" y="2194889"/>
                  <a:pt x="5181352" y="2069422"/>
                  <a:pt x="5196053" y="2231136"/>
                </a:cubicBezTo>
                <a:cubicBezTo>
                  <a:pt x="5205281" y="2332642"/>
                  <a:pt x="5203681" y="2435398"/>
                  <a:pt x="5220437" y="2535936"/>
                </a:cubicBezTo>
                <a:cubicBezTo>
                  <a:pt x="5228565" y="2584704"/>
                  <a:pt x="5238872" y="2633159"/>
                  <a:pt x="5244821" y="2682240"/>
                </a:cubicBezTo>
                <a:cubicBezTo>
                  <a:pt x="5296988" y="3112617"/>
                  <a:pt x="5241427" y="2785495"/>
                  <a:pt x="5293589" y="3072384"/>
                </a:cubicBezTo>
                <a:cubicBezTo>
                  <a:pt x="5349870" y="4141732"/>
                  <a:pt x="5324378" y="3573182"/>
                  <a:pt x="5293589" y="5913120"/>
                </a:cubicBezTo>
                <a:cubicBezTo>
                  <a:pt x="5292833" y="5970589"/>
                  <a:pt x="5278169" y="6027038"/>
                  <a:pt x="5269205" y="6083808"/>
                </a:cubicBezTo>
                <a:cubicBezTo>
                  <a:pt x="5265973" y="6104277"/>
                  <a:pt x="5268508" y="6127526"/>
                  <a:pt x="5257013" y="6144768"/>
                </a:cubicBezTo>
                <a:cubicBezTo>
                  <a:pt x="5249884" y="6155461"/>
                  <a:pt x="5232794" y="6153429"/>
                  <a:pt x="5220437" y="6156960"/>
                </a:cubicBezTo>
                <a:cubicBezTo>
                  <a:pt x="5204325" y="6161563"/>
                  <a:pt x="5187925" y="6165088"/>
                  <a:pt x="5171669" y="6169152"/>
                </a:cubicBezTo>
                <a:cubicBezTo>
                  <a:pt x="4722924" y="6148755"/>
                  <a:pt x="5012430" y="6186357"/>
                  <a:pt x="4866869" y="6144768"/>
                </a:cubicBezTo>
                <a:cubicBezTo>
                  <a:pt x="4848639" y="6139560"/>
                  <a:pt x="4801013" y="6130128"/>
                  <a:pt x="4781525" y="6120384"/>
                </a:cubicBezTo>
                <a:cubicBezTo>
                  <a:pt x="4768419" y="6113831"/>
                  <a:pt x="4757141" y="6104128"/>
                  <a:pt x="4744949" y="6096000"/>
                </a:cubicBezTo>
                <a:cubicBezTo>
                  <a:pt x="4134190" y="6126538"/>
                  <a:pt x="4871829" y="6092562"/>
                  <a:pt x="3647669" y="6120384"/>
                </a:cubicBezTo>
                <a:cubicBezTo>
                  <a:pt x="3574423" y="6122049"/>
                  <a:pt x="3501451" y="6130597"/>
                  <a:pt x="3428213" y="6132576"/>
                </a:cubicBezTo>
                <a:lnTo>
                  <a:pt x="2745461" y="6144768"/>
                </a:lnTo>
                <a:cubicBezTo>
                  <a:pt x="2509749" y="6140704"/>
                  <a:pt x="2273898" y="6141636"/>
                  <a:pt x="2038325" y="6132576"/>
                </a:cubicBezTo>
                <a:cubicBezTo>
                  <a:pt x="1956700" y="6129437"/>
                  <a:pt x="1875963" y="6114012"/>
                  <a:pt x="1794485" y="6108192"/>
                </a:cubicBezTo>
                <a:cubicBezTo>
                  <a:pt x="1705212" y="6101815"/>
                  <a:pt x="1615594" y="6101469"/>
                  <a:pt x="1526261" y="6096000"/>
                </a:cubicBezTo>
                <a:cubicBezTo>
                  <a:pt x="867009" y="6055638"/>
                  <a:pt x="1553225" y="6081242"/>
                  <a:pt x="745973" y="6059424"/>
                </a:cubicBezTo>
                <a:cubicBezTo>
                  <a:pt x="770068" y="6051392"/>
                  <a:pt x="801936" y="6044334"/>
                  <a:pt x="819125" y="6022848"/>
                </a:cubicBezTo>
                <a:cubicBezTo>
                  <a:pt x="866415" y="5963735"/>
                  <a:pt x="788091" y="6000681"/>
                  <a:pt x="867893" y="5974080"/>
                </a:cubicBezTo>
                <a:cubicBezTo>
                  <a:pt x="876021" y="5953760"/>
                  <a:pt x="882490" y="5932695"/>
                  <a:pt x="892277" y="5913120"/>
                </a:cubicBezTo>
                <a:cubicBezTo>
                  <a:pt x="941524" y="5814626"/>
                  <a:pt x="891985" y="5962647"/>
                  <a:pt x="953237" y="5803392"/>
                </a:cubicBezTo>
                <a:cubicBezTo>
                  <a:pt x="963858" y="5775778"/>
                  <a:pt x="966633" y="5745518"/>
                  <a:pt x="977621" y="5718048"/>
                </a:cubicBezTo>
                <a:cubicBezTo>
                  <a:pt x="983063" y="5704443"/>
                  <a:pt x="995452" y="5694578"/>
                  <a:pt x="1002005" y="5681472"/>
                </a:cubicBezTo>
                <a:cubicBezTo>
                  <a:pt x="1015846" y="5653789"/>
                  <a:pt x="1028171" y="5625275"/>
                  <a:pt x="1038581" y="5596128"/>
                </a:cubicBezTo>
                <a:cubicBezTo>
                  <a:pt x="1072207" y="5501974"/>
                  <a:pt x="1055367" y="5502024"/>
                  <a:pt x="1099541" y="5401056"/>
                </a:cubicBezTo>
                <a:cubicBezTo>
                  <a:pt x="1112674" y="5371038"/>
                  <a:pt x="1135176" y="5345730"/>
                  <a:pt x="1148309" y="5315712"/>
                </a:cubicBezTo>
                <a:cubicBezTo>
                  <a:pt x="1170606" y="5264746"/>
                  <a:pt x="1224927" y="5066711"/>
                  <a:pt x="1233653" y="5035296"/>
                </a:cubicBezTo>
                <a:cubicBezTo>
                  <a:pt x="1238138" y="5019151"/>
                  <a:pt x="1241030" y="5002578"/>
                  <a:pt x="1245845" y="4986528"/>
                </a:cubicBezTo>
                <a:cubicBezTo>
                  <a:pt x="1253231" y="4961909"/>
                  <a:pt x="1263995" y="4938312"/>
                  <a:pt x="1270229" y="4913376"/>
                </a:cubicBezTo>
                <a:cubicBezTo>
                  <a:pt x="1276225" y="4889394"/>
                  <a:pt x="1278357" y="4864608"/>
                  <a:pt x="1282421" y="4840224"/>
                </a:cubicBezTo>
                <a:cubicBezTo>
                  <a:pt x="1270229" y="4689856"/>
                  <a:pt x="1263270" y="4538972"/>
                  <a:pt x="1245845" y="4389120"/>
                </a:cubicBezTo>
                <a:cubicBezTo>
                  <a:pt x="1242876" y="4363589"/>
                  <a:pt x="1225928" y="4341280"/>
                  <a:pt x="1221461" y="4315968"/>
                </a:cubicBezTo>
                <a:cubicBezTo>
                  <a:pt x="1188007" y="4126395"/>
                  <a:pt x="1242456" y="4237167"/>
                  <a:pt x="1172693" y="4120896"/>
                </a:cubicBezTo>
                <a:cubicBezTo>
                  <a:pt x="1168629" y="4104640"/>
                  <a:pt x="1163413" y="4088629"/>
                  <a:pt x="1160501" y="4072128"/>
                </a:cubicBezTo>
                <a:cubicBezTo>
                  <a:pt x="1098547" y="3721057"/>
                  <a:pt x="1159943" y="4032763"/>
                  <a:pt x="1123925" y="3852672"/>
                </a:cubicBezTo>
                <a:cubicBezTo>
                  <a:pt x="1119861" y="3803904"/>
                  <a:pt x="1120238" y="3754560"/>
                  <a:pt x="1111733" y="3706368"/>
                </a:cubicBezTo>
                <a:cubicBezTo>
                  <a:pt x="1107930" y="3684816"/>
                  <a:pt x="1092270" y="3666733"/>
                  <a:pt x="1087349" y="3645408"/>
                </a:cubicBezTo>
                <a:cubicBezTo>
                  <a:pt x="1079981" y="3613482"/>
                  <a:pt x="1081583" y="3580001"/>
                  <a:pt x="1075157" y="3547872"/>
                </a:cubicBezTo>
                <a:cubicBezTo>
                  <a:pt x="1057176" y="3457965"/>
                  <a:pt x="1029270" y="3370089"/>
                  <a:pt x="1014197" y="3279648"/>
                </a:cubicBezTo>
                <a:cubicBezTo>
                  <a:pt x="1010133" y="3255264"/>
                  <a:pt x="1008001" y="3230478"/>
                  <a:pt x="1002005" y="3206496"/>
                </a:cubicBezTo>
                <a:cubicBezTo>
                  <a:pt x="986526" y="3144579"/>
                  <a:pt x="948431" y="3067362"/>
                  <a:pt x="928853" y="3011424"/>
                </a:cubicBezTo>
                <a:cubicBezTo>
                  <a:pt x="914836" y="2971377"/>
                  <a:pt x="905694" y="2929756"/>
                  <a:pt x="892277" y="2889504"/>
                </a:cubicBezTo>
                <a:cubicBezTo>
                  <a:pt x="881297" y="2856563"/>
                  <a:pt x="865912" y="2825155"/>
                  <a:pt x="855701" y="2791968"/>
                </a:cubicBezTo>
                <a:cubicBezTo>
                  <a:pt x="838365" y="2735625"/>
                  <a:pt x="839923" y="2663592"/>
                  <a:pt x="831317" y="2609088"/>
                </a:cubicBezTo>
                <a:cubicBezTo>
                  <a:pt x="825473" y="2572078"/>
                  <a:pt x="815358" y="2535869"/>
                  <a:pt x="806933" y="2499360"/>
                </a:cubicBezTo>
                <a:cubicBezTo>
                  <a:pt x="803165" y="2483033"/>
                  <a:pt x="798509" y="2466919"/>
                  <a:pt x="794741" y="2450592"/>
                </a:cubicBezTo>
                <a:cubicBezTo>
                  <a:pt x="786316" y="2414083"/>
                  <a:pt x="779892" y="2377099"/>
                  <a:pt x="770357" y="2340864"/>
                </a:cubicBezTo>
                <a:cubicBezTo>
                  <a:pt x="759559" y="2299832"/>
                  <a:pt x="744072" y="2260107"/>
                  <a:pt x="733781" y="2218944"/>
                </a:cubicBezTo>
                <a:cubicBezTo>
                  <a:pt x="727785" y="2194962"/>
                  <a:pt x="727585" y="2169774"/>
                  <a:pt x="721589" y="2145792"/>
                </a:cubicBezTo>
                <a:cubicBezTo>
                  <a:pt x="715355" y="2120856"/>
                  <a:pt x="705333" y="2097024"/>
                  <a:pt x="697205" y="2072640"/>
                </a:cubicBezTo>
                <a:cubicBezTo>
                  <a:pt x="689077" y="2048256"/>
                  <a:pt x="679882" y="2024202"/>
                  <a:pt x="672821" y="1999488"/>
                </a:cubicBezTo>
                <a:cubicBezTo>
                  <a:pt x="656565" y="1942592"/>
                  <a:pt x="638404" y="1886206"/>
                  <a:pt x="624053" y="1828800"/>
                </a:cubicBezTo>
                <a:cubicBezTo>
                  <a:pt x="619989" y="1812544"/>
                  <a:pt x="616676" y="1796082"/>
                  <a:pt x="611861" y="1780032"/>
                </a:cubicBezTo>
                <a:cubicBezTo>
                  <a:pt x="604475" y="1755413"/>
                  <a:pt x="595605" y="1731264"/>
                  <a:pt x="587477" y="1706880"/>
                </a:cubicBezTo>
                <a:cubicBezTo>
                  <a:pt x="559091" y="1508177"/>
                  <a:pt x="598426" y="1695852"/>
                  <a:pt x="550901" y="1584960"/>
                </a:cubicBezTo>
                <a:cubicBezTo>
                  <a:pt x="544300" y="1569559"/>
                  <a:pt x="543312" y="1552304"/>
                  <a:pt x="538709" y="1536192"/>
                </a:cubicBezTo>
                <a:cubicBezTo>
                  <a:pt x="535178" y="1523835"/>
                  <a:pt x="529634" y="1512084"/>
                  <a:pt x="526517" y="1499616"/>
                </a:cubicBezTo>
                <a:cubicBezTo>
                  <a:pt x="517430" y="1463266"/>
                  <a:pt x="513416" y="1425617"/>
                  <a:pt x="502133" y="1389888"/>
                </a:cubicBezTo>
                <a:cubicBezTo>
                  <a:pt x="488952" y="1348149"/>
                  <a:pt x="467206" y="1309492"/>
                  <a:pt x="453365" y="1267968"/>
                </a:cubicBezTo>
                <a:cubicBezTo>
                  <a:pt x="402136" y="1114281"/>
                  <a:pt x="455492" y="1269575"/>
                  <a:pt x="404597" y="1133856"/>
                </a:cubicBezTo>
                <a:cubicBezTo>
                  <a:pt x="400085" y="1121823"/>
                  <a:pt x="395936" y="1109637"/>
                  <a:pt x="392405" y="1097280"/>
                </a:cubicBezTo>
                <a:cubicBezTo>
                  <a:pt x="387802" y="1081168"/>
                  <a:pt x="386814" y="1063913"/>
                  <a:pt x="380213" y="1048512"/>
                </a:cubicBezTo>
                <a:cubicBezTo>
                  <a:pt x="374441" y="1035044"/>
                  <a:pt x="363957" y="1024128"/>
                  <a:pt x="355829" y="1011936"/>
                </a:cubicBezTo>
                <a:cubicBezTo>
                  <a:pt x="336449" y="934415"/>
                  <a:pt x="333923" y="879351"/>
                  <a:pt x="294869" y="816864"/>
                </a:cubicBezTo>
                <a:cubicBezTo>
                  <a:pt x="284099" y="799633"/>
                  <a:pt x="270485" y="784352"/>
                  <a:pt x="258293" y="768096"/>
                </a:cubicBezTo>
                <a:cubicBezTo>
                  <a:pt x="254229" y="743712"/>
                  <a:pt x="255061" y="717983"/>
                  <a:pt x="246101" y="694944"/>
                </a:cubicBezTo>
                <a:cubicBezTo>
                  <a:pt x="226339" y="644127"/>
                  <a:pt x="193199" y="599265"/>
                  <a:pt x="172949" y="548640"/>
                </a:cubicBezTo>
                <a:cubicBezTo>
                  <a:pt x="164821" y="528320"/>
                  <a:pt x="158352" y="507255"/>
                  <a:pt x="148565" y="487680"/>
                </a:cubicBezTo>
                <a:cubicBezTo>
                  <a:pt x="142012" y="474574"/>
                  <a:pt x="130734" y="464210"/>
                  <a:pt x="124181" y="451104"/>
                </a:cubicBezTo>
                <a:cubicBezTo>
                  <a:pt x="114394" y="431529"/>
                  <a:pt x="108685" y="410143"/>
                  <a:pt x="99797" y="390144"/>
                </a:cubicBezTo>
                <a:cubicBezTo>
                  <a:pt x="76152" y="336943"/>
                  <a:pt x="63859" y="332376"/>
                  <a:pt x="51029" y="268224"/>
                </a:cubicBezTo>
                <a:cubicBezTo>
                  <a:pt x="46965" y="247904"/>
                  <a:pt x="43863" y="227368"/>
                  <a:pt x="38837" y="207264"/>
                </a:cubicBezTo>
                <a:cubicBezTo>
                  <a:pt x="35720" y="194796"/>
                  <a:pt x="31707" y="182500"/>
                  <a:pt x="26645" y="170688"/>
                </a:cubicBezTo>
                <a:cubicBezTo>
                  <a:pt x="19486" y="153983"/>
                  <a:pt x="5512" y="139802"/>
                  <a:pt x="2261" y="121920"/>
                </a:cubicBezTo>
                <a:cubicBezTo>
                  <a:pt x="-2828" y="93931"/>
                  <a:pt x="2261" y="65024"/>
                  <a:pt x="2261" y="3657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6" name="TextBox 6"/>
          <p:cNvSpPr txBox="1">
            <a:spLocks noChangeArrowheads="1"/>
          </p:cNvSpPr>
          <p:nvPr/>
        </p:nvSpPr>
        <p:spPr bwMode="auto">
          <a:xfrm>
            <a:off x="709613" y="3884613"/>
            <a:ext cx="3081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Structuring the Company as a cooperative means that this Agreement contains</a:t>
            </a:r>
            <a:r>
              <a:rPr lang="is-IS" altLang="en-US" sz="1800"/>
              <a:t>….</a:t>
            </a:r>
            <a:r>
              <a:rPr lang="es-ES" altLang="en-US" sz="1800"/>
              <a:t>.</a:t>
            </a:r>
            <a:endParaRPr lang="en-US" altLang="en-US" sz="1800"/>
          </a:p>
        </p:txBody>
      </p:sp>
      <p:sp>
        <p:nvSpPr>
          <p:cNvPr id="26637" name="TextBox 12"/>
          <p:cNvSpPr txBox="1">
            <a:spLocks noChangeArrowheads="1"/>
          </p:cNvSpPr>
          <p:nvPr/>
        </p:nvSpPr>
        <p:spPr bwMode="auto">
          <a:xfrm>
            <a:off x="3910013" y="4456113"/>
            <a:ext cx="21971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s-IS" altLang="en-US" sz="1800"/>
              <a:t>….provisions that establish </a:t>
            </a:r>
            <a:r>
              <a:rPr lang="is-IS" altLang="en-US" sz="1800" b="1"/>
              <a:t>democratic</a:t>
            </a:r>
            <a:r>
              <a:rPr lang="is-IS" altLang="en-US" sz="1800"/>
              <a:t> governance and an</a:t>
            </a:r>
            <a:r>
              <a:rPr lang="is-IS" altLang="en-US" sz="1800" b="1"/>
              <a:t> equitable </a:t>
            </a:r>
            <a:r>
              <a:rPr lang="is-IS" altLang="en-US" sz="1800"/>
              <a:t>way to distribute earnings. </a:t>
            </a:r>
            <a:endParaRPr lang="en-US" altLang="en-US" sz="1800"/>
          </a:p>
          <a:p>
            <a:endParaRPr lang="en-US" altLang="en-US" sz="1800"/>
          </a:p>
        </p:txBody>
      </p:sp>
      <p:sp>
        <p:nvSpPr>
          <p:cNvPr id="26638" name="TextBox 13"/>
          <p:cNvSpPr txBox="1">
            <a:spLocks noChangeArrowheads="1"/>
          </p:cNvSpPr>
          <p:nvPr/>
        </p:nvSpPr>
        <p:spPr bwMode="auto">
          <a:xfrm>
            <a:off x="3833813" y="3773488"/>
            <a:ext cx="2065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Operating Agreement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Box 2"/>
          <p:cNvSpPr txBox="1">
            <a:spLocks noChangeArrowheads="1"/>
          </p:cNvSpPr>
          <p:nvPr/>
        </p:nvSpPr>
        <p:spPr bwMode="auto">
          <a:xfrm>
            <a:off x="115888" y="-19050"/>
            <a:ext cx="5808662" cy="6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a:defRPr sz="2400">
                <a:solidFill>
                  <a:schemeClr val="tx1"/>
                </a:solidFill>
                <a:latin typeface="Calibri" panose="020F050202020403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s-ES" altLang="en-US" sz="1600" b="1"/>
          </a:p>
          <a:p>
            <a:endParaRPr lang="es-ES" altLang="en-US" sz="1600" b="1"/>
          </a:p>
          <a:p>
            <a:pPr lvl="4"/>
            <a:r>
              <a:rPr lang="es-ES" altLang="en-US" sz="1600" b="1"/>
              <a:t>La planificación de las horas de trabajo: </a:t>
            </a:r>
            <a:r>
              <a:rPr lang="en-US" altLang="en-US" sz="1600"/>
              <a:t>Al menos una vez al mes, las Socias se reunirán para discutir estrategias para igualar el trabajo. En esta reunión, las Socias </a:t>
            </a:r>
            <a:r>
              <a:rPr lang="es-ES" altLang="en-US" sz="1600"/>
              <a:t>decidirán </a:t>
            </a:r>
            <a:r>
              <a:rPr lang="es-ES" altLang="en-US" sz="1600" b="1"/>
              <a:t>por voto de la mayoría </a:t>
            </a:r>
            <a:r>
              <a:rPr lang="en-US" altLang="en-US" sz="1600"/>
              <a:t>el número aproximado de horas cada Socia trabajará en el mes. Llamemoslo, “</a:t>
            </a:r>
            <a:r>
              <a:rPr lang="en-US" altLang="ja-JP" sz="1600"/>
              <a:t>las horas mensuales aprobadas.</a:t>
            </a:r>
            <a:r>
              <a:rPr lang="en-US" altLang="en-US" sz="1600"/>
              <a:t>”</a:t>
            </a:r>
            <a:r>
              <a:rPr lang="en-US" altLang="ja-JP" sz="1600"/>
              <a:t> </a:t>
            </a:r>
            <a:r>
              <a:rPr lang="es-ES" altLang="ja-JP" sz="1600"/>
              <a:t>Las Socias mantendrán registros de horas aproximadas que decidieron trabajar en ese mes.</a:t>
            </a:r>
            <a:endParaRPr lang="en-US" altLang="ja-JP" sz="1600" b="1"/>
          </a:p>
          <a:p>
            <a:endParaRPr lang="en-US" altLang="en-US" sz="1600" b="1"/>
          </a:p>
          <a:p>
            <a:endParaRPr lang="en-US" altLang="en-US" sz="1600" b="1"/>
          </a:p>
          <a:p>
            <a:r>
              <a:rPr lang="en-US" altLang="en-US" sz="1600" b="1"/>
              <a:t>Cuando no se puede dividir el trabajo equitativamente:</a:t>
            </a:r>
          </a:p>
          <a:p>
            <a:r>
              <a:rPr lang="en-US" altLang="en-US" sz="1600"/>
              <a:t>Habrá momentos en que una de las Socias tendrá más tiempo libre o que habrá la necesidad que trabaje más horas que las otras Socias. Está bien que las contribuciones de trabajo sean </a:t>
            </a:r>
            <a:r>
              <a:rPr lang="en-US" altLang="en-US" sz="1600" i="1"/>
              <a:t>periódicamente </a:t>
            </a:r>
            <a:r>
              <a:rPr lang="en-US" altLang="en-US" sz="1600"/>
              <a:t>desiguales. Sin embargo, las Socias se esforzarán siempre hacia el objetivo de igualar las horas de trabajo. Si una Socia va a trabajar más de las horas mensuales aprobadas, las Socias llegarán a un acuerdo de cómo compensar a la Socia por su tiempo extra. Si, más adelante en el mes, se hace evidente que una Socia tendrá que trabajar más que las horas mensuales aprobadas, ella o una otra Socia convocará una reunión de emergencia o hará una propuesta escrita donde se pondrán de acuerdo cómo compensar a la Socia por su tiempo extra. </a:t>
            </a:r>
          </a:p>
        </p:txBody>
      </p:sp>
      <p:sp>
        <p:nvSpPr>
          <p:cNvPr id="2" name="Title 1"/>
          <p:cNvSpPr>
            <a:spLocks noGrp="1"/>
          </p:cNvSpPr>
          <p:nvPr>
            <p:ph type="title"/>
          </p:nvPr>
        </p:nvSpPr>
        <p:spPr>
          <a:xfrm>
            <a:off x="138113" y="2924175"/>
            <a:ext cx="7886700" cy="604838"/>
          </a:xfrm>
        </p:spPr>
        <p:txBody>
          <a:bodyPr/>
          <a:lstStyle/>
          <a:p>
            <a:pPr>
              <a:defRPr/>
            </a:pPr>
            <a:r>
              <a:rPr lang="en-US" dirty="0" err="1" smtClean="0">
                <a:cs typeface="+mj-cs"/>
              </a:rPr>
              <a:t>Horas</a:t>
            </a:r>
            <a:r>
              <a:rPr lang="en-US" dirty="0" smtClean="0">
                <a:cs typeface="+mj-cs"/>
              </a:rPr>
              <a:t> Extras</a:t>
            </a:r>
            <a:endParaRPr lang="en-US" dirty="0">
              <a:cs typeface="+mj-cs"/>
            </a:endParaRPr>
          </a:p>
        </p:txBody>
      </p:sp>
      <p:sp>
        <p:nvSpPr>
          <p:cNvPr id="1525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B8AEA33-85AF-4283-9D49-3A73F5470962}" type="slidenum">
              <a:rPr lang="en-US" altLang="en-US" sz="1200">
                <a:solidFill>
                  <a:srgbClr val="898989"/>
                </a:solidFill>
              </a:rPr>
              <a:pPr/>
              <a:t>70</a:t>
            </a:fld>
            <a:endParaRPr lang="en-US" altLang="en-US" sz="1200">
              <a:solidFill>
                <a:srgbClr val="898989"/>
              </a:solidFill>
            </a:endParaRPr>
          </a:p>
        </p:txBody>
      </p:sp>
      <p:sp>
        <p:nvSpPr>
          <p:cNvPr id="5" name="TextBox 4"/>
          <p:cNvSpPr txBox="1"/>
          <p:nvPr/>
        </p:nvSpPr>
        <p:spPr>
          <a:xfrm>
            <a:off x="6996113" y="4884738"/>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pic>
        <p:nvPicPr>
          <p:cNvPr id="15258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7575" y="958850"/>
            <a:ext cx="126841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6397625" y="1746250"/>
            <a:ext cx="1062038" cy="738188"/>
          </a:xfrm>
          <a:custGeom>
            <a:avLst/>
            <a:gdLst>
              <a:gd name="connsiteX0" fmla="*/ 1061883 w 1061883"/>
              <a:gd name="connsiteY0" fmla="*/ 0 h 737419"/>
              <a:gd name="connsiteX1" fmla="*/ 914400 w 1061883"/>
              <a:gd name="connsiteY1" fmla="*/ 191729 h 737419"/>
              <a:gd name="connsiteX2" fmla="*/ 884903 w 1061883"/>
              <a:gd name="connsiteY2" fmla="*/ 235974 h 737419"/>
              <a:gd name="connsiteX3" fmla="*/ 870154 w 1061883"/>
              <a:gd name="connsiteY3" fmla="*/ 280219 h 737419"/>
              <a:gd name="connsiteX4" fmla="*/ 825909 w 1061883"/>
              <a:gd name="connsiteY4" fmla="*/ 339212 h 737419"/>
              <a:gd name="connsiteX5" fmla="*/ 796412 w 1061883"/>
              <a:gd name="connsiteY5" fmla="*/ 412954 h 737419"/>
              <a:gd name="connsiteX6" fmla="*/ 737419 w 1061883"/>
              <a:gd name="connsiteY6" fmla="*/ 501445 h 737419"/>
              <a:gd name="connsiteX7" fmla="*/ 707922 w 1061883"/>
              <a:gd name="connsiteY7" fmla="*/ 545690 h 737419"/>
              <a:gd name="connsiteX8" fmla="*/ 678425 w 1061883"/>
              <a:gd name="connsiteY8" fmla="*/ 634180 h 737419"/>
              <a:gd name="connsiteX9" fmla="*/ 648929 w 1061883"/>
              <a:gd name="connsiteY9" fmla="*/ 678425 h 737419"/>
              <a:gd name="connsiteX10" fmla="*/ 634180 w 1061883"/>
              <a:gd name="connsiteY10" fmla="*/ 722670 h 737419"/>
              <a:gd name="connsiteX11" fmla="*/ 589935 w 1061883"/>
              <a:gd name="connsiteY11" fmla="*/ 737419 h 737419"/>
              <a:gd name="connsiteX12" fmla="*/ 545690 w 1061883"/>
              <a:gd name="connsiteY12" fmla="*/ 663677 h 737419"/>
              <a:gd name="connsiteX13" fmla="*/ 516193 w 1061883"/>
              <a:gd name="connsiteY13" fmla="*/ 619432 h 737419"/>
              <a:gd name="connsiteX14" fmla="*/ 501445 w 1061883"/>
              <a:gd name="connsiteY14" fmla="*/ 575187 h 737419"/>
              <a:gd name="connsiteX15" fmla="*/ 457200 w 1061883"/>
              <a:gd name="connsiteY15" fmla="*/ 560438 h 737419"/>
              <a:gd name="connsiteX16" fmla="*/ 353961 w 1061883"/>
              <a:gd name="connsiteY16" fmla="*/ 427703 h 737419"/>
              <a:gd name="connsiteX17" fmla="*/ 324464 w 1061883"/>
              <a:gd name="connsiteY17" fmla="*/ 383458 h 737419"/>
              <a:gd name="connsiteX18" fmla="*/ 265471 w 1061883"/>
              <a:gd name="connsiteY18" fmla="*/ 353961 h 737419"/>
              <a:gd name="connsiteX19" fmla="*/ 250722 w 1061883"/>
              <a:gd name="connsiteY19" fmla="*/ 309716 h 737419"/>
              <a:gd name="connsiteX20" fmla="*/ 206477 w 1061883"/>
              <a:gd name="connsiteY20" fmla="*/ 294967 h 737419"/>
              <a:gd name="connsiteX21" fmla="*/ 162232 w 1061883"/>
              <a:gd name="connsiteY21" fmla="*/ 265470 h 737419"/>
              <a:gd name="connsiteX22" fmla="*/ 58993 w 1061883"/>
              <a:gd name="connsiteY22" fmla="*/ 235974 h 737419"/>
              <a:gd name="connsiteX23" fmla="*/ 0 w 1061883"/>
              <a:gd name="connsiteY23" fmla="*/ 147483 h 73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1883" h="737419">
                <a:moveTo>
                  <a:pt x="1061883" y="0"/>
                </a:moveTo>
                <a:cubicBezTo>
                  <a:pt x="951890" y="109991"/>
                  <a:pt x="1011175" y="39652"/>
                  <a:pt x="914400" y="191729"/>
                </a:cubicBezTo>
                <a:cubicBezTo>
                  <a:pt x="904884" y="206683"/>
                  <a:pt x="890508" y="219158"/>
                  <a:pt x="884903" y="235974"/>
                </a:cubicBezTo>
                <a:cubicBezTo>
                  <a:pt x="879987" y="250722"/>
                  <a:pt x="877867" y="266721"/>
                  <a:pt x="870154" y="280219"/>
                </a:cubicBezTo>
                <a:cubicBezTo>
                  <a:pt x="857959" y="301561"/>
                  <a:pt x="837846" y="317725"/>
                  <a:pt x="825909" y="339212"/>
                </a:cubicBezTo>
                <a:cubicBezTo>
                  <a:pt x="813052" y="362355"/>
                  <a:pt x="809089" y="389712"/>
                  <a:pt x="796412" y="412954"/>
                </a:cubicBezTo>
                <a:cubicBezTo>
                  <a:pt x="779436" y="444076"/>
                  <a:pt x="757083" y="471948"/>
                  <a:pt x="737419" y="501445"/>
                </a:cubicBezTo>
                <a:lnTo>
                  <a:pt x="707922" y="545690"/>
                </a:lnTo>
                <a:cubicBezTo>
                  <a:pt x="698090" y="575187"/>
                  <a:pt x="695672" y="608310"/>
                  <a:pt x="678425" y="634180"/>
                </a:cubicBezTo>
                <a:cubicBezTo>
                  <a:pt x="668593" y="648928"/>
                  <a:pt x="656856" y="662571"/>
                  <a:pt x="648929" y="678425"/>
                </a:cubicBezTo>
                <a:cubicBezTo>
                  <a:pt x="641977" y="692330"/>
                  <a:pt x="645173" y="711677"/>
                  <a:pt x="634180" y="722670"/>
                </a:cubicBezTo>
                <a:cubicBezTo>
                  <a:pt x="623187" y="733663"/>
                  <a:pt x="604683" y="732503"/>
                  <a:pt x="589935" y="737419"/>
                </a:cubicBezTo>
                <a:cubicBezTo>
                  <a:pt x="575187" y="712838"/>
                  <a:pt x="560883" y="687985"/>
                  <a:pt x="545690" y="663677"/>
                </a:cubicBezTo>
                <a:cubicBezTo>
                  <a:pt x="536296" y="648646"/>
                  <a:pt x="524120" y="635286"/>
                  <a:pt x="516193" y="619432"/>
                </a:cubicBezTo>
                <a:cubicBezTo>
                  <a:pt x="509241" y="605527"/>
                  <a:pt x="512438" y="586180"/>
                  <a:pt x="501445" y="575187"/>
                </a:cubicBezTo>
                <a:cubicBezTo>
                  <a:pt x="490452" y="564194"/>
                  <a:pt x="471948" y="565354"/>
                  <a:pt x="457200" y="560438"/>
                </a:cubicBezTo>
                <a:cubicBezTo>
                  <a:pt x="308096" y="336785"/>
                  <a:pt x="469482" y="566328"/>
                  <a:pt x="353961" y="427703"/>
                </a:cubicBezTo>
                <a:cubicBezTo>
                  <a:pt x="342613" y="414086"/>
                  <a:pt x="338081" y="394806"/>
                  <a:pt x="324464" y="383458"/>
                </a:cubicBezTo>
                <a:cubicBezTo>
                  <a:pt x="307574" y="369383"/>
                  <a:pt x="285135" y="363793"/>
                  <a:pt x="265471" y="353961"/>
                </a:cubicBezTo>
                <a:cubicBezTo>
                  <a:pt x="260555" y="339213"/>
                  <a:pt x="261715" y="320709"/>
                  <a:pt x="250722" y="309716"/>
                </a:cubicBezTo>
                <a:cubicBezTo>
                  <a:pt x="239729" y="298723"/>
                  <a:pt x="220382" y="301920"/>
                  <a:pt x="206477" y="294967"/>
                </a:cubicBezTo>
                <a:cubicBezTo>
                  <a:pt x="190623" y="287040"/>
                  <a:pt x="178086" y="273397"/>
                  <a:pt x="162232" y="265470"/>
                </a:cubicBezTo>
                <a:cubicBezTo>
                  <a:pt x="141074" y="254891"/>
                  <a:pt x="77894" y="240699"/>
                  <a:pt x="58993" y="235974"/>
                </a:cubicBezTo>
                <a:lnTo>
                  <a:pt x="0" y="14748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8315325" y="1717675"/>
            <a:ext cx="738188" cy="1209675"/>
          </a:xfrm>
          <a:custGeom>
            <a:avLst/>
            <a:gdLst>
              <a:gd name="connsiteX0" fmla="*/ 0 w 738055"/>
              <a:gd name="connsiteY0" fmla="*/ 0 h 1209367"/>
              <a:gd name="connsiteX1" fmla="*/ 88490 w 738055"/>
              <a:gd name="connsiteY1" fmla="*/ 103238 h 1209367"/>
              <a:gd name="connsiteX2" fmla="*/ 176981 w 738055"/>
              <a:gd name="connsiteY2" fmla="*/ 191729 h 1209367"/>
              <a:gd name="connsiteX3" fmla="*/ 250722 w 738055"/>
              <a:gd name="connsiteY3" fmla="*/ 250722 h 1209367"/>
              <a:gd name="connsiteX4" fmla="*/ 294968 w 738055"/>
              <a:gd name="connsiteY4" fmla="*/ 294967 h 1209367"/>
              <a:gd name="connsiteX5" fmla="*/ 339213 w 738055"/>
              <a:gd name="connsiteY5" fmla="*/ 309716 h 1209367"/>
              <a:gd name="connsiteX6" fmla="*/ 412955 w 738055"/>
              <a:gd name="connsiteY6" fmla="*/ 368709 h 1209367"/>
              <a:gd name="connsiteX7" fmla="*/ 457200 w 738055"/>
              <a:gd name="connsiteY7" fmla="*/ 398206 h 1209367"/>
              <a:gd name="connsiteX8" fmla="*/ 545690 w 738055"/>
              <a:gd name="connsiteY8" fmla="*/ 471948 h 1209367"/>
              <a:gd name="connsiteX9" fmla="*/ 589935 w 738055"/>
              <a:gd name="connsiteY9" fmla="*/ 486697 h 1209367"/>
              <a:gd name="connsiteX10" fmla="*/ 604684 w 738055"/>
              <a:gd name="connsiteY10" fmla="*/ 530942 h 1209367"/>
              <a:gd name="connsiteX11" fmla="*/ 693174 w 738055"/>
              <a:gd name="connsiteY11" fmla="*/ 560438 h 1209367"/>
              <a:gd name="connsiteX12" fmla="*/ 737419 w 738055"/>
              <a:gd name="connsiteY12" fmla="*/ 604684 h 1209367"/>
              <a:gd name="connsiteX13" fmla="*/ 648929 w 738055"/>
              <a:gd name="connsiteY13" fmla="*/ 663677 h 1209367"/>
              <a:gd name="connsiteX14" fmla="*/ 575187 w 738055"/>
              <a:gd name="connsiteY14" fmla="*/ 693174 h 1209367"/>
              <a:gd name="connsiteX15" fmla="*/ 427703 w 738055"/>
              <a:gd name="connsiteY15" fmla="*/ 737419 h 1209367"/>
              <a:gd name="connsiteX16" fmla="*/ 398206 w 738055"/>
              <a:gd name="connsiteY16" fmla="*/ 781664 h 1209367"/>
              <a:gd name="connsiteX17" fmla="*/ 309716 w 738055"/>
              <a:gd name="connsiteY17" fmla="*/ 840658 h 1209367"/>
              <a:gd name="connsiteX18" fmla="*/ 221226 w 738055"/>
              <a:gd name="connsiteY18" fmla="*/ 914400 h 1209367"/>
              <a:gd name="connsiteX19" fmla="*/ 191729 w 738055"/>
              <a:gd name="connsiteY19" fmla="*/ 973393 h 1209367"/>
              <a:gd name="connsiteX20" fmla="*/ 132735 w 738055"/>
              <a:gd name="connsiteY20" fmla="*/ 1032387 h 1209367"/>
              <a:gd name="connsiteX21" fmla="*/ 162232 w 738055"/>
              <a:gd name="connsiteY21" fmla="*/ 1165122 h 1209367"/>
              <a:gd name="connsiteX22" fmla="*/ 162232 w 738055"/>
              <a:gd name="connsiteY22" fmla="*/ 1209367 h 12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8055" h="1209367">
                <a:moveTo>
                  <a:pt x="0" y="0"/>
                </a:moveTo>
                <a:cubicBezTo>
                  <a:pt x="29497" y="34413"/>
                  <a:pt x="57747" y="69934"/>
                  <a:pt x="88490" y="103238"/>
                </a:cubicBezTo>
                <a:cubicBezTo>
                  <a:pt x="116785" y="133890"/>
                  <a:pt x="153842" y="157020"/>
                  <a:pt x="176981" y="191729"/>
                </a:cubicBezTo>
                <a:cubicBezTo>
                  <a:pt x="215100" y="248909"/>
                  <a:pt x="189661" y="230369"/>
                  <a:pt x="250722" y="250722"/>
                </a:cubicBezTo>
                <a:cubicBezTo>
                  <a:pt x="265471" y="265470"/>
                  <a:pt x="277613" y="283397"/>
                  <a:pt x="294968" y="294967"/>
                </a:cubicBezTo>
                <a:cubicBezTo>
                  <a:pt x="307903" y="303590"/>
                  <a:pt x="328220" y="298723"/>
                  <a:pt x="339213" y="309716"/>
                </a:cubicBezTo>
                <a:cubicBezTo>
                  <a:pt x="416791" y="387295"/>
                  <a:pt x="265315" y="331800"/>
                  <a:pt x="412955" y="368709"/>
                </a:cubicBezTo>
                <a:cubicBezTo>
                  <a:pt x="427703" y="378541"/>
                  <a:pt x="443583" y="386858"/>
                  <a:pt x="457200" y="398206"/>
                </a:cubicBezTo>
                <a:cubicBezTo>
                  <a:pt x="506126" y="438978"/>
                  <a:pt x="490764" y="444484"/>
                  <a:pt x="545690" y="471948"/>
                </a:cubicBezTo>
                <a:cubicBezTo>
                  <a:pt x="559595" y="478901"/>
                  <a:pt x="575187" y="481781"/>
                  <a:pt x="589935" y="486697"/>
                </a:cubicBezTo>
                <a:cubicBezTo>
                  <a:pt x="594851" y="501445"/>
                  <a:pt x="592033" y="521906"/>
                  <a:pt x="604684" y="530942"/>
                </a:cubicBezTo>
                <a:cubicBezTo>
                  <a:pt x="629985" y="549014"/>
                  <a:pt x="693174" y="560438"/>
                  <a:pt x="693174" y="560438"/>
                </a:cubicBezTo>
                <a:cubicBezTo>
                  <a:pt x="707922" y="575187"/>
                  <a:pt x="733990" y="584110"/>
                  <a:pt x="737419" y="604684"/>
                </a:cubicBezTo>
                <a:cubicBezTo>
                  <a:pt x="745800" y="654973"/>
                  <a:pt x="668946" y="657005"/>
                  <a:pt x="648929" y="663677"/>
                </a:cubicBezTo>
                <a:cubicBezTo>
                  <a:pt x="623813" y="672049"/>
                  <a:pt x="600067" y="684127"/>
                  <a:pt x="575187" y="693174"/>
                </a:cubicBezTo>
                <a:cubicBezTo>
                  <a:pt x="496189" y="721901"/>
                  <a:pt x="498136" y="719811"/>
                  <a:pt x="427703" y="737419"/>
                </a:cubicBezTo>
                <a:cubicBezTo>
                  <a:pt x="417871" y="752167"/>
                  <a:pt x="411546" y="769992"/>
                  <a:pt x="398206" y="781664"/>
                </a:cubicBezTo>
                <a:cubicBezTo>
                  <a:pt x="371527" y="805009"/>
                  <a:pt x="309716" y="840658"/>
                  <a:pt x="309716" y="840658"/>
                </a:cubicBezTo>
                <a:cubicBezTo>
                  <a:pt x="207679" y="993712"/>
                  <a:pt x="370921" y="764705"/>
                  <a:pt x="221226" y="914400"/>
                </a:cubicBezTo>
                <a:cubicBezTo>
                  <a:pt x="205680" y="929946"/>
                  <a:pt x="204920" y="955805"/>
                  <a:pt x="191729" y="973393"/>
                </a:cubicBezTo>
                <a:cubicBezTo>
                  <a:pt x="175043" y="995641"/>
                  <a:pt x="152400" y="1012722"/>
                  <a:pt x="132735" y="1032387"/>
                </a:cubicBezTo>
                <a:cubicBezTo>
                  <a:pt x="152443" y="1091508"/>
                  <a:pt x="153580" y="1087251"/>
                  <a:pt x="162232" y="1165122"/>
                </a:cubicBezTo>
                <a:cubicBezTo>
                  <a:pt x="163861" y="1179780"/>
                  <a:pt x="162232" y="1194619"/>
                  <a:pt x="162232" y="120936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2584" name="Picture 2" descr="https://pixabay.com/static/uploads/photo/2013/07/13/13/24/clock-160966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563" y="1160463"/>
            <a:ext cx="774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5" name="Picture 2" descr="https://pixabay.com/static/uploads/photo/2013/07/13/13/24/clock-160966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275" y="384175"/>
            <a:ext cx="7747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3438" y="2740025"/>
            <a:ext cx="938212"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7" name="Picture 2" descr="https://pixabay.com/static/uploads/photo/2013/07/13/13/24/clock-160966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1775" y="2660650"/>
            <a:ext cx="4270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8" name="Title 1"/>
          <p:cNvSpPr txBox="1">
            <a:spLocks/>
          </p:cNvSpPr>
          <p:nvPr/>
        </p:nvSpPr>
        <p:spPr bwMode="auto">
          <a:xfrm>
            <a:off x="115888" y="90488"/>
            <a:ext cx="78867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90000"/>
              </a:lnSpc>
            </a:pPr>
            <a:r>
              <a:rPr lang="en-US" altLang="en-US" sz="3200" b="1"/>
              <a:t>Horas Mensuales</a:t>
            </a:r>
          </a:p>
        </p:txBody>
      </p:sp>
      <p:grpSp>
        <p:nvGrpSpPr>
          <p:cNvPr id="152589" name="Group 10"/>
          <p:cNvGrpSpPr>
            <a:grpSpLocks/>
          </p:cNvGrpSpPr>
          <p:nvPr/>
        </p:nvGrpSpPr>
        <p:grpSpPr bwMode="auto">
          <a:xfrm>
            <a:off x="115888" y="877888"/>
            <a:ext cx="1925637" cy="1390650"/>
            <a:chOff x="0" y="4833310"/>
            <a:chExt cx="1260186" cy="942113"/>
          </a:xfrm>
        </p:grpSpPr>
        <p:pic>
          <p:nvPicPr>
            <p:cNvPr id="152590"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833310"/>
              <a:ext cx="1260186" cy="9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91" name="TextBox 9"/>
            <p:cNvSpPr txBox="1">
              <a:spLocks noChangeArrowheads="1"/>
            </p:cNvSpPr>
            <p:nvPr/>
          </p:nvSpPr>
          <p:spPr bwMode="auto">
            <a:xfrm rot="-10092284">
              <a:off x="226317" y="4998847"/>
              <a:ext cx="4800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400"/>
                <a:t>55</a:t>
              </a: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9733321-995A-4CE9-B70E-B80B3C56D75D}" type="slidenum">
              <a:rPr lang="en-US" altLang="en-US" sz="1200">
                <a:solidFill>
                  <a:srgbClr val="898989"/>
                </a:solidFill>
              </a:rPr>
              <a:pPr/>
              <a:t>71</a:t>
            </a:fld>
            <a:endParaRPr lang="en-US" altLang="en-US" sz="1200">
              <a:solidFill>
                <a:srgbClr val="898989"/>
              </a:solidFill>
            </a:endParaRPr>
          </a:p>
        </p:txBody>
      </p:sp>
      <p:sp>
        <p:nvSpPr>
          <p:cNvPr id="154626" name="TextBox 2"/>
          <p:cNvSpPr txBox="1">
            <a:spLocks noChangeArrowheads="1"/>
          </p:cNvSpPr>
          <p:nvPr/>
        </p:nvSpPr>
        <p:spPr bwMode="auto">
          <a:xfrm>
            <a:off x="115888" y="-19050"/>
            <a:ext cx="5808662"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s-ES" altLang="en-US" sz="1600" b="1"/>
          </a:p>
          <a:p>
            <a:endParaRPr lang="es-ES" altLang="en-US" sz="1600" b="1"/>
          </a:p>
          <a:p>
            <a:r>
              <a:rPr lang="en-US" altLang="en-US" sz="1600" b="1"/>
              <a:t>		Planning work hours: </a:t>
            </a:r>
            <a:r>
              <a:rPr lang="en-US" altLang="en-US" sz="1600"/>
              <a:t>At least once a month, 		Partners will convene to discuss strategies to 		equalize the workload. In this meeting, 			Partners will decide by </a:t>
            </a:r>
            <a:r>
              <a:rPr lang="en-US" altLang="en-US" sz="1600" b="1"/>
              <a:t>majority</a:t>
            </a:r>
            <a:r>
              <a:rPr lang="en-US" altLang="en-US" sz="1600"/>
              <a:t> </a:t>
            </a:r>
            <a:r>
              <a:rPr lang="en-US" altLang="en-US" sz="1600" b="1"/>
              <a:t>vote </a:t>
            </a:r>
            <a:r>
              <a:rPr lang="en-US" altLang="en-US" sz="1600"/>
              <a:t>the </a:t>
            </a:r>
          </a:p>
          <a:p>
            <a:r>
              <a:rPr lang="en-US" altLang="en-US" sz="1600"/>
              <a:t>		approximate number of hours each Partner 			will work in that month. Lets call this, </a:t>
            </a:r>
          </a:p>
          <a:p>
            <a:r>
              <a:rPr lang="en-US" altLang="en-US" sz="1600"/>
              <a:t>		“approved monthly hours.” The Partners will 		maintain records of the number of hours they 		decided to work every month. </a:t>
            </a:r>
            <a:br>
              <a:rPr lang="en-US" altLang="en-US" sz="1600"/>
            </a:br>
            <a:endParaRPr lang="en-US" altLang="en-US" sz="1600" b="1"/>
          </a:p>
          <a:p>
            <a:endParaRPr lang="en-US" altLang="en-US" sz="1600" b="1"/>
          </a:p>
          <a:p>
            <a:endParaRPr lang="en-US" altLang="en-US" sz="1600" b="1"/>
          </a:p>
          <a:p>
            <a:r>
              <a:rPr lang="en-US" altLang="en-US" sz="1600" b="1"/>
              <a:t>When work cannot be divided equally:</a:t>
            </a:r>
          </a:p>
          <a:p>
            <a:r>
              <a:rPr lang="en-US" altLang="en-US" sz="1600"/>
              <a:t>There will be times when a Partner will have more free time or when there will be a need for her to work more hours than the other Partners. It is fine if work contributions are </a:t>
            </a:r>
            <a:r>
              <a:rPr lang="en-US" altLang="en-US" sz="1600" i="1"/>
              <a:t>periodically </a:t>
            </a:r>
            <a:r>
              <a:rPr lang="en-US" altLang="en-US" sz="1600"/>
              <a:t>unequal. However, Partners will strive toward the goal of equal work hours. If a Partner works more than the approved monthly hours, the Partners will come to an agreement as to how to compensate the Partner for that overtime. If, later in the month, it becomes apparent that a Partner will have to work more than the approved monthly hours, she or another Partner will call for an emergency meeting or she will make a written proposal about how to compensate that Partner for the overtime.  </a:t>
            </a:r>
          </a:p>
        </p:txBody>
      </p:sp>
      <p:sp>
        <p:nvSpPr>
          <p:cNvPr id="5" name="Title 1"/>
          <p:cNvSpPr>
            <a:spLocks noGrp="1"/>
          </p:cNvSpPr>
          <p:nvPr>
            <p:ph type="title"/>
          </p:nvPr>
        </p:nvSpPr>
        <p:spPr>
          <a:xfrm>
            <a:off x="115888" y="2876550"/>
            <a:ext cx="7886700" cy="604838"/>
          </a:xfrm>
        </p:spPr>
        <p:txBody>
          <a:bodyPr/>
          <a:lstStyle/>
          <a:p>
            <a:pPr>
              <a:defRPr/>
            </a:pPr>
            <a:r>
              <a:rPr lang="en-US" dirty="0" smtClean="0">
                <a:cs typeface="+mj-cs"/>
              </a:rPr>
              <a:t>Overtime Hours</a:t>
            </a:r>
            <a:endParaRPr lang="en-US" dirty="0">
              <a:cs typeface="+mj-cs"/>
            </a:endParaRPr>
          </a:p>
        </p:txBody>
      </p:sp>
      <p:sp>
        <p:nvSpPr>
          <p:cNvPr id="154628"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DE5D29D7-E352-46FA-9309-C84AAFE57DC5}" type="slidenum">
              <a:rPr lang="en-US" altLang="en-US" sz="1200">
                <a:solidFill>
                  <a:srgbClr val="898989"/>
                </a:solidFill>
              </a:rPr>
              <a:pPr algn="r" eaLnBrk="1" hangingPunct="1"/>
              <a:t>71</a:t>
            </a:fld>
            <a:endParaRPr lang="en-US" altLang="en-US" sz="1200">
              <a:solidFill>
                <a:srgbClr val="898989"/>
              </a:solidFill>
            </a:endParaRPr>
          </a:p>
        </p:txBody>
      </p:sp>
      <p:sp>
        <p:nvSpPr>
          <p:cNvPr id="154629" name="TextBox 6"/>
          <p:cNvSpPr txBox="1">
            <a:spLocks noChangeArrowheads="1"/>
          </p:cNvSpPr>
          <p:nvPr/>
        </p:nvSpPr>
        <p:spPr bwMode="auto">
          <a:xfrm>
            <a:off x="6996113" y="4884738"/>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pic>
        <p:nvPicPr>
          <p:cNvPr id="1546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7575" y="958850"/>
            <a:ext cx="126841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6397625" y="1746250"/>
            <a:ext cx="1062038" cy="738188"/>
          </a:xfrm>
          <a:custGeom>
            <a:avLst/>
            <a:gdLst>
              <a:gd name="connsiteX0" fmla="*/ 1061883 w 1061883"/>
              <a:gd name="connsiteY0" fmla="*/ 0 h 737419"/>
              <a:gd name="connsiteX1" fmla="*/ 914400 w 1061883"/>
              <a:gd name="connsiteY1" fmla="*/ 191729 h 737419"/>
              <a:gd name="connsiteX2" fmla="*/ 884903 w 1061883"/>
              <a:gd name="connsiteY2" fmla="*/ 235974 h 737419"/>
              <a:gd name="connsiteX3" fmla="*/ 870154 w 1061883"/>
              <a:gd name="connsiteY3" fmla="*/ 280219 h 737419"/>
              <a:gd name="connsiteX4" fmla="*/ 825909 w 1061883"/>
              <a:gd name="connsiteY4" fmla="*/ 339212 h 737419"/>
              <a:gd name="connsiteX5" fmla="*/ 796412 w 1061883"/>
              <a:gd name="connsiteY5" fmla="*/ 412954 h 737419"/>
              <a:gd name="connsiteX6" fmla="*/ 737419 w 1061883"/>
              <a:gd name="connsiteY6" fmla="*/ 501445 h 737419"/>
              <a:gd name="connsiteX7" fmla="*/ 707922 w 1061883"/>
              <a:gd name="connsiteY7" fmla="*/ 545690 h 737419"/>
              <a:gd name="connsiteX8" fmla="*/ 678425 w 1061883"/>
              <a:gd name="connsiteY8" fmla="*/ 634180 h 737419"/>
              <a:gd name="connsiteX9" fmla="*/ 648929 w 1061883"/>
              <a:gd name="connsiteY9" fmla="*/ 678425 h 737419"/>
              <a:gd name="connsiteX10" fmla="*/ 634180 w 1061883"/>
              <a:gd name="connsiteY10" fmla="*/ 722670 h 737419"/>
              <a:gd name="connsiteX11" fmla="*/ 589935 w 1061883"/>
              <a:gd name="connsiteY11" fmla="*/ 737419 h 737419"/>
              <a:gd name="connsiteX12" fmla="*/ 545690 w 1061883"/>
              <a:gd name="connsiteY12" fmla="*/ 663677 h 737419"/>
              <a:gd name="connsiteX13" fmla="*/ 516193 w 1061883"/>
              <a:gd name="connsiteY13" fmla="*/ 619432 h 737419"/>
              <a:gd name="connsiteX14" fmla="*/ 501445 w 1061883"/>
              <a:gd name="connsiteY14" fmla="*/ 575187 h 737419"/>
              <a:gd name="connsiteX15" fmla="*/ 457200 w 1061883"/>
              <a:gd name="connsiteY15" fmla="*/ 560438 h 737419"/>
              <a:gd name="connsiteX16" fmla="*/ 353961 w 1061883"/>
              <a:gd name="connsiteY16" fmla="*/ 427703 h 737419"/>
              <a:gd name="connsiteX17" fmla="*/ 324464 w 1061883"/>
              <a:gd name="connsiteY17" fmla="*/ 383458 h 737419"/>
              <a:gd name="connsiteX18" fmla="*/ 265471 w 1061883"/>
              <a:gd name="connsiteY18" fmla="*/ 353961 h 737419"/>
              <a:gd name="connsiteX19" fmla="*/ 250722 w 1061883"/>
              <a:gd name="connsiteY19" fmla="*/ 309716 h 737419"/>
              <a:gd name="connsiteX20" fmla="*/ 206477 w 1061883"/>
              <a:gd name="connsiteY20" fmla="*/ 294967 h 737419"/>
              <a:gd name="connsiteX21" fmla="*/ 162232 w 1061883"/>
              <a:gd name="connsiteY21" fmla="*/ 265470 h 737419"/>
              <a:gd name="connsiteX22" fmla="*/ 58993 w 1061883"/>
              <a:gd name="connsiteY22" fmla="*/ 235974 h 737419"/>
              <a:gd name="connsiteX23" fmla="*/ 0 w 1061883"/>
              <a:gd name="connsiteY23" fmla="*/ 147483 h 73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1883" h="737419">
                <a:moveTo>
                  <a:pt x="1061883" y="0"/>
                </a:moveTo>
                <a:cubicBezTo>
                  <a:pt x="951890" y="109991"/>
                  <a:pt x="1011175" y="39652"/>
                  <a:pt x="914400" y="191729"/>
                </a:cubicBezTo>
                <a:cubicBezTo>
                  <a:pt x="904884" y="206683"/>
                  <a:pt x="890508" y="219158"/>
                  <a:pt x="884903" y="235974"/>
                </a:cubicBezTo>
                <a:cubicBezTo>
                  <a:pt x="879987" y="250722"/>
                  <a:pt x="877867" y="266721"/>
                  <a:pt x="870154" y="280219"/>
                </a:cubicBezTo>
                <a:cubicBezTo>
                  <a:pt x="857959" y="301561"/>
                  <a:pt x="837846" y="317725"/>
                  <a:pt x="825909" y="339212"/>
                </a:cubicBezTo>
                <a:cubicBezTo>
                  <a:pt x="813052" y="362355"/>
                  <a:pt x="809089" y="389712"/>
                  <a:pt x="796412" y="412954"/>
                </a:cubicBezTo>
                <a:cubicBezTo>
                  <a:pt x="779436" y="444076"/>
                  <a:pt x="757083" y="471948"/>
                  <a:pt x="737419" y="501445"/>
                </a:cubicBezTo>
                <a:lnTo>
                  <a:pt x="707922" y="545690"/>
                </a:lnTo>
                <a:cubicBezTo>
                  <a:pt x="698090" y="575187"/>
                  <a:pt x="695672" y="608310"/>
                  <a:pt x="678425" y="634180"/>
                </a:cubicBezTo>
                <a:cubicBezTo>
                  <a:pt x="668593" y="648928"/>
                  <a:pt x="656856" y="662571"/>
                  <a:pt x="648929" y="678425"/>
                </a:cubicBezTo>
                <a:cubicBezTo>
                  <a:pt x="641977" y="692330"/>
                  <a:pt x="645173" y="711677"/>
                  <a:pt x="634180" y="722670"/>
                </a:cubicBezTo>
                <a:cubicBezTo>
                  <a:pt x="623187" y="733663"/>
                  <a:pt x="604683" y="732503"/>
                  <a:pt x="589935" y="737419"/>
                </a:cubicBezTo>
                <a:cubicBezTo>
                  <a:pt x="575187" y="712838"/>
                  <a:pt x="560883" y="687985"/>
                  <a:pt x="545690" y="663677"/>
                </a:cubicBezTo>
                <a:cubicBezTo>
                  <a:pt x="536296" y="648646"/>
                  <a:pt x="524120" y="635286"/>
                  <a:pt x="516193" y="619432"/>
                </a:cubicBezTo>
                <a:cubicBezTo>
                  <a:pt x="509241" y="605527"/>
                  <a:pt x="512438" y="586180"/>
                  <a:pt x="501445" y="575187"/>
                </a:cubicBezTo>
                <a:cubicBezTo>
                  <a:pt x="490452" y="564194"/>
                  <a:pt x="471948" y="565354"/>
                  <a:pt x="457200" y="560438"/>
                </a:cubicBezTo>
                <a:cubicBezTo>
                  <a:pt x="308096" y="336785"/>
                  <a:pt x="469482" y="566328"/>
                  <a:pt x="353961" y="427703"/>
                </a:cubicBezTo>
                <a:cubicBezTo>
                  <a:pt x="342613" y="414086"/>
                  <a:pt x="338081" y="394806"/>
                  <a:pt x="324464" y="383458"/>
                </a:cubicBezTo>
                <a:cubicBezTo>
                  <a:pt x="307574" y="369383"/>
                  <a:pt x="285135" y="363793"/>
                  <a:pt x="265471" y="353961"/>
                </a:cubicBezTo>
                <a:cubicBezTo>
                  <a:pt x="260555" y="339213"/>
                  <a:pt x="261715" y="320709"/>
                  <a:pt x="250722" y="309716"/>
                </a:cubicBezTo>
                <a:cubicBezTo>
                  <a:pt x="239729" y="298723"/>
                  <a:pt x="220382" y="301920"/>
                  <a:pt x="206477" y="294967"/>
                </a:cubicBezTo>
                <a:cubicBezTo>
                  <a:pt x="190623" y="287040"/>
                  <a:pt x="178086" y="273397"/>
                  <a:pt x="162232" y="265470"/>
                </a:cubicBezTo>
                <a:cubicBezTo>
                  <a:pt x="141074" y="254891"/>
                  <a:pt x="77894" y="240699"/>
                  <a:pt x="58993" y="235974"/>
                </a:cubicBezTo>
                <a:lnTo>
                  <a:pt x="0" y="14748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8315325" y="1717675"/>
            <a:ext cx="738188" cy="1209675"/>
          </a:xfrm>
          <a:custGeom>
            <a:avLst/>
            <a:gdLst>
              <a:gd name="connsiteX0" fmla="*/ 0 w 738055"/>
              <a:gd name="connsiteY0" fmla="*/ 0 h 1209367"/>
              <a:gd name="connsiteX1" fmla="*/ 88490 w 738055"/>
              <a:gd name="connsiteY1" fmla="*/ 103238 h 1209367"/>
              <a:gd name="connsiteX2" fmla="*/ 176981 w 738055"/>
              <a:gd name="connsiteY2" fmla="*/ 191729 h 1209367"/>
              <a:gd name="connsiteX3" fmla="*/ 250722 w 738055"/>
              <a:gd name="connsiteY3" fmla="*/ 250722 h 1209367"/>
              <a:gd name="connsiteX4" fmla="*/ 294968 w 738055"/>
              <a:gd name="connsiteY4" fmla="*/ 294967 h 1209367"/>
              <a:gd name="connsiteX5" fmla="*/ 339213 w 738055"/>
              <a:gd name="connsiteY5" fmla="*/ 309716 h 1209367"/>
              <a:gd name="connsiteX6" fmla="*/ 412955 w 738055"/>
              <a:gd name="connsiteY6" fmla="*/ 368709 h 1209367"/>
              <a:gd name="connsiteX7" fmla="*/ 457200 w 738055"/>
              <a:gd name="connsiteY7" fmla="*/ 398206 h 1209367"/>
              <a:gd name="connsiteX8" fmla="*/ 545690 w 738055"/>
              <a:gd name="connsiteY8" fmla="*/ 471948 h 1209367"/>
              <a:gd name="connsiteX9" fmla="*/ 589935 w 738055"/>
              <a:gd name="connsiteY9" fmla="*/ 486697 h 1209367"/>
              <a:gd name="connsiteX10" fmla="*/ 604684 w 738055"/>
              <a:gd name="connsiteY10" fmla="*/ 530942 h 1209367"/>
              <a:gd name="connsiteX11" fmla="*/ 693174 w 738055"/>
              <a:gd name="connsiteY11" fmla="*/ 560438 h 1209367"/>
              <a:gd name="connsiteX12" fmla="*/ 737419 w 738055"/>
              <a:gd name="connsiteY12" fmla="*/ 604684 h 1209367"/>
              <a:gd name="connsiteX13" fmla="*/ 648929 w 738055"/>
              <a:gd name="connsiteY13" fmla="*/ 663677 h 1209367"/>
              <a:gd name="connsiteX14" fmla="*/ 575187 w 738055"/>
              <a:gd name="connsiteY14" fmla="*/ 693174 h 1209367"/>
              <a:gd name="connsiteX15" fmla="*/ 427703 w 738055"/>
              <a:gd name="connsiteY15" fmla="*/ 737419 h 1209367"/>
              <a:gd name="connsiteX16" fmla="*/ 398206 w 738055"/>
              <a:gd name="connsiteY16" fmla="*/ 781664 h 1209367"/>
              <a:gd name="connsiteX17" fmla="*/ 309716 w 738055"/>
              <a:gd name="connsiteY17" fmla="*/ 840658 h 1209367"/>
              <a:gd name="connsiteX18" fmla="*/ 221226 w 738055"/>
              <a:gd name="connsiteY18" fmla="*/ 914400 h 1209367"/>
              <a:gd name="connsiteX19" fmla="*/ 191729 w 738055"/>
              <a:gd name="connsiteY19" fmla="*/ 973393 h 1209367"/>
              <a:gd name="connsiteX20" fmla="*/ 132735 w 738055"/>
              <a:gd name="connsiteY20" fmla="*/ 1032387 h 1209367"/>
              <a:gd name="connsiteX21" fmla="*/ 162232 w 738055"/>
              <a:gd name="connsiteY21" fmla="*/ 1165122 h 1209367"/>
              <a:gd name="connsiteX22" fmla="*/ 162232 w 738055"/>
              <a:gd name="connsiteY22" fmla="*/ 1209367 h 12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8055" h="1209367">
                <a:moveTo>
                  <a:pt x="0" y="0"/>
                </a:moveTo>
                <a:cubicBezTo>
                  <a:pt x="29497" y="34413"/>
                  <a:pt x="57747" y="69934"/>
                  <a:pt x="88490" y="103238"/>
                </a:cubicBezTo>
                <a:cubicBezTo>
                  <a:pt x="116785" y="133890"/>
                  <a:pt x="153842" y="157020"/>
                  <a:pt x="176981" y="191729"/>
                </a:cubicBezTo>
                <a:cubicBezTo>
                  <a:pt x="215100" y="248909"/>
                  <a:pt x="189661" y="230369"/>
                  <a:pt x="250722" y="250722"/>
                </a:cubicBezTo>
                <a:cubicBezTo>
                  <a:pt x="265471" y="265470"/>
                  <a:pt x="277613" y="283397"/>
                  <a:pt x="294968" y="294967"/>
                </a:cubicBezTo>
                <a:cubicBezTo>
                  <a:pt x="307903" y="303590"/>
                  <a:pt x="328220" y="298723"/>
                  <a:pt x="339213" y="309716"/>
                </a:cubicBezTo>
                <a:cubicBezTo>
                  <a:pt x="416791" y="387295"/>
                  <a:pt x="265315" y="331800"/>
                  <a:pt x="412955" y="368709"/>
                </a:cubicBezTo>
                <a:cubicBezTo>
                  <a:pt x="427703" y="378541"/>
                  <a:pt x="443583" y="386858"/>
                  <a:pt x="457200" y="398206"/>
                </a:cubicBezTo>
                <a:cubicBezTo>
                  <a:pt x="506126" y="438978"/>
                  <a:pt x="490764" y="444484"/>
                  <a:pt x="545690" y="471948"/>
                </a:cubicBezTo>
                <a:cubicBezTo>
                  <a:pt x="559595" y="478901"/>
                  <a:pt x="575187" y="481781"/>
                  <a:pt x="589935" y="486697"/>
                </a:cubicBezTo>
                <a:cubicBezTo>
                  <a:pt x="594851" y="501445"/>
                  <a:pt x="592033" y="521906"/>
                  <a:pt x="604684" y="530942"/>
                </a:cubicBezTo>
                <a:cubicBezTo>
                  <a:pt x="629985" y="549014"/>
                  <a:pt x="693174" y="560438"/>
                  <a:pt x="693174" y="560438"/>
                </a:cubicBezTo>
                <a:cubicBezTo>
                  <a:pt x="707922" y="575187"/>
                  <a:pt x="733990" y="584110"/>
                  <a:pt x="737419" y="604684"/>
                </a:cubicBezTo>
                <a:cubicBezTo>
                  <a:pt x="745800" y="654973"/>
                  <a:pt x="668946" y="657005"/>
                  <a:pt x="648929" y="663677"/>
                </a:cubicBezTo>
                <a:cubicBezTo>
                  <a:pt x="623813" y="672049"/>
                  <a:pt x="600067" y="684127"/>
                  <a:pt x="575187" y="693174"/>
                </a:cubicBezTo>
                <a:cubicBezTo>
                  <a:pt x="496189" y="721901"/>
                  <a:pt x="498136" y="719811"/>
                  <a:pt x="427703" y="737419"/>
                </a:cubicBezTo>
                <a:cubicBezTo>
                  <a:pt x="417871" y="752167"/>
                  <a:pt x="411546" y="769992"/>
                  <a:pt x="398206" y="781664"/>
                </a:cubicBezTo>
                <a:cubicBezTo>
                  <a:pt x="371527" y="805009"/>
                  <a:pt x="309716" y="840658"/>
                  <a:pt x="309716" y="840658"/>
                </a:cubicBezTo>
                <a:cubicBezTo>
                  <a:pt x="207679" y="993712"/>
                  <a:pt x="370921" y="764705"/>
                  <a:pt x="221226" y="914400"/>
                </a:cubicBezTo>
                <a:cubicBezTo>
                  <a:pt x="205680" y="929946"/>
                  <a:pt x="204920" y="955805"/>
                  <a:pt x="191729" y="973393"/>
                </a:cubicBezTo>
                <a:cubicBezTo>
                  <a:pt x="175043" y="995641"/>
                  <a:pt x="152400" y="1012722"/>
                  <a:pt x="132735" y="1032387"/>
                </a:cubicBezTo>
                <a:cubicBezTo>
                  <a:pt x="152443" y="1091508"/>
                  <a:pt x="153580" y="1087251"/>
                  <a:pt x="162232" y="1165122"/>
                </a:cubicBezTo>
                <a:cubicBezTo>
                  <a:pt x="163861" y="1179780"/>
                  <a:pt x="162232" y="1194619"/>
                  <a:pt x="162232" y="120936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4633" name="Picture 2" descr="https://pixabay.com/static/uploads/photo/2013/07/13/13/24/clock-160966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563" y="1160463"/>
            <a:ext cx="774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4" name="Picture 2" descr="https://pixabay.com/static/uploads/photo/2013/07/13/13/24/clock-160966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275" y="384175"/>
            <a:ext cx="7747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3438" y="2740025"/>
            <a:ext cx="938212"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6" name="Picture 2" descr="https://pixabay.com/static/uploads/photo/2013/07/13/13/24/clock-160966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1775" y="2660650"/>
            <a:ext cx="4270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7" name="Title 1"/>
          <p:cNvSpPr txBox="1">
            <a:spLocks/>
          </p:cNvSpPr>
          <p:nvPr/>
        </p:nvSpPr>
        <p:spPr bwMode="auto">
          <a:xfrm>
            <a:off x="115888" y="90488"/>
            <a:ext cx="78867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90000"/>
              </a:lnSpc>
            </a:pPr>
            <a:r>
              <a:rPr lang="en-US" altLang="en-US" sz="3200" b="1"/>
              <a:t>Monthly Hours</a:t>
            </a:r>
          </a:p>
        </p:txBody>
      </p:sp>
      <p:grpSp>
        <p:nvGrpSpPr>
          <p:cNvPr id="154638" name="Group 10"/>
          <p:cNvGrpSpPr>
            <a:grpSpLocks/>
          </p:cNvGrpSpPr>
          <p:nvPr/>
        </p:nvGrpSpPr>
        <p:grpSpPr bwMode="auto">
          <a:xfrm>
            <a:off x="115888" y="877888"/>
            <a:ext cx="1925637" cy="1390650"/>
            <a:chOff x="0" y="4833310"/>
            <a:chExt cx="1260186" cy="942113"/>
          </a:xfrm>
        </p:grpSpPr>
        <p:pic>
          <p:nvPicPr>
            <p:cNvPr id="15463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833310"/>
              <a:ext cx="1260186" cy="9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0" name="TextBox 9"/>
            <p:cNvSpPr txBox="1">
              <a:spLocks noChangeArrowheads="1"/>
            </p:cNvSpPr>
            <p:nvPr/>
          </p:nvSpPr>
          <p:spPr bwMode="auto">
            <a:xfrm rot="-10092284">
              <a:off x="226317" y="4998847"/>
              <a:ext cx="4800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400"/>
                <a:t>55</a:t>
              </a: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143375" y="3970338"/>
            <a:ext cx="1954213" cy="28876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674" name="TextBox 15"/>
          <p:cNvSpPr txBox="1">
            <a:spLocks noChangeArrowheads="1"/>
          </p:cNvSpPr>
          <p:nvPr/>
        </p:nvSpPr>
        <p:spPr bwMode="auto">
          <a:xfrm>
            <a:off x="4224338"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C</a:t>
            </a:r>
          </a:p>
        </p:txBody>
      </p:sp>
      <p:sp>
        <p:nvSpPr>
          <p:cNvPr id="13" name="Rounded Rectangle 12"/>
          <p:cNvSpPr/>
          <p:nvPr/>
        </p:nvSpPr>
        <p:spPr>
          <a:xfrm>
            <a:off x="2124075" y="3970338"/>
            <a:ext cx="1954213" cy="288766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676" name="TextBox 13"/>
          <p:cNvSpPr txBox="1">
            <a:spLocks noChangeArrowheads="1"/>
          </p:cNvSpPr>
          <p:nvPr/>
        </p:nvSpPr>
        <p:spPr bwMode="auto">
          <a:xfrm>
            <a:off x="2206625"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B</a:t>
            </a:r>
          </a:p>
        </p:txBody>
      </p:sp>
      <p:sp>
        <p:nvSpPr>
          <p:cNvPr id="9" name="Rounded Rectangle 8"/>
          <p:cNvSpPr/>
          <p:nvPr/>
        </p:nvSpPr>
        <p:spPr>
          <a:xfrm>
            <a:off x="114300" y="3970338"/>
            <a:ext cx="1954213" cy="288766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6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2CB0638-6417-47B9-AF7E-D72680526122}" type="slidenum">
              <a:rPr lang="en-US" altLang="en-US" sz="1200">
                <a:solidFill>
                  <a:srgbClr val="898989"/>
                </a:solidFill>
              </a:rPr>
              <a:pPr/>
              <a:t>72</a:t>
            </a:fld>
            <a:endParaRPr lang="en-US" altLang="en-US" sz="1200">
              <a:solidFill>
                <a:srgbClr val="898989"/>
              </a:solidFill>
            </a:endParaRPr>
          </a:p>
        </p:txBody>
      </p:sp>
      <p:sp>
        <p:nvSpPr>
          <p:cNvPr id="156679" name="TextBox 3"/>
          <p:cNvSpPr txBox="1">
            <a:spLocks noChangeArrowheads="1"/>
          </p:cNvSpPr>
          <p:nvPr/>
        </p:nvSpPr>
        <p:spPr bwMode="auto">
          <a:xfrm>
            <a:off x="315913" y="763588"/>
            <a:ext cx="8488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Cada Socia tendrá un registro denominado "Cuenta de Capital," que representa el valor de su porción de los activos de la Cooperativa. </a:t>
            </a:r>
            <a:endParaRPr lang="en-US" altLang="en-US" sz="1800"/>
          </a:p>
        </p:txBody>
      </p:sp>
      <p:graphicFrame>
        <p:nvGraphicFramePr>
          <p:cNvPr id="156680" name="Object 5"/>
          <p:cNvGraphicFramePr>
            <a:graphicFrameLocks noChangeAspect="1"/>
          </p:cNvGraphicFramePr>
          <p:nvPr/>
        </p:nvGraphicFramePr>
        <p:xfrm>
          <a:off x="315913" y="4746625"/>
          <a:ext cx="1550987" cy="693738"/>
        </p:xfrm>
        <a:graphic>
          <a:graphicData uri="http://schemas.openxmlformats.org/presentationml/2006/ole">
            <mc:AlternateContent xmlns:mc="http://schemas.openxmlformats.org/markup-compatibility/2006">
              <mc:Choice xmlns:v="urn:schemas-microsoft-com:vml" Requires="v">
                <p:oleObj spid="_x0000_s156695" name="Bitmap Image" r:id="rId3" imgW="0" imgH="0" progId="Paint.Picture">
                  <p:embed/>
                </p:oleObj>
              </mc:Choice>
              <mc:Fallback>
                <p:oleObj name="Bitmap Image" r:id="rId3" imgW="0" imgH="0"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4746625"/>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681" name="Object 6"/>
          <p:cNvGraphicFramePr>
            <a:graphicFrameLocks noChangeAspect="1"/>
          </p:cNvGraphicFramePr>
          <p:nvPr/>
        </p:nvGraphicFramePr>
        <p:xfrm>
          <a:off x="4308475" y="4073525"/>
          <a:ext cx="1550988" cy="693738"/>
        </p:xfrm>
        <a:graphic>
          <a:graphicData uri="http://schemas.openxmlformats.org/presentationml/2006/ole">
            <mc:AlternateContent xmlns:mc="http://schemas.openxmlformats.org/markup-compatibility/2006">
              <mc:Choice xmlns:v="urn:schemas-microsoft-com:vml" Requires="v">
                <p:oleObj spid="_x0000_s156696" name="Bitmap Image" r:id="rId5" imgW="0" imgH="0" progId="Paint.Picture">
                  <p:embed/>
                </p:oleObj>
              </mc:Choice>
              <mc:Fallback>
                <p:oleObj name="Bitmap Image" r:id="rId5" imgW="0" imgH="0"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8475" y="4073525"/>
                        <a:ext cx="1550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682" name="Object 7"/>
          <p:cNvGraphicFramePr>
            <a:graphicFrameLocks noChangeAspect="1"/>
          </p:cNvGraphicFramePr>
          <p:nvPr/>
        </p:nvGraphicFramePr>
        <p:xfrm>
          <a:off x="2341563" y="4057650"/>
          <a:ext cx="1550987" cy="693738"/>
        </p:xfrm>
        <a:graphic>
          <a:graphicData uri="http://schemas.openxmlformats.org/presentationml/2006/ole">
            <mc:AlternateContent xmlns:mc="http://schemas.openxmlformats.org/markup-compatibility/2006">
              <mc:Choice xmlns:v="urn:schemas-microsoft-com:vml" Requires="v">
                <p:oleObj spid="_x0000_s156697" name="Bitmap Image" r:id="rId7" imgW="0" imgH="0" progId="Paint.Picture">
                  <p:embed/>
                </p:oleObj>
              </mc:Choice>
              <mc:Fallback>
                <p:oleObj name="Bitmap Image" r:id="rId7" imgW="0" imgH="0" progId="Paint.Picture">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1563" y="4057650"/>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683" name="Object 9"/>
          <p:cNvGraphicFramePr>
            <a:graphicFrameLocks noChangeAspect="1"/>
          </p:cNvGraphicFramePr>
          <p:nvPr/>
        </p:nvGraphicFramePr>
        <p:xfrm>
          <a:off x="315913" y="4060825"/>
          <a:ext cx="1550987" cy="693738"/>
        </p:xfrm>
        <a:graphic>
          <a:graphicData uri="http://schemas.openxmlformats.org/presentationml/2006/ole">
            <mc:AlternateContent xmlns:mc="http://schemas.openxmlformats.org/markup-compatibility/2006">
              <mc:Choice xmlns:v="urn:schemas-microsoft-com:vml" Requires="v">
                <p:oleObj spid="_x0000_s156698" name="Bitmap Image" r:id="rId9" imgW="0" imgH="0" progId="Paint.Picture">
                  <p:embed/>
                </p:oleObj>
              </mc:Choice>
              <mc:Fallback>
                <p:oleObj name="Bitmap Image" r:id="rId9" imgW="0" imgH="0"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4060825"/>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684" name="Object 10"/>
          <p:cNvGraphicFramePr>
            <a:graphicFrameLocks noChangeAspect="1"/>
          </p:cNvGraphicFramePr>
          <p:nvPr/>
        </p:nvGraphicFramePr>
        <p:xfrm>
          <a:off x="315913" y="5440363"/>
          <a:ext cx="1550987" cy="693737"/>
        </p:xfrm>
        <a:graphic>
          <a:graphicData uri="http://schemas.openxmlformats.org/presentationml/2006/ole">
            <mc:AlternateContent xmlns:mc="http://schemas.openxmlformats.org/markup-compatibility/2006">
              <mc:Choice xmlns:v="urn:schemas-microsoft-com:vml" Requires="v">
                <p:oleObj spid="_x0000_s156699" name="Bitmap Image" r:id="rId10" imgW="0" imgH="0" progId="Paint.Picture">
                  <p:embed/>
                </p:oleObj>
              </mc:Choice>
              <mc:Fallback>
                <p:oleObj name="Bitmap Image" r:id="rId10" imgW="0" imgH="0" progId="Paint.Picture">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5440363"/>
                        <a:ext cx="15509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6685" name="TextBox 11"/>
          <p:cNvSpPr txBox="1">
            <a:spLocks noChangeArrowheads="1"/>
          </p:cNvSpPr>
          <p:nvPr/>
        </p:nvSpPr>
        <p:spPr bwMode="auto">
          <a:xfrm>
            <a:off x="195263"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A</a:t>
            </a:r>
          </a:p>
        </p:txBody>
      </p:sp>
      <p:graphicFrame>
        <p:nvGraphicFramePr>
          <p:cNvPr id="156686" name="Object 16"/>
          <p:cNvGraphicFramePr>
            <a:graphicFrameLocks noChangeAspect="1"/>
          </p:cNvGraphicFramePr>
          <p:nvPr/>
        </p:nvGraphicFramePr>
        <p:xfrm>
          <a:off x="2341563" y="4733925"/>
          <a:ext cx="1550987" cy="693738"/>
        </p:xfrm>
        <a:graphic>
          <a:graphicData uri="http://schemas.openxmlformats.org/presentationml/2006/ole">
            <mc:AlternateContent xmlns:mc="http://schemas.openxmlformats.org/markup-compatibility/2006">
              <mc:Choice xmlns:v="urn:schemas-microsoft-com:vml" Requires="v">
                <p:oleObj spid="_x0000_s156700" name="Bitmap Image" r:id="rId11" imgW="0" imgH="0" progId="Paint.Picture">
                  <p:embed/>
                </p:oleObj>
              </mc:Choice>
              <mc:Fallback>
                <p:oleObj name="Bitmap Image" r:id="rId11" imgW="0" imgH="0" progId="Paint.Picture">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1563" y="4733925"/>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687" name="Object 17"/>
          <p:cNvGraphicFramePr>
            <a:graphicFrameLocks noChangeAspect="1"/>
          </p:cNvGraphicFramePr>
          <p:nvPr/>
        </p:nvGraphicFramePr>
        <p:xfrm>
          <a:off x="2338388" y="5410200"/>
          <a:ext cx="1550987" cy="693738"/>
        </p:xfrm>
        <a:graphic>
          <a:graphicData uri="http://schemas.openxmlformats.org/presentationml/2006/ole">
            <mc:AlternateContent xmlns:mc="http://schemas.openxmlformats.org/markup-compatibility/2006">
              <mc:Choice xmlns:v="urn:schemas-microsoft-com:vml" Requires="v">
                <p:oleObj spid="_x0000_s156701" name="Bitmap Image" r:id="rId12" imgW="0" imgH="0" progId="Paint.Picture">
                  <p:embed/>
                </p:oleObj>
              </mc:Choice>
              <mc:Fallback>
                <p:oleObj name="Bitmap Image" r:id="rId12" imgW="0" imgH="0" progId="Paint.Picture">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8388" y="5410200"/>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688" name="Object 18"/>
          <p:cNvGraphicFramePr>
            <a:graphicFrameLocks noChangeAspect="1"/>
          </p:cNvGraphicFramePr>
          <p:nvPr/>
        </p:nvGraphicFramePr>
        <p:xfrm>
          <a:off x="4308475" y="4767263"/>
          <a:ext cx="1550988" cy="693737"/>
        </p:xfrm>
        <a:graphic>
          <a:graphicData uri="http://schemas.openxmlformats.org/presentationml/2006/ole">
            <mc:AlternateContent xmlns:mc="http://schemas.openxmlformats.org/markup-compatibility/2006">
              <mc:Choice xmlns:v="urn:schemas-microsoft-com:vml" Requires="v">
                <p:oleObj spid="_x0000_s156702" name="Bitmap Image" r:id="rId13" imgW="0" imgH="0" progId="Paint.Picture">
                  <p:embed/>
                </p:oleObj>
              </mc:Choice>
              <mc:Fallback>
                <p:oleObj name="Bitmap Image" r:id="rId13" imgW="0" imgH="0" progId="Paint.Picture">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8475" y="4767263"/>
                        <a:ext cx="155098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689" name="Object 19"/>
          <p:cNvGraphicFramePr>
            <a:graphicFrameLocks noChangeAspect="1"/>
          </p:cNvGraphicFramePr>
          <p:nvPr/>
        </p:nvGraphicFramePr>
        <p:xfrm>
          <a:off x="4305300" y="5459413"/>
          <a:ext cx="1549400" cy="693737"/>
        </p:xfrm>
        <a:graphic>
          <a:graphicData uri="http://schemas.openxmlformats.org/presentationml/2006/ole">
            <mc:AlternateContent xmlns:mc="http://schemas.openxmlformats.org/markup-compatibility/2006">
              <mc:Choice xmlns:v="urn:schemas-microsoft-com:vml" Requires="v">
                <p:oleObj spid="_x0000_s156703" name="Bitmap Image" r:id="rId14" imgW="0" imgH="0" progId="Paint.Picture">
                  <p:embed/>
                </p:oleObj>
              </mc:Choice>
              <mc:Fallback>
                <p:oleObj name="Bitmap Image" r:id="rId14" imgW="0" imgH="0" progId="Paint.Picture">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5459413"/>
                        <a:ext cx="1549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itle 1"/>
          <p:cNvSpPr>
            <a:spLocks noGrp="1"/>
          </p:cNvSpPr>
          <p:nvPr>
            <p:ph type="title"/>
          </p:nvPr>
        </p:nvSpPr>
        <p:spPr>
          <a:xfrm>
            <a:off x="280988" y="-127000"/>
            <a:ext cx="7886700" cy="1325563"/>
          </a:xfrm>
        </p:spPr>
        <p:txBody>
          <a:bodyPr/>
          <a:lstStyle/>
          <a:p>
            <a:pPr>
              <a:defRPr/>
            </a:pPr>
            <a:r>
              <a:rPr lang="en-US" dirty="0" err="1" smtClean="0">
                <a:cs typeface="+mj-cs"/>
              </a:rPr>
              <a:t>Cuentas</a:t>
            </a:r>
            <a:r>
              <a:rPr lang="en-US" dirty="0" smtClean="0">
                <a:cs typeface="+mj-cs"/>
              </a:rPr>
              <a:t> de Capital</a:t>
            </a:r>
            <a:endParaRPr lang="en-US" dirty="0">
              <a:cs typeface="+mj-cs"/>
            </a:endParaRPr>
          </a:p>
        </p:txBody>
      </p:sp>
      <p:pic>
        <p:nvPicPr>
          <p:cNvPr id="156691"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40250" y="1709738"/>
            <a:ext cx="14605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92" name="Picture 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605088" y="1746250"/>
            <a:ext cx="1004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93"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90550" y="1817688"/>
            <a:ext cx="938213"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7546975" y="4225925"/>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C57B181-7BC5-4D8D-9511-3EB2AF5CFC1E}" type="slidenum">
              <a:rPr lang="en-US" altLang="en-US" sz="1200">
                <a:solidFill>
                  <a:srgbClr val="898989"/>
                </a:solidFill>
              </a:rPr>
              <a:pPr/>
              <a:t>73</a:t>
            </a:fld>
            <a:endParaRPr lang="en-US" altLang="en-US" sz="1200">
              <a:solidFill>
                <a:srgbClr val="898989"/>
              </a:solidFill>
            </a:endParaRPr>
          </a:p>
        </p:txBody>
      </p:sp>
      <p:sp>
        <p:nvSpPr>
          <p:cNvPr id="4" name="Rounded Rectangle 3"/>
          <p:cNvSpPr/>
          <p:nvPr/>
        </p:nvSpPr>
        <p:spPr>
          <a:xfrm>
            <a:off x="4143375" y="3970338"/>
            <a:ext cx="1954213" cy="28876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699" name="TextBox 15"/>
          <p:cNvSpPr txBox="1">
            <a:spLocks noChangeArrowheads="1"/>
          </p:cNvSpPr>
          <p:nvPr/>
        </p:nvSpPr>
        <p:spPr bwMode="auto">
          <a:xfrm>
            <a:off x="4224338"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C</a:t>
            </a:r>
          </a:p>
        </p:txBody>
      </p:sp>
      <p:sp>
        <p:nvSpPr>
          <p:cNvPr id="6" name="Rounded Rectangle 5"/>
          <p:cNvSpPr/>
          <p:nvPr/>
        </p:nvSpPr>
        <p:spPr>
          <a:xfrm>
            <a:off x="2124075" y="3970338"/>
            <a:ext cx="1954213" cy="288766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701" name="TextBox 13"/>
          <p:cNvSpPr txBox="1">
            <a:spLocks noChangeArrowheads="1"/>
          </p:cNvSpPr>
          <p:nvPr/>
        </p:nvSpPr>
        <p:spPr bwMode="auto">
          <a:xfrm>
            <a:off x="2206625"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B</a:t>
            </a:r>
          </a:p>
        </p:txBody>
      </p:sp>
      <p:sp>
        <p:nvSpPr>
          <p:cNvPr id="8" name="Rounded Rectangle 7"/>
          <p:cNvSpPr/>
          <p:nvPr/>
        </p:nvSpPr>
        <p:spPr>
          <a:xfrm>
            <a:off x="114300" y="3970338"/>
            <a:ext cx="1954213" cy="288766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703"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0A30CB15-88AB-4881-86B5-64866AD413F6}" type="slidenum">
              <a:rPr lang="en-US" altLang="en-US" sz="1200">
                <a:solidFill>
                  <a:srgbClr val="898989"/>
                </a:solidFill>
              </a:rPr>
              <a:pPr algn="r" eaLnBrk="1" hangingPunct="1"/>
              <a:t>73</a:t>
            </a:fld>
            <a:endParaRPr lang="en-US" altLang="en-US" sz="1200">
              <a:solidFill>
                <a:srgbClr val="898989"/>
              </a:solidFill>
            </a:endParaRPr>
          </a:p>
        </p:txBody>
      </p:sp>
      <p:sp>
        <p:nvSpPr>
          <p:cNvPr id="157704" name="TextBox 3"/>
          <p:cNvSpPr txBox="1">
            <a:spLocks noChangeArrowheads="1"/>
          </p:cNvSpPr>
          <p:nvPr/>
        </p:nvSpPr>
        <p:spPr bwMode="auto">
          <a:xfrm>
            <a:off x="315913" y="763588"/>
            <a:ext cx="8488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Every Partner will have an accounting called the “Capital Account,” which will represent the value of her share of the Cooperative’s assets. </a:t>
            </a:r>
            <a:r>
              <a:rPr lang="es-ES" altLang="en-US" sz="1800"/>
              <a:t> </a:t>
            </a:r>
            <a:endParaRPr lang="en-US" altLang="en-US" sz="1800"/>
          </a:p>
        </p:txBody>
      </p:sp>
      <p:graphicFrame>
        <p:nvGraphicFramePr>
          <p:cNvPr id="157705" name="Object 5"/>
          <p:cNvGraphicFramePr>
            <a:graphicFrameLocks noChangeAspect="1"/>
          </p:cNvGraphicFramePr>
          <p:nvPr/>
        </p:nvGraphicFramePr>
        <p:xfrm>
          <a:off x="315913" y="4746625"/>
          <a:ext cx="1550987" cy="693738"/>
        </p:xfrm>
        <a:graphic>
          <a:graphicData uri="http://schemas.openxmlformats.org/presentationml/2006/ole">
            <mc:AlternateContent xmlns:mc="http://schemas.openxmlformats.org/markup-compatibility/2006">
              <mc:Choice xmlns:v="urn:schemas-microsoft-com:vml" Requires="v">
                <p:oleObj spid="_x0000_s157720" name="Bitmap Image" r:id="rId4" imgW="0" imgH="0" progId="Paint.Picture">
                  <p:embed/>
                </p:oleObj>
              </mc:Choice>
              <mc:Fallback>
                <p:oleObj name="Bitmap Image" r:id="rId4" imgW="0" imgH="0"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4746625"/>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706" name="Object 6"/>
          <p:cNvGraphicFramePr>
            <a:graphicFrameLocks noChangeAspect="1"/>
          </p:cNvGraphicFramePr>
          <p:nvPr/>
        </p:nvGraphicFramePr>
        <p:xfrm>
          <a:off x="4308475" y="4073525"/>
          <a:ext cx="1550988" cy="693738"/>
        </p:xfrm>
        <a:graphic>
          <a:graphicData uri="http://schemas.openxmlformats.org/presentationml/2006/ole">
            <mc:AlternateContent xmlns:mc="http://schemas.openxmlformats.org/markup-compatibility/2006">
              <mc:Choice xmlns:v="urn:schemas-microsoft-com:vml" Requires="v">
                <p:oleObj spid="_x0000_s157721" name="Bitmap Image" r:id="rId6" imgW="0" imgH="0" progId="Paint.Picture">
                  <p:embed/>
                </p:oleObj>
              </mc:Choice>
              <mc:Fallback>
                <p:oleObj name="Bitmap Image" r:id="rId6" imgW="0" imgH="0" progId="Paint.Picture">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8475" y="4073525"/>
                        <a:ext cx="1550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707" name="Object 7"/>
          <p:cNvGraphicFramePr>
            <a:graphicFrameLocks noChangeAspect="1"/>
          </p:cNvGraphicFramePr>
          <p:nvPr/>
        </p:nvGraphicFramePr>
        <p:xfrm>
          <a:off x="2341563" y="4057650"/>
          <a:ext cx="1550987" cy="693738"/>
        </p:xfrm>
        <a:graphic>
          <a:graphicData uri="http://schemas.openxmlformats.org/presentationml/2006/ole">
            <mc:AlternateContent xmlns:mc="http://schemas.openxmlformats.org/markup-compatibility/2006">
              <mc:Choice xmlns:v="urn:schemas-microsoft-com:vml" Requires="v">
                <p:oleObj spid="_x0000_s157722" name="Bitmap Image" r:id="rId8" imgW="0" imgH="0" progId="Paint.Picture">
                  <p:embed/>
                </p:oleObj>
              </mc:Choice>
              <mc:Fallback>
                <p:oleObj name="Bitmap Image" r:id="rId8" imgW="0" imgH="0" progId="Paint.Picture">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1563" y="4057650"/>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708" name="Object 9"/>
          <p:cNvGraphicFramePr>
            <a:graphicFrameLocks noChangeAspect="1"/>
          </p:cNvGraphicFramePr>
          <p:nvPr/>
        </p:nvGraphicFramePr>
        <p:xfrm>
          <a:off x="315913" y="4060825"/>
          <a:ext cx="1550987" cy="693738"/>
        </p:xfrm>
        <a:graphic>
          <a:graphicData uri="http://schemas.openxmlformats.org/presentationml/2006/ole">
            <mc:AlternateContent xmlns:mc="http://schemas.openxmlformats.org/markup-compatibility/2006">
              <mc:Choice xmlns:v="urn:schemas-microsoft-com:vml" Requires="v">
                <p:oleObj spid="_x0000_s157723" name="Bitmap Image" r:id="rId10" imgW="0" imgH="0" progId="Paint.Picture">
                  <p:embed/>
                </p:oleObj>
              </mc:Choice>
              <mc:Fallback>
                <p:oleObj name="Bitmap Image" r:id="rId10" imgW="0" imgH="0"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4060825"/>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709" name="Object 10"/>
          <p:cNvGraphicFramePr>
            <a:graphicFrameLocks noChangeAspect="1"/>
          </p:cNvGraphicFramePr>
          <p:nvPr/>
        </p:nvGraphicFramePr>
        <p:xfrm>
          <a:off x="315913" y="5440363"/>
          <a:ext cx="1550987" cy="693737"/>
        </p:xfrm>
        <a:graphic>
          <a:graphicData uri="http://schemas.openxmlformats.org/presentationml/2006/ole">
            <mc:AlternateContent xmlns:mc="http://schemas.openxmlformats.org/markup-compatibility/2006">
              <mc:Choice xmlns:v="urn:schemas-microsoft-com:vml" Requires="v">
                <p:oleObj spid="_x0000_s157724" name="Bitmap Image" r:id="rId11" imgW="0" imgH="0" progId="Paint.Picture">
                  <p:embed/>
                </p:oleObj>
              </mc:Choice>
              <mc:Fallback>
                <p:oleObj name="Bitmap Image" r:id="rId11" imgW="0" imgH="0"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5440363"/>
                        <a:ext cx="15509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7710" name="TextBox 11"/>
          <p:cNvSpPr txBox="1">
            <a:spLocks noChangeArrowheads="1"/>
          </p:cNvSpPr>
          <p:nvPr/>
        </p:nvSpPr>
        <p:spPr bwMode="auto">
          <a:xfrm>
            <a:off x="195263"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A</a:t>
            </a:r>
          </a:p>
        </p:txBody>
      </p:sp>
      <p:graphicFrame>
        <p:nvGraphicFramePr>
          <p:cNvPr id="157711" name="Object 16"/>
          <p:cNvGraphicFramePr>
            <a:graphicFrameLocks noChangeAspect="1"/>
          </p:cNvGraphicFramePr>
          <p:nvPr/>
        </p:nvGraphicFramePr>
        <p:xfrm>
          <a:off x="2341563" y="4733925"/>
          <a:ext cx="1550987" cy="693738"/>
        </p:xfrm>
        <a:graphic>
          <a:graphicData uri="http://schemas.openxmlformats.org/presentationml/2006/ole">
            <mc:AlternateContent xmlns:mc="http://schemas.openxmlformats.org/markup-compatibility/2006">
              <mc:Choice xmlns:v="urn:schemas-microsoft-com:vml" Requires="v">
                <p:oleObj spid="_x0000_s157725" name="Bitmap Image" r:id="rId12" imgW="0" imgH="0" progId="Paint.Picture">
                  <p:embed/>
                </p:oleObj>
              </mc:Choice>
              <mc:Fallback>
                <p:oleObj name="Bitmap Image" r:id="rId12" imgW="0" imgH="0" progId="Paint.Picture">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1563" y="4733925"/>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712" name="Object 17"/>
          <p:cNvGraphicFramePr>
            <a:graphicFrameLocks noChangeAspect="1"/>
          </p:cNvGraphicFramePr>
          <p:nvPr/>
        </p:nvGraphicFramePr>
        <p:xfrm>
          <a:off x="2338388" y="5410200"/>
          <a:ext cx="1550987" cy="693738"/>
        </p:xfrm>
        <a:graphic>
          <a:graphicData uri="http://schemas.openxmlformats.org/presentationml/2006/ole">
            <mc:AlternateContent xmlns:mc="http://schemas.openxmlformats.org/markup-compatibility/2006">
              <mc:Choice xmlns:v="urn:schemas-microsoft-com:vml" Requires="v">
                <p:oleObj spid="_x0000_s157726" name="Bitmap Image" r:id="rId13" imgW="0" imgH="0" progId="Paint.Picture">
                  <p:embed/>
                </p:oleObj>
              </mc:Choice>
              <mc:Fallback>
                <p:oleObj name="Bitmap Image" r:id="rId13" imgW="0" imgH="0" progId="Paint.Picture">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8388" y="5410200"/>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713" name="Object 18"/>
          <p:cNvGraphicFramePr>
            <a:graphicFrameLocks noChangeAspect="1"/>
          </p:cNvGraphicFramePr>
          <p:nvPr/>
        </p:nvGraphicFramePr>
        <p:xfrm>
          <a:off x="4308475" y="4767263"/>
          <a:ext cx="1550988" cy="693737"/>
        </p:xfrm>
        <a:graphic>
          <a:graphicData uri="http://schemas.openxmlformats.org/presentationml/2006/ole">
            <mc:AlternateContent xmlns:mc="http://schemas.openxmlformats.org/markup-compatibility/2006">
              <mc:Choice xmlns:v="urn:schemas-microsoft-com:vml" Requires="v">
                <p:oleObj spid="_x0000_s157727" name="Bitmap Image" r:id="rId14" imgW="0" imgH="0" progId="Paint.Picture">
                  <p:embed/>
                </p:oleObj>
              </mc:Choice>
              <mc:Fallback>
                <p:oleObj name="Bitmap Image" r:id="rId14" imgW="0" imgH="0" progId="Paint.Picture">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8475" y="4767263"/>
                        <a:ext cx="155098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714" name="Object 19"/>
          <p:cNvGraphicFramePr>
            <a:graphicFrameLocks noChangeAspect="1"/>
          </p:cNvGraphicFramePr>
          <p:nvPr/>
        </p:nvGraphicFramePr>
        <p:xfrm>
          <a:off x="4305300" y="5459413"/>
          <a:ext cx="1549400" cy="693737"/>
        </p:xfrm>
        <a:graphic>
          <a:graphicData uri="http://schemas.openxmlformats.org/presentationml/2006/ole">
            <mc:AlternateContent xmlns:mc="http://schemas.openxmlformats.org/markup-compatibility/2006">
              <mc:Choice xmlns:v="urn:schemas-microsoft-com:vml" Requires="v">
                <p:oleObj spid="_x0000_s157728" name="Bitmap Image" r:id="rId15" imgW="0" imgH="0" progId="Paint.Picture">
                  <p:embed/>
                </p:oleObj>
              </mc:Choice>
              <mc:Fallback>
                <p:oleObj name="Bitmap Image" r:id="rId15" imgW="0" imgH="0" progId="Paint.Picture">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5459413"/>
                        <a:ext cx="1549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itle 1"/>
          <p:cNvSpPr>
            <a:spLocks noGrp="1"/>
          </p:cNvSpPr>
          <p:nvPr>
            <p:ph type="title"/>
          </p:nvPr>
        </p:nvSpPr>
        <p:spPr>
          <a:xfrm>
            <a:off x="280988" y="-127000"/>
            <a:ext cx="7886700" cy="1325563"/>
          </a:xfrm>
        </p:spPr>
        <p:txBody>
          <a:bodyPr/>
          <a:lstStyle/>
          <a:p>
            <a:pPr>
              <a:defRPr/>
            </a:pPr>
            <a:r>
              <a:rPr lang="en-US" dirty="0" smtClean="0">
                <a:cs typeface="+mj-cs"/>
              </a:rPr>
              <a:t>Capital Accounts</a:t>
            </a:r>
            <a:endParaRPr lang="en-US" dirty="0">
              <a:cs typeface="+mj-cs"/>
            </a:endParaRPr>
          </a:p>
        </p:txBody>
      </p:sp>
      <p:pic>
        <p:nvPicPr>
          <p:cNvPr id="157716" name="Picture 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540250" y="1709738"/>
            <a:ext cx="14605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7" name="Picture 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05088" y="1746250"/>
            <a:ext cx="1004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8" name="Picture 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90550" y="1817688"/>
            <a:ext cx="938213"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19" name="TextBox 24"/>
          <p:cNvSpPr txBox="1">
            <a:spLocks noChangeArrowheads="1"/>
          </p:cNvSpPr>
          <p:nvPr/>
        </p:nvSpPr>
        <p:spPr bwMode="auto">
          <a:xfrm>
            <a:off x="7546975" y="422592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B4D3B45-29E6-4F27-864E-3F2F3B9D6E41}" type="slidenum">
              <a:rPr lang="en-US" altLang="en-US" sz="1200">
                <a:solidFill>
                  <a:srgbClr val="898989"/>
                </a:solidFill>
              </a:rPr>
              <a:pPr/>
              <a:t>74</a:t>
            </a:fld>
            <a:endParaRPr lang="en-US" altLang="en-US" sz="1200">
              <a:solidFill>
                <a:srgbClr val="898989"/>
              </a:solidFill>
            </a:endParaRPr>
          </a:p>
        </p:txBody>
      </p:sp>
      <p:sp>
        <p:nvSpPr>
          <p:cNvPr id="159746" name="TextBox 3"/>
          <p:cNvSpPr txBox="1">
            <a:spLocks noChangeArrowheads="1"/>
          </p:cNvSpPr>
          <p:nvPr/>
        </p:nvSpPr>
        <p:spPr bwMode="auto">
          <a:xfrm>
            <a:off x="347663" y="241300"/>
            <a:ext cx="287655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3200" b="1"/>
              <a:t>Inversiónes del Capital</a:t>
            </a:r>
          </a:p>
          <a:p>
            <a:r>
              <a:rPr lang="es-ES" altLang="en-US" sz="1800"/>
              <a:t>Cada Socia hará una inversión inicial de capital de $1,500. Esta inversión inicial construye una base sólida sobre la que las Socias pueden desarrollar su negocio.</a:t>
            </a:r>
          </a:p>
          <a:p>
            <a:endParaRPr lang="es-ES" altLang="en-US" sz="1800"/>
          </a:p>
          <a:p>
            <a:r>
              <a:rPr lang="es-ES" altLang="en-US" sz="1800"/>
              <a:t>Una Socia puede hacer su aporte de capital a través </a:t>
            </a:r>
          </a:p>
          <a:p>
            <a:r>
              <a:rPr lang="es-ES" altLang="en-US" sz="1800"/>
              <a:t>de pagos mensuales </a:t>
            </a:r>
          </a:p>
          <a:p>
            <a:r>
              <a:rPr lang="es-ES" altLang="en-US" sz="1800"/>
              <a:t>durante el transcurso de un año.</a:t>
            </a:r>
          </a:p>
          <a:p>
            <a:endParaRPr lang="en-US" altLang="en-US" sz="1800"/>
          </a:p>
        </p:txBody>
      </p:sp>
      <p:graphicFrame>
        <p:nvGraphicFramePr>
          <p:cNvPr id="159747" name="Object 4"/>
          <p:cNvGraphicFramePr>
            <a:graphicFrameLocks noChangeAspect="1"/>
          </p:cNvGraphicFramePr>
          <p:nvPr/>
        </p:nvGraphicFramePr>
        <p:xfrm>
          <a:off x="3100388" y="2767013"/>
          <a:ext cx="3033712" cy="1357312"/>
        </p:xfrm>
        <a:graphic>
          <a:graphicData uri="http://schemas.openxmlformats.org/presentationml/2006/ole">
            <mc:AlternateContent xmlns:mc="http://schemas.openxmlformats.org/markup-compatibility/2006">
              <mc:Choice xmlns:v="urn:schemas-microsoft-com:vml" Requires="v">
                <p:oleObj spid="_x0000_s159753" name="Bitmap Image" r:id="rId4" imgW="0" imgH="0" progId="Paint.Picture">
                  <p:embed/>
                </p:oleObj>
              </mc:Choice>
              <mc:Fallback>
                <p:oleObj name="Bitmap Image" r:id="rId4" imgW="0" imgH="0"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0388" y="2767013"/>
                        <a:ext cx="30337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48" name="Object 5"/>
          <p:cNvGraphicFramePr>
            <a:graphicFrameLocks noChangeAspect="1"/>
          </p:cNvGraphicFramePr>
          <p:nvPr/>
        </p:nvGraphicFramePr>
        <p:xfrm>
          <a:off x="3105150" y="5500688"/>
          <a:ext cx="3035300" cy="1357312"/>
        </p:xfrm>
        <a:graphic>
          <a:graphicData uri="http://schemas.openxmlformats.org/presentationml/2006/ole">
            <mc:AlternateContent xmlns:mc="http://schemas.openxmlformats.org/markup-compatibility/2006">
              <mc:Choice xmlns:v="urn:schemas-microsoft-com:vml" Requires="v">
                <p:oleObj spid="_x0000_s159754" name="Bitmap Image" r:id="rId6" imgW="0" imgH="0" progId="Paint.Picture">
                  <p:embed/>
                </p:oleObj>
              </mc:Choice>
              <mc:Fallback>
                <p:oleObj name="Bitmap Image" r:id="rId6" imgW="0" imgH="0"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5150" y="5500688"/>
                        <a:ext cx="30353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49" name="Object 6"/>
          <p:cNvGraphicFramePr>
            <a:graphicFrameLocks noChangeAspect="1"/>
          </p:cNvGraphicFramePr>
          <p:nvPr/>
        </p:nvGraphicFramePr>
        <p:xfrm>
          <a:off x="3100388" y="4133850"/>
          <a:ext cx="3033712" cy="1357313"/>
        </p:xfrm>
        <a:graphic>
          <a:graphicData uri="http://schemas.openxmlformats.org/presentationml/2006/ole">
            <mc:AlternateContent xmlns:mc="http://schemas.openxmlformats.org/markup-compatibility/2006">
              <mc:Choice xmlns:v="urn:schemas-microsoft-com:vml" Requires="v">
                <p:oleObj spid="_x0000_s159755" name="Bitmap Image" r:id="rId8" imgW="0" imgH="0" progId="Paint.Picture">
                  <p:embed/>
                </p:oleObj>
              </mc:Choice>
              <mc:Fallback>
                <p:oleObj name="Bitmap Image" r:id="rId8" imgW="0" imgH="0" progId="Paint.Picture">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0388" y="4133850"/>
                        <a:ext cx="30337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7778750" y="4600575"/>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graphicFrame>
        <p:nvGraphicFramePr>
          <p:cNvPr id="159751" name="Object 9"/>
          <p:cNvGraphicFramePr>
            <a:graphicFrameLocks noChangeAspect="1"/>
          </p:cNvGraphicFramePr>
          <p:nvPr/>
        </p:nvGraphicFramePr>
        <p:xfrm>
          <a:off x="3490913" y="261938"/>
          <a:ext cx="2236787" cy="2466975"/>
        </p:xfrm>
        <a:graphic>
          <a:graphicData uri="http://schemas.openxmlformats.org/presentationml/2006/ole">
            <mc:AlternateContent xmlns:mc="http://schemas.openxmlformats.org/markup-compatibility/2006">
              <mc:Choice xmlns:v="urn:schemas-microsoft-com:vml" Requires="v">
                <p:oleObj spid="_x0000_s159756" name="Bitmap Image" r:id="rId10" imgW="0" imgH="0" progId="Paint.Picture">
                  <p:embed/>
                </p:oleObj>
              </mc:Choice>
              <mc:Fallback>
                <p:oleObj name="Bitmap Image" r:id="rId10" imgW="0" imgH="0" progId="Paint.Picture">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0913" y="261938"/>
                        <a:ext cx="2236787"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9752" name="TextBox 1"/>
          <p:cNvSpPr txBox="1">
            <a:spLocks noChangeArrowheads="1"/>
          </p:cNvSpPr>
          <p:nvPr/>
        </p:nvSpPr>
        <p:spPr bwMode="auto">
          <a:xfrm>
            <a:off x="3490913" y="493713"/>
            <a:ext cx="2236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800" b="1"/>
              <a:t>Cooperativa</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87B49FC-E5B9-4533-BB81-15B120443040}" type="slidenum">
              <a:rPr lang="en-US" altLang="en-US" sz="1200">
                <a:solidFill>
                  <a:srgbClr val="898989"/>
                </a:solidFill>
              </a:rPr>
              <a:pPr/>
              <a:t>75</a:t>
            </a:fld>
            <a:endParaRPr lang="en-US" altLang="en-US" sz="1200">
              <a:solidFill>
                <a:srgbClr val="898989"/>
              </a:solidFill>
            </a:endParaRPr>
          </a:p>
        </p:txBody>
      </p:sp>
      <p:sp>
        <p:nvSpPr>
          <p:cNvPr id="161794"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AD731AE8-5596-47FF-A1F6-B49D16518319}" type="slidenum">
              <a:rPr lang="en-US" altLang="en-US" sz="1200">
                <a:solidFill>
                  <a:srgbClr val="898989"/>
                </a:solidFill>
              </a:rPr>
              <a:pPr algn="r" eaLnBrk="1" hangingPunct="1"/>
              <a:t>75</a:t>
            </a:fld>
            <a:endParaRPr lang="en-US" altLang="en-US" sz="1200">
              <a:solidFill>
                <a:srgbClr val="898989"/>
              </a:solidFill>
            </a:endParaRPr>
          </a:p>
        </p:txBody>
      </p:sp>
      <p:sp>
        <p:nvSpPr>
          <p:cNvPr id="161795" name="TextBox 3"/>
          <p:cNvSpPr txBox="1">
            <a:spLocks noChangeArrowheads="1"/>
          </p:cNvSpPr>
          <p:nvPr/>
        </p:nvSpPr>
        <p:spPr bwMode="auto">
          <a:xfrm>
            <a:off x="347663" y="241300"/>
            <a:ext cx="287655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3200" b="1"/>
              <a:t>Capital Contributions</a:t>
            </a:r>
          </a:p>
          <a:p>
            <a:r>
              <a:rPr lang="en-US" altLang="en-US" sz="1800"/>
              <a:t>Every Partner will make an initial capital contribution of $1,500. This initial investment builds a solid base on which the Partners can develop their business.</a:t>
            </a:r>
          </a:p>
          <a:p>
            <a:endParaRPr lang="en-US" altLang="en-US" sz="1800"/>
          </a:p>
          <a:p>
            <a:r>
              <a:rPr lang="en-US" altLang="en-US" sz="1800"/>
              <a:t>A Partner can make her capital contribution through monthly payments over the course of a year. </a:t>
            </a:r>
          </a:p>
          <a:p>
            <a:endParaRPr lang="en-US" altLang="en-US" sz="1800"/>
          </a:p>
          <a:p>
            <a:endParaRPr lang="en-US" altLang="en-US" sz="1800"/>
          </a:p>
          <a:p>
            <a:endParaRPr lang="en-US" altLang="en-US" sz="1800"/>
          </a:p>
        </p:txBody>
      </p:sp>
      <p:graphicFrame>
        <p:nvGraphicFramePr>
          <p:cNvPr id="161796" name="Object 4"/>
          <p:cNvGraphicFramePr>
            <a:graphicFrameLocks noChangeAspect="1"/>
          </p:cNvGraphicFramePr>
          <p:nvPr/>
        </p:nvGraphicFramePr>
        <p:xfrm>
          <a:off x="3100388" y="2767013"/>
          <a:ext cx="3033712" cy="1357312"/>
        </p:xfrm>
        <a:graphic>
          <a:graphicData uri="http://schemas.openxmlformats.org/presentationml/2006/ole">
            <mc:AlternateContent xmlns:mc="http://schemas.openxmlformats.org/markup-compatibility/2006">
              <mc:Choice xmlns:v="urn:schemas-microsoft-com:vml" Requires="v">
                <p:oleObj spid="_x0000_s161802" name="Bitmap Image" r:id="rId4" imgW="0" imgH="0" progId="Paint.Picture">
                  <p:embed/>
                </p:oleObj>
              </mc:Choice>
              <mc:Fallback>
                <p:oleObj name="Bitmap Image" r:id="rId4" imgW="0" imgH="0"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0388" y="2767013"/>
                        <a:ext cx="30337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1797" name="Object 5"/>
          <p:cNvGraphicFramePr>
            <a:graphicFrameLocks noChangeAspect="1"/>
          </p:cNvGraphicFramePr>
          <p:nvPr/>
        </p:nvGraphicFramePr>
        <p:xfrm>
          <a:off x="3105150" y="5500688"/>
          <a:ext cx="3035300" cy="1357312"/>
        </p:xfrm>
        <a:graphic>
          <a:graphicData uri="http://schemas.openxmlformats.org/presentationml/2006/ole">
            <mc:AlternateContent xmlns:mc="http://schemas.openxmlformats.org/markup-compatibility/2006">
              <mc:Choice xmlns:v="urn:schemas-microsoft-com:vml" Requires="v">
                <p:oleObj spid="_x0000_s161803" name="Bitmap Image" r:id="rId6" imgW="0" imgH="0" progId="Paint.Picture">
                  <p:embed/>
                </p:oleObj>
              </mc:Choice>
              <mc:Fallback>
                <p:oleObj name="Bitmap Image" r:id="rId6" imgW="0" imgH="0"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5150" y="5500688"/>
                        <a:ext cx="30353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1798" name="Object 6"/>
          <p:cNvGraphicFramePr>
            <a:graphicFrameLocks noChangeAspect="1"/>
          </p:cNvGraphicFramePr>
          <p:nvPr/>
        </p:nvGraphicFramePr>
        <p:xfrm>
          <a:off x="3100388" y="4133850"/>
          <a:ext cx="3033712" cy="1357313"/>
        </p:xfrm>
        <a:graphic>
          <a:graphicData uri="http://schemas.openxmlformats.org/presentationml/2006/ole">
            <mc:AlternateContent xmlns:mc="http://schemas.openxmlformats.org/markup-compatibility/2006">
              <mc:Choice xmlns:v="urn:schemas-microsoft-com:vml" Requires="v">
                <p:oleObj spid="_x0000_s161804" name="Bitmap Image" r:id="rId8" imgW="0" imgH="0" progId="Paint.Picture">
                  <p:embed/>
                </p:oleObj>
              </mc:Choice>
              <mc:Fallback>
                <p:oleObj name="Bitmap Image" r:id="rId8" imgW="0" imgH="0" progId="Paint.Picture">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0388" y="4133850"/>
                        <a:ext cx="30337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1799" name="TextBox 8"/>
          <p:cNvSpPr txBox="1">
            <a:spLocks noChangeArrowheads="1"/>
          </p:cNvSpPr>
          <p:nvPr/>
        </p:nvSpPr>
        <p:spPr bwMode="auto">
          <a:xfrm>
            <a:off x="7778750" y="460057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graphicFrame>
        <p:nvGraphicFramePr>
          <p:cNvPr id="161800" name="Object 9"/>
          <p:cNvGraphicFramePr>
            <a:graphicFrameLocks noChangeAspect="1"/>
          </p:cNvGraphicFramePr>
          <p:nvPr/>
        </p:nvGraphicFramePr>
        <p:xfrm>
          <a:off x="3490913" y="261938"/>
          <a:ext cx="2236787" cy="2466975"/>
        </p:xfrm>
        <a:graphic>
          <a:graphicData uri="http://schemas.openxmlformats.org/presentationml/2006/ole">
            <mc:AlternateContent xmlns:mc="http://schemas.openxmlformats.org/markup-compatibility/2006">
              <mc:Choice xmlns:v="urn:schemas-microsoft-com:vml" Requires="v">
                <p:oleObj spid="_x0000_s161805" name="Bitmap Image" r:id="rId10" imgW="0" imgH="0" progId="Paint.Picture">
                  <p:embed/>
                </p:oleObj>
              </mc:Choice>
              <mc:Fallback>
                <p:oleObj name="Bitmap Image" r:id="rId10" imgW="0" imgH="0" progId="Paint.Picture">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0913" y="261938"/>
                        <a:ext cx="2236787"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1801" name="TextBox 1"/>
          <p:cNvSpPr txBox="1">
            <a:spLocks noChangeArrowheads="1"/>
          </p:cNvSpPr>
          <p:nvPr/>
        </p:nvSpPr>
        <p:spPr bwMode="auto">
          <a:xfrm>
            <a:off x="3490913" y="493713"/>
            <a:ext cx="2236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800" b="1"/>
              <a:t>Cooperative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165100"/>
            <a:ext cx="7886700" cy="1325563"/>
          </a:xfrm>
        </p:spPr>
        <p:txBody>
          <a:bodyPr/>
          <a:lstStyle/>
          <a:p>
            <a:pPr>
              <a:defRPr/>
            </a:pPr>
            <a:r>
              <a:rPr lang="en-US" dirty="0" err="1" smtClean="0">
                <a:cs typeface="+mj-cs"/>
              </a:rPr>
              <a:t>Cuentas</a:t>
            </a:r>
            <a:r>
              <a:rPr lang="en-US" dirty="0" smtClean="0">
                <a:cs typeface="+mj-cs"/>
              </a:rPr>
              <a:t> de Capital </a:t>
            </a:r>
            <a:r>
              <a:rPr lang="en-US" dirty="0" err="1" smtClean="0">
                <a:cs typeface="+mj-cs"/>
              </a:rPr>
              <a:t>Iniciales</a:t>
            </a:r>
            <a:endParaRPr lang="en-US" dirty="0">
              <a:cs typeface="+mj-cs"/>
            </a:endParaRPr>
          </a:p>
        </p:txBody>
      </p:sp>
      <p:sp>
        <p:nvSpPr>
          <p:cNvPr id="16384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81C7403-9B4E-4DEF-BD92-8F6BB8E4ED31}" type="slidenum">
              <a:rPr lang="en-US" altLang="en-US" sz="1200">
                <a:solidFill>
                  <a:srgbClr val="898989"/>
                </a:solidFill>
              </a:rPr>
              <a:pPr/>
              <a:t>76</a:t>
            </a:fld>
            <a:endParaRPr lang="en-US" altLang="en-US" sz="1200">
              <a:solidFill>
                <a:srgbClr val="898989"/>
              </a:solidFill>
            </a:endParaRPr>
          </a:p>
        </p:txBody>
      </p:sp>
      <p:sp>
        <p:nvSpPr>
          <p:cNvPr id="163843" name="TextBox 3"/>
          <p:cNvSpPr txBox="1">
            <a:spLocks noChangeArrowheads="1"/>
          </p:cNvSpPr>
          <p:nvPr/>
        </p:nvSpPr>
        <p:spPr bwMode="auto">
          <a:xfrm>
            <a:off x="195263" y="841375"/>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Esto significa que, al principio, la Cuenta de Capital de cada Socia tendrá $1,500.</a:t>
            </a:r>
            <a:endParaRPr lang="en-US" altLang="en-US" sz="1800"/>
          </a:p>
        </p:txBody>
      </p:sp>
      <p:sp>
        <p:nvSpPr>
          <p:cNvPr id="5" name="Rounded Rectangle 4"/>
          <p:cNvSpPr/>
          <p:nvPr/>
        </p:nvSpPr>
        <p:spPr>
          <a:xfrm>
            <a:off x="4143375" y="3970338"/>
            <a:ext cx="1954213" cy="28876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45" name="TextBox 5"/>
          <p:cNvSpPr txBox="1">
            <a:spLocks noChangeArrowheads="1"/>
          </p:cNvSpPr>
          <p:nvPr/>
        </p:nvSpPr>
        <p:spPr bwMode="auto">
          <a:xfrm>
            <a:off x="4224338"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C</a:t>
            </a:r>
          </a:p>
        </p:txBody>
      </p:sp>
      <p:sp>
        <p:nvSpPr>
          <p:cNvPr id="7" name="Rounded Rectangle 6"/>
          <p:cNvSpPr/>
          <p:nvPr/>
        </p:nvSpPr>
        <p:spPr>
          <a:xfrm>
            <a:off x="2124075" y="3970338"/>
            <a:ext cx="1954213" cy="288766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47" name="TextBox 7"/>
          <p:cNvSpPr txBox="1">
            <a:spLocks noChangeArrowheads="1"/>
          </p:cNvSpPr>
          <p:nvPr/>
        </p:nvSpPr>
        <p:spPr bwMode="auto">
          <a:xfrm>
            <a:off x="2206625"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B</a:t>
            </a:r>
          </a:p>
        </p:txBody>
      </p:sp>
      <p:sp>
        <p:nvSpPr>
          <p:cNvPr id="9" name="Rounded Rectangle 8"/>
          <p:cNvSpPr/>
          <p:nvPr/>
        </p:nvSpPr>
        <p:spPr>
          <a:xfrm>
            <a:off x="114300" y="3970338"/>
            <a:ext cx="1954213" cy="288766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3849" name="Object 13"/>
          <p:cNvGraphicFramePr>
            <a:graphicFrameLocks noChangeAspect="1"/>
          </p:cNvGraphicFramePr>
          <p:nvPr/>
        </p:nvGraphicFramePr>
        <p:xfrm>
          <a:off x="315913" y="5440363"/>
          <a:ext cx="1550987" cy="693737"/>
        </p:xfrm>
        <a:graphic>
          <a:graphicData uri="http://schemas.openxmlformats.org/presentationml/2006/ole">
            <mc:AlternateContent xmlns:mc="http://schemas.openxmlformats.org/markup-compatibility/2006">
              <mc:Choice xmlns:v="urn:schemas-microsoft-com:vml" Requires="v">
                <p:oleObj spid="_x0000_s163857" name="Bitmap Image" r:id="rId3" imgW="0" imgH="0" progId="Paint.Picture">
                  <p:embed/>
                </p:oleObj>
              </mc:Choice>
              <mc:Fallback>
                <p:oleObj name="Bitmap Image" r:id="rId3" imgW="0" imgH="0"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5440363"/>
                        <a:ext cx="15509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50" name="TextBox 14"/>
          <p:cNvSpPr txBox="1">
            <a:spLocks noChangeArrowheads="1"/>
          </p:cNvSpPr>
          <p:nvPr/>
        </p:nvSpPr>
        <p:spPr bwMode="auto">
          <a:xfrm>
            <a:off x="195263"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A</a:t>
            </a:r>
          </a:p>
        </p:txBody>
      </p:sp>
      <p:graphicFrame>
        <p:nvGraphicFramePr>
          <p:cNvPr id="163851" name="Object 16"/>
          <p:cNvGraphicFramePr>
            <a:graphicFrameLocks noChangeAspect="1"/>
          </p:cNvGraphicFramePr>
          <p:nvPr/>
        </p:nvGraphicFramePr>
        <p:xfrm>
          <a:off x="2338388" y="5410200"/>
          <a:ext cx="1550987" cy="693738"/>
        </p:xfrm>
        <a:graphic>
          <a:graphicData uri="http://schemas.openxmlformats.org/presentationml/2006/ole">
            <mc:AlternateContent xmlns:mc="http://schemas.openxmlformats.org/markup-compatibility/2006">
              <mc:Choice xmlns:v="urn:schemas-microsoft-com:vml" Requires="v">
                <p:oleObj spid="_x0000_s163858" name="Bitmap Image" r:id="rId5" imgW="0" imgH="0" progId="Paint.Picture">
                  <p:embed/>
                </p:oleObj>
              </mc:Choice>
              <mc:Fallback>
                <p:oleObj name="Bitmap Image" r:id="rId5" imgW="0" imgH="0" progId="Paint.Picture">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388" y="5410200"/>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52" name="Object 18"/>
          <p:cNvGraphicFramePr>
            <a:graphicFrameLocks noChangeAspect="1"/>
          </p:cNvGraphicFramePr>
          <p:nvPr/>
        </p:nvGraphicFramePr>
        <p:xfrm>
          <a:off x="4305300" y="5459413"/>
          <a:ext cx="1549400" cy="693737"/>
        </p:xfrm>
        <a:graphic>
          <a:graphicData uri="http://schemas.openxmlformats.org/presentationml/2006/ole">
            <mc:AlternateContent xmlns:mc="http://schemas.openxmlformats.org/markup-compatibility/2006">
              <mc:Choice xmlns:v="urn:schemas-microsoft-com:vml" Requires="v">
                <p:oleObj spid="_x0000_s163859" name="Bitmap Image" r:id="rId7" imgW="0" imgH="0" progId="Paint.Picture">
                  <p:embed/>
                </p:oleObj>
              </mc:Choice>
              <mc:Fallback>
                <p:oleObj name="Bitmap Image" r:id="rId7" imgW="0" imgH="0" progId="Paint.Picture">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5459413"/>
                        <a:ext cx="1549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85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40250" y="1709738"/>
            <a:ext cx="14605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4"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05088" y="1746250"/>
            <a:ext cx="1004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5" name="Picture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0550" y="1817688"/>
            <a:ext cx="938213"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483475" y="4610100"/>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447C052-090C-45DE-A2C8-F2C8A22533EA}" type="slidenum">
              <a:rPr lang="en-US" altLang="en-US" sz="1200">
                <a:solidFill>
                  <a:srgbClr val="898989"/>
                </a:solidFill>
              </a:rPr>
              <a:pPr/>
              <a:t>77</a:t>
            </a:fld>
            <a:endParaRPr lang="en-US" altLang="en-US" sz="1200">
              <a:solidFill>
                <a:srgbClr val="898989"/>
              </a:solidFill>
            </a:endParaRPr>
          </a:p>
        </p:txBody>
      </p:sp>
      <p:sp>
        <p:nvSpPr>
          <p:cNvPr id="4" name="Title 1"/>
          <p:cNvSpPr>
            <a:spLocks noGrp="1"/>
          </p:cNvSpPr>
          <p:nvPr>
            <p:ph type="title"/>
          </p:nvPr>
        </p:nvSpPr>
        <p:spPr>
          <a:xfrm>
            <a:off x="169863" y="-165100"/>
            <a:ext cx="7886700" cy="1325563"/>
          </a:xfrm>
        </p:spPr>
        <p:txBody>
          <a:bodyPr/>
          <a:lstStyle/>
          <a:p>
            <a:pPr>
              <a:defRPr/>
            </a:pPr>
            <a:r>
              <a:rPr lang="en-US" dirty="0" smtClean="0">
                <a:cs typeface="+mj-cs"/>
              </a:rPr>
              <a:t>Initial Capital Accounts</a:t>
            </a:r>
            <a:endParaRPr lang="en-US" dirty="0">
              <a:cs typeface="+mj-cs"/>
            </a:endParaRPr>
          </a:p>
        </p:txBody>
      </p:sp>
      <p:sp>
        <p:nvSpPr>
          <p:cNvPr id="164867"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71311134-E350-4EAA-B64F-2FB77B26B20A}" type="slidenum">
              <a:rPr lang="en-US" altLang="en-US" sz="1200">
                <a:solidFill>
                  <a:srgbClr val="898989"/>
                </a:solidFill>
              </a:rPr>
              <a:pPr algn="r" eaLnBrk="1" hangingPunct="1"/>
              <a:t>77</a:t>
            </a:fld>
            <a:endParaRPr lang="en-US" altLang="en-US" sz="1200">
              <a:solidFill>
                <a:srgbClr val="898989"/>
              </a:solidFill>
            </a:endParaRPr>
          </a:p>
        </p:txBody>
      </p:sp>
      <p:sp>
        <p:nvSpPr>
          <p:cNvPr id="164868" name="TextBox 3"/>
          <p:cNvSpPr txBox="1">
            <a:spLocks noChangeArrowheads="1"/>
          </p:cNvSpPr>
          <p:nvPr/>
        </p:nvSpPr>
        <p:spPr bwMode="auto">
          <a:xfrm>
            <a:off x="195263" y="841375"/>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This means that, to start, every Partner’s Capital Accounts will have $1,500. </a:t>
            </a:r>
          </a:p>
        </p:txBody>
      </p:sp>
      <p:sp>
        <p:nvSpPr>
          <p:cNvPr id="7" name="Rounded Rectangle 6"/>
          <p:cNvSpPr/>
          <p:nvPr/>
        </p:nvSpPr>
        <p:spPr>
          <a:xfrm>
            <a:off x="4143375" y="3970338"/>
            <a:ext cx="1954213" cy="28876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870" name="TextBox 5"/>
          <p:cNvSpPr txBox="1">
            <a:spLocks noChangeArrowheads="1"/>
          </p:cNvSpPr>
          <p:nvPr/>
        </p:nvSpPr>
        <p:spPr bwMode="auto">
          <a:xfrm>
            <a:off x="4224338"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C</a:t>
            </a:r>
          </a:p>
        </p:txBody>
      </p:sp>
      <p:sp>
        <p:nvSpPr>
          <p:cNvPr id="9" name="Rounded Rectangle 8"/>
          <p:cNvSpPr/>
          <p:nvPr/>
        </p:nvSpPr>
        <p:spPr>
          <a:xfrm>
            <a:off x="2124075" y="3970338"/>
            <a:ext cx="1954213" cy="288766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872" name="TextBox 7"/>
          <p:cNvSpPr txBox="1">
            <a:spLocks noChangeArrowheads="1"/>
          </p:cNvSpPr>
          <p:nvPr/>
        </p:nvSpPr>
        <p:spPr bwMode="auto">
          <a:xfrm>
            <a:off x="2206625"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B</a:t>
            </a:r>
          </a:p>
        </p:txBody>
      </p:sp>
      <p:sp>
        <p:nvSpPr>
          <p:cNvPr id="11" name="Rounded Rectangle 10"/>
          <p:cNvSpPr/>
          <p:nvPr/>
        </p:nvSpPr>
        <p:spPr>
          <a:xfrm>
            <a:off x="114300" y="3970338"/>
            <a:ext cx="1954213" cy="288766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4874" name="Object 13"/>
          <p:cNvGraphicFramePr>
            <a:graphicFrameLocks noChangeAspect="1"/>
          </p:cNvGraphicFramePr>
          <p:nvPr/>
        </p:nvGraphicFramePr>
        <p:xfrm>
          <a:off x="315913" y="5440363"/>
          <a:ext cx="1550987" cy="693737"/>
        </p:xfrm>
        <a:graphic>
          <a:graphicData uri="http://schemas.openxmlformats.org/presentationml/2006/ole">
            <mc:AlternateContent xmlns:mc="http://schemas.openxmlformats.org/markup-compatibility/2006">
              <mc:Choice xmlns:v="urn:schemas-microsoft-com:vml" Requires="v">
                <p:oleObj spid="_x0000_s164882" name="Bitmap Image" r:id="rId4" imgW="0" imgH="0" progId="Paint.Picture">
                  <p:embed/>
                </p:oleObj>
              </mc:Choice>
              <mc:Fallback>
                <p:oleObj name="Bitmap Image" r:id="rId4" imgW="0" imgH="0" progId="Paint.Picture">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5440363"/>
                        <a:ext cx="15509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875" name="TextBox 14"/>
          <p:cNvSpPr txBox="1">
            <a:spLocks noChangeArrowheads="1"/>
          </p:cNvSpPr>
          <p:nvPr/>
        </p:nvSpPr>
        <p:spPr bwMode="auto">
          <a:xfrm>
            <a:off x="195263"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A</a:t>
            </a:r>
          </a:p>
        </p:txBody>
      </p:sp>
      <p:graphicFrame>
        <p:nvGraphicFramePr>
          <p:cNvPr id="164876" name="Object 16"/>
          <p:cNvGraphicFramePr>
            <a:graphicFrameLocks noChangeAspect="1"/>
          </p:cNvGraphicFramePr>
          <p:nvPr/>
        </p:nvGraphicFramePr>
        <p:xfrm>
          <a:off x="2338388" y="5410200"/>
          <a:ext cx="1550987" cy="693738"/>
        </p:xfrm>
        <a:graphic>
          <a:graphicData uri="http://schemas.openxmlformats.org/presentationml/2006/ole">
            <mc:AlternateContent xmlns:mc="http://schemas.openxmlformats.org/markup-compatibility/2006">
              <mc:Choice xmlns:v="urn:schemas-microsoft-com:vml" Requires="v">
                <p:oleObj spid="_x0000_s164883" name="Bitmap Image" r:id="rId6" imgW="0" imgH="0" progId="Paint.Picture">
                  <p:embed/>
                </p:oleObj>
              </mc:Choice>
              <mc:Fallback>
                <p:oleObj name="Bitmap Image" r:id="rId6" imgW="0" imgH="0" progId="Paint.Picture">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8388" y="5410200"/>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877" name="Object 18"/>
          <p:cNvGraphicFramePr>
            <a:graphicFrameLocks noChangeAspect="1"/>
          </p:cNvGraphicFramePr>
          <p:nvPr/>
        </p:nvGraphicFramePr>
        <p:xfrm>
          <a:off x="4305300" y="5459413"/>
          <a:ext cx="1549400" cy="693737"/>
        </p:xfrm>
        <a:graphic>
          <a:graphicData uri="http://schemas.openxmlformats.org/presentationml/2006/ole">
            <mc:AlternateContent xmlns:mc="http://schemas.openxmlformats.org/markup-compatibility/2006">
              <mc:Choice xmlns:v="urn:schemas-microsoft-com:vml" Requires="v">
                <p:oleObj spid="_x0000_s164884" name="Bitmap Image" r:id="rId8" imgW="0" imgH="0" progId="Paint.Picture">
                  <p:embed/>
                </p:oleObj>
              </mc:Choice>
              <mc:Fallback>
                <p:oleObj name="Bitmap Image" r:id="rId8" imgW="0" imgH="0" progId="Paint.Picture">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5300" y="5459413"/>
                        <a:ext cx="1549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4878"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40250" y="1709738"/>
            <a:ext cx="14605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9"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05088" y="1746250"/>
            <a:ext cx="1004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0"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90550" y="1817688"/>
            <a:ext cx="938213"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81" name="TextBox 18"/>
          <p:cNvSpPr txBox="1">
            <a:spLocks noChangeArrowheads="1"/>
          </p:cNvSpPr>
          <p:nvPr/>
        </p:nvSpPr>
        <p:spPr bwMode="auto">
          <a:xfrm>
            <a:off x="7483475" y="4610100"/>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0D5E1D0-124A-4DD8-B4AB-688997AD4E04}" type="slidenum">
              <a:rPr lang="en-US" altLang="en-US" sz="1200">
                <a:solidFill>
                  <a:srgbClr val="898989"/>
                </a:solidFill>
              </a:rPr>
              <a:pPr/>
              <a:t>78</a:t>
            </a:fld>
            <a:endParaRPr lang="en-US" altLang="en-US" sz="1200">
              <a:solidFill>
                <a:srgbClr val="898989"/>
              </a:solidFill>
            </a:endParaRPr>
          </a:p>
        </p:txBody>
      </p:sp>
      <p:sp>
        <p:nvSpPr>
          <p:cNvPr id="5" name="Rounded Rectangle 4"/>
          <p:cNvSpPr/>
          <p:nvPr/>
        </p:nvSpPr>
        <p:spPr>
          <a:xfrm>
            <a:off x="4143375" y="3970338"/>
            <a:ext cx="1954213" cy="28876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915" name="TextBox 5"/>
          <p:cNvSpPr txBox="1">
            <a:spLocks noChangeArrowheads="1"/>
          </p:cNvSpPr>
          <p:nvPr/>
        </p:nvSpPr>
        <p:spPr bwMode="auto">
          <a:xfrm>
            <a:off x="4224338"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C</a:t>
            </a:r>
          </a:p>
        </p:txBody>
      </p:sp>
      <p:sp>
        <p:nvSpPr>
          <p:cNvPr id="7" name="Rounded Rectangle 6"/>
          <p:cNvSpPr/>
          <p:nvPr/>
        </p:nvSpPr>
        <p:spPr>
          <a:xfrm>
            <a:off x="2124075" y="3970338"/>
            <a:ext cx="1954213" cy="288766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917" name="TextBox 7"/>
          <p:cNvSpPr txBox="1">
            <a:spLocks noChangeArrowheads="1"/>
          </p:cNvSpPr>
          <p:nvPr/>
        </p:nvSpPr>
        <p:spPr bwMode="auto">
          <a:xfrm>
            <a:off x="2206625"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B</a:t>
            </a:r>
          </a:p>
        </p:txBody>
      </p:sp>
      <p:sp>
        <p:nvSpPr>
          <p:cNvPr id="9" name="Rounded Rectangle 8"/>
          <p:cNvSpPr/>
          <p:nvPr/>
        </p:nvSpPr>
        <p:spPr>
          <a:xfrm>
            <a:off x="114300" y="3970338"/>
            <a:ext cx="1954213" cy="288766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6919" name="Object 13"/>
          <p:cNvGraphicFramePr>
            <a:graphicFrameLocks noChangeAspect="1"/>
          </p:cNvGraphicFramePr>
          <p:nvPr/>
        </p:nvGraphicFramePr>
        <p:xfrm>
          <a:off x="315913" y="4794250"/>
          <a:ext cx="1550987" cy="1339850"/>
        </p:xfrm>
        <a:graphic>
          <a:graphicData uri="http://schemas.openxmlformats.org/presentationml/2006/ole">
            <mc:AlternateContent xmlns:mc="http://schemas.openxmlformats.org/markup-compatibility/2006">
              <mc:Choice xmlns:v="urn:schemas-microsoft-com:vml" Requires="v">
                <p:oleObj spid="_x0000_s166929" name="Bitmap Image" r:id="rId3" imgW="0" imgH="0" progId="Paint.Picture">
                  <p:embed/>
                </p:oleObj>
              </mc:Choice>
              <mc:Fallback>
                <p:oleObj name="Bitmap Image" r:id="rId3" imgW="0" imgH="0"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4794250"/>
                        <a:ext cx="155098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6920" name="TextBox 14"/>
          <p:cNvSpPr txBox="1">
            <a:spLocks noChangeArrowheads="1"/>
          </p:cNvSpPr>
          <p:nvPr/>
        </p:nvSpPr>
        <p:spPr bwMode="auto">
          <a:xfrm>
            <a:off x="195263"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A</a:t>
            </a:r>
          </a:p>
        </p:txBody>
      </p:sp>
      <p:graphicFrame>
        <p:nvGraphicFramePr>
          <p:cNvPr id="166921" name="Object 16"/>
          <p:cNvGraphicFramePr>
            <a:graphicFrameLocks noChangeAspect="1"/>
          </p:cNvGraphicFramePr>
          <p:nvPr/>
        </p:nvGraphicFramePr>
        <p:xfrm>
          <a:off x="2338388" y="4794250"/>
          <a:ext cx="1550987" cy="1309688"/>
        </p:xfrm>
        <a:graphic>
          <a:graphicData uri="http://schemas.openxmlformats.org/presentationml/2006/ole">
            <mc:AlternateContent xmlns:mc="http://schemas.openxmlformats.org/markup-compatibility/2006">
              <mc:Choice xmlns:v="urn:schemas-microsoft-com:vml" Requires="v">
                <p:oleObj spid="_x0000_s166930" name="Bitmap Image" r:id="rId5" imgW="0" imgH="0" progId="Paint.Picture">
                  <p:embed/>
                </p:oleObj>
              </mc:Choice>
              <mc:Fallback>
                <p:oleObj name="Bitmap Image" r:id="rId5" imgW="0" imgH="0" progId="Paint.Picture">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388" y="4794250"/>
                        <a:ext cx="155098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6922" name="Object 18"/>
          <p:cNvGraphicFramePr>
            <a:graphicFrameLocks noChangeAspect="1"/>
          </p:cNvGraphicFramePr>
          <p:nvPr/>
        </p:nvGraphicFramePr>
        <p:xfrm>
          <a:off x="4305300" y="4794250"/>
          <a:ext cx="1671638" cy="1358900"/>
        </p:xfrm>
        <a:graphic>
          <a:graphicData uri="http://schemas.openxmlformats.org/presentationml/2006/ole">
            <mc:AlternateContent xmlns:mc="http://schemas.openxmlformats.org/markup-compatibility/2006">
              <mc:Choice xmlns:v="urn:schemas-microsoft-com:vml" Requires="v">
                <p:oleObj spid="_x0000_s166931" name="Bitmap Image" r:id="rId7" imgW="0" imgH="0" progId="Paint.Picture">
                  <p:embed/>
                </p:oleObj>
              </mc:Choice>
              <mc:Fallback>
                <p:oleObj name="Bitmap Image" r:id="rId7" imgW="0" imgH="0" progId="Paint.Picture">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4794250"/>
                        <a:ext cx="167163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692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40250" y="1709738"/>
            <a:ext cx="14605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4"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05088" y="1746250"/>
            <a:ext cx="1004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5" name="Picture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0550" y="1817688"/>
            <a:ext cx="938213"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483475" y="4610100"/>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166927" name="Title 1"/>
          <p:cNvSpPr txBox="1">
            <a:spLocks/>
          </p:cNvSpPr>
          <p:nvPr/>
        </p:nvSpPr>
        <p:spPr bwMode="auto">
          <a:xfrm>
            <a:off x="280988" y="-122238"/>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90000"/>
              </a:lnSpc>
            </a:pPr>
            <a:r>
              <a:rPr lang="es-ES" altLang="en-US" sz="3200" b="1"/>
              <a:t>Cambios en la Cuenta de Capital</a:t>
            </a:r>
            <a:endParaRPr lang="en-US" altLang="en-US" sz="3200" b="1"/>
          </a:p>
        </p:txBody>
      </p:sp>
      <p:sp>
        <p:nvSpPr>
          <p:cNvPr id="166928" name="TextBox 32"/>
          <p:cNvSpPr txBox="1">
            <a:spLocks noChangeArrowheads="1"/>
          </p:cNvSpPr>
          <p:nvPr/>
        </p:nvSpPr>
        <p:spPr bwMode="auto">
          <a:xfrm>
            <a:off x="280988" y="762000"/>
            <a:ext cx="7964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La cantidad dentro de la Cuenta de Capital de cada Socia subirá y bajará. (Claro, esperamos que suba!) Se aumenta cuando las ganancias se asignan a las Cuentas. Se reduce cuando las pérdidas se asignan a las Cuentas.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89C99F4-B9FB-48EB-9A9F-E3703E513D9A}" type="slidenum">
              <a:rPr lang="en-US" altLang="en-US" sz="1200">
                <a:solidFill>
                  <a:srgbClr val="898989"/>
                </a:solidFill>
              </a:rPr>
              <a:pPr/>
              <a:t>79</a:t>
            </a:fld>
            <a:endParaRPr lang="en-US" altLang="en-US" sz="1200">
              <a:solidFill>
                <a:srgbClr val="898989"/>
              </a:solidFill>
            </a:endParaRPr>
          </a:p>
        </p:txBody>
      </p:sp>
      <p:sp>
        <p:nvSpPr>
          <p:cNvPr id="38" name="Title 1"/>
          <p:cNvSpPr>
            <a:spLocks noGrp="1"/>
          </p:cNvSpPr>
          <p:nvPr>
            <p:ph type="title"/>
          </p:nvPr>
        </p:nvSpPr>
        <p:spPr>
          <a:xfrm>
            <a:off x="169863" y="-165100"/>
            <a:ext cx="7886700" cy="1325563"/>
          </a:xfrm>
        </p:spPr>
        <p:txBody>
          <a:bodyPr/>
          <a:lstStyle/>
          <a:p>
            <a:pPr>
              <a:defRPr/>
            </a:pPr>
            <a:r>
              <a:rPr lang="es-ES" dirty="0" err="1" smtClean="0"/>
              <a:t>Changes</a:t>
            </a:r>
            <a:r>
              <a:rPr lang="es-ES" dirty="0" smtClean="0"/>
              <a:t> </a:t>
            </a:r>
            <a:r>
              <a:rPr lang="es-ES" dirty="0" err="1" smtClean="0"/>
              <a:t>to</a:t>
            </a:r>
            <a:r>
              <a:rPr lang="es-ES" dirty="0" smtClean="0"/>
              <a:t> </a:t>
            </a:r>
            <a:r>
              <a:rPr lang="es-ES" dirty="0" err="1" smtClean="0"/>
              <a:t>the</a:t>
            </a:r>
            <a:r>
              <a:rPr lang="es-ES" dirty="0" smtClean="0"/>
              <a:t> Capital </a:t>
            </a:r>
            <a:r>
              <a:rPr lang="es-ES" dirty="0" err="1" smtClean="0"/>
              <a:t>Account</a:t>
            </a:r>
            <a:endParaRPr lang="en-US" dirty="0"/>
          </a:p>
        </p:txBody>
      </p:sp>
      <p:sp>
        <p:nvSpPr>
          <p:cNvPr id="167939"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8BD67CAA-C20C-4636-B289-CB08AF118427}" type="slidenum">
              <a:rPr lang="en-US" altLang="en-US" sz="1200">
                <a:solidFill>
                  <a:srgbClr val="898989"/>
                </a:solidFill>
              </a:rPr>
              <a:pPr algn="r" eaLnBrk="1" hangingPunct="1"/>
              <a:t>79</a:t>
            </a:fld>
            <a:endParaRPr lang="en-US" altLang="en-US" sz="1200">
              <a:solidFill>
                <a:srgbClr val="898989"/>
              </a:solidFill>
            </a:endParaRPr>
          </a:p>
        </p:txBody>
      </p:sp>
      <p:sp>
        <p:nvSpPr>
          <p:cNvPr id="167940" name="TextBox 3"/>
          <p:cNvSpPr txBox="1">
            <a:spLocks noChangeArrowheads="1"/>
          </p:cNvSpPr>
          <p:nvPr/>
        </p:nvSpPr>
        <p:spPr bwMode="auto">
          <a:xfrm>
            <a:off x="195263" y="841375"/>
            <a:ext cx="868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The amount in the each Partner’s Capital Account will go up and down. (Of course, we hope it will go up!) It will go up when profits are allocated to the Accounts. It will decrease when losses are allocated to the Accounts. </a:t>
            </a:r>
          </a:p>
        </p:txBody>
      </p:sp>
      <p:sp>
        <p:nvSpPr>
          <p:cNvPr id="41" name="Rounded Rectangle 40"/>
          <p:cNvSpPr/>
          <p:nvPr/>
        </p:nvSpPr>
        <p:spPr>
          <a:xfrm>
            <a:off x="4143375" y="3970338"/>
            <a:ext cx="1954213" cy="28876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942" name="TextBox 5"/>
          <p:cNvSpPr txBox="1">
            <a:spLocks noChangeArrowheads="1"/>
          </p:cNvSpPr>
          <p:nvPr/>
        </p:nvSpPr>
        <p:spPr bwMode="auto">
          <a:xfrm>
            <a:off x="4224338"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C</a:t>
            </a:r>
          </a:p>
        </p:txBody>
      </p:sp>
      <p:sp>
        <p:nvSpPr>
          <p:cNvPr id="43" name="Rounded Rectangle 42"/>
          <p:cNvSpPr/>
          <p:nvPr/>
        </p:nvSpPr>
        <p:spPr>
          <a:xfrm>
            <a:off x="2124075" y="3970338"/>
            <a:ext cx="1954213" cy="288766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944" name="TextBox 7"/>
          <p:cNvSpPr txBox="1">
            <a:spLocks noChangeArrowheads="1"/>
          </p:cNvSpPr>
          <p:nvPr/>
        </p:nvSpPr>
        <p:spPr bwMode="auto">
          <a:xfrm>
            <a:off x="2206625"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B</a:t>
            </a:r>
          </a:p>
        </p:txBody>
      </p:sp>
      <p:sp>
        <p:nvSpPr>
          <p:cNvPr id="45" name="Rounded Rectangle 44"/>
          <p:cNvSpPr/>
          <p:nvPr/>
        </p:nvSpPr>
        <p:spPr>
          <a:xfrm>
            <a:off x="114300" y="3970338"/>
            <a:ext cx="1954213" cy="288766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7946" name="Object 13"/>
          <p:cNvGraphicFramePr>
            <a:graphicFrameLocks noChangeAspect="1"/>
          </p:cNvGraphicFramePr>
          <p:nvPr/>
        </p:nvGraphicFramePr>
        <p:xfrm>
          <a:off x="315913" y="5440363"/>
          <a:ext cx="1550987" cy="693737"/>
        </p:xfrm>
        <a:graphic>
          <a:graphicData uri="http://schemas.openxmlformats.org/presentationml/2006/ole">
            <mc:AlternateContent xmlns:mc="http://schemas.openxmlformats.org/markup-compatibility/2006">
              <mc:Choice xmlns:v="urn:schemas-microsoft-com:vml" Requires="v">
                <p:oleObj spid="_x0000_s167954" name="Bitmap Image" r:id="rId4" imgW="0" imgH="0" progId="Paint.Picture">
                  <p:embed/>
                </p:oleObj>
              </mc:Choice>
              <mc:Fallback>
                <p:oleObj name="Bitmap Image" r:id="rId4" imgW="0" imgH="0" progId="Paint.Picture">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5440363"/>
                        <a:ext cx="15509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7947" name="TextBox 14"/>
          <p:cNvSpPr txBox="1">
            <a:spLocks noChangeArrowheads="1"/>
          </p:cNvSpPr>
          <p:nvPr/>
        </p:nvSpPr>
        <p:spPr bwMode="auto">
          <a:xfrm>
            <a:off x="195263"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A</a:t>
            </a:r>
          </a:p>
        </p:txBody>
      </p:sp>
      <p:graphicFrame>
        <p:nvGraphicFramePr>
          <p:cNvPr id="167948" name="Object 16"/>
          <p:cNvGraphicFramePr>
            <a:graphicFrameLocks noChangeAspect="1"/>
          </p:cNvGraphicFramePr>
          <p:nvPr/>
        </p:nvGraphicFramePr>
        <p:xfrm>
          <a:off x="2338388" y="5410200"/>
          <a:ext cx="1550987" cy="693738"/>
        </p:xfrm>
        <a:graphic>
          <a:graphicData uri="http://schemas.openxmlformats.org/presentationml/2006/ole">
            <mc:AlternateContent xmlns:mc="http://schemas.openxmlformats.org/markup-compatibility/2006">
              <mc:Choice xmlns:v="urn:schemas-microsoft-com:vml" Requires="v">
                <p:oleObj spid="_x0000_s167955" name="Bitmap Image" r:id="rId6" imgW="0" imgH="0" progId="Paint.Picture">
                  <p:embed/>
                </p:oleObj>
              </mc:Choice>
              <mc:Fallback>
                <p:oleObj name="Bitmap Image" r:id="rId6" imgW="0" imgH="0" progId="Paint.Picture">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8388" y="5410200"/>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7949" name="Object 18"/>
          <p:cNvGraphicFramePr>
            <a:graphicFrameLocks noChangeAspect="1"/>
          </p:cNvGraphicFramePr>
          <p:nvPr/>
        </p:nvGraphicFramePr>
        <p:xfrm>
          <a:off x="4305300" y="5459413"/>
          <a:ext cx="1549400" cy="693737"/>
        </p:xfrm>
        <a:graphic>
          <a:graphicData uri="http://schemas.openxmlformats.org/presentationml/2006/ole">
            <mc:AlternateContent xmlns:mc="http://schemas.openxmlformats.org/markup-compatibility/2006">
              <mc:Choice xmlns:v="urn:schemas-microsoft-com:vml" Requires="v">
                <p:oleObj spid="_x0000_s167956" name="Bitmap Image" r:id="rId8" imgW="0" imgH="0" progId="Paint.Picture">
                  <p:embed/>
                </p:oleObj>
              </mc:Choice>
              <mc:Fallback>
                <p:oleObj name="Bitmap Image" r:id="rId8" imgW="0" imgH="0" progId="Paint.Picture">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5300" y="5459413"/>
                        <a:ext cx="1549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7950"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40250" y="1709738"/>
            <a:ext cx="14605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1"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05088" y="1746250"/>
            <a:ext cx="1004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2"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90550" y="1817688"/>
            <a:ext cx="938213"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53" name="TextBox 52"/>
          <p:cNvSpPr txBox="1">
            <a:spLocks noChangeArrowheads="1"/>
          </p:cNvSpPr>
          <p:nvPr/>
        </p:nvSpPr>
        <p:spPr bwMode="auto">
          <a:xfrm>
            <a:off x="7483475" y="4610100"/>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ct 7"/>
          <p:cNvGraphicFramePr>
            <a:graphicFrameLocks noChangeAspect="1"/>
          </p:cNvGraphicFramePr>
          <p:nvPr/>
        </p:nvGraphicFramePr>
        <p:xfrm>
          <a:off x="0" y="1473200"/>
          <a:ext cx="5727700" cy="2574925"/>
        </p:xfrm>
        <a:graphic>
          <a:graphicData uri="http://schemas.openxmlformats.org/presentationml/2006/ole">
            <mc:AlternateContent xmlns:mc="http://schemas.openxmlformats.org/markup-compatibility/2006">
              <mc:Choice xmlns:v="urn:schemas-microsoft-com:vml" Requires="v">
                <p:oleObj spid="_x0000_s28690" name="Bitmap Image" r:id="rId4" imgW="0" imgH="0" progId="Paint.Picture">
                  <p:embed/>
                </p:oleObj>
              </mc:Choice>
              <mc:Fallback>
                <p:oleObj name="Bitmap Image" r:id="rId4" imgW="0" imgH="0"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3200"/>
                        <a:ext cx="57277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4" name="Title 1"/>
          <p:cNvSpPr>
            <a:spLocks noGrp="1"/>
          </p:cNvSpPr>
          <p:nvPr>
            <p:ph type="title"/>
          </p:nvPr>
        </p:nvSpPr>
        <p:spPr>
          <a:xfrm>
            <a:off x="692150" y="68263"/>
            <a:ext cx="7886700" cy="858837"/>
          </a:xfrm>
        </p:spPr>
        <p:txBody>
          <a:bodyPr/>
          <a:lstStyle/>
          <a:p>
            <a:r>
              <a:rPr lang="es-ES_tradnl" altLang="en-US" smtClean="0"/>
              <a:t>¿Qué significa la “responsabilidad limitada”?</a:t>
            </a:r>
            <a:endParaRPr lang="en-US" altLang="en-US" smtClean="0"/>
          </a:p>
        </p:txBody>
      </p:sp>
      <p:sp>
        <p:nvSpPr>
          <p:cNvPr id="286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DF8D557-9C3C-4819-A66B-772081C8A8C4}" type="slidenum">
              <a:rPr lang="en-US" altLang="en-US" sz="1200">
                <a:solidFill>
                  <a:srgbClr val="898989"/>
                </a:solidFill>
              </a:rPr>
              <a:pPr/>
              <a:t>8</a:t>
            </a:fld>
            <a:endParaRPr lang="en-US" altLang="en-US" sz="1200">
              <a:solidFill>
                <a:srgbClr val="898989"/>
              </a:solidFill>
            </a:endParaRPr>
          </a:p>
        </p:txBody>
      </p:sp>
      <p:sp>
        <p:nvSpPr>
          <p:cNvPr id="6" name="TextBox 5"/>
          <p:cNvSpPr txBox="1"/>
          <p:nvPr/>
        </p:nvSpPr>
        <p:spPr>
          <a:xfrm>
            <a:off x="7227888" y="4911725"/>
            <a:ext cx="1593850" cy="1938338"/>
          </a:xfrm>
          <a:prstGeom prst="rect">
            <a:avLst/>
          </a:prstGeom>
          <a:noFill/>
        </p:spPr>
        <p:txBody>
          <a:bodyPr>
            <a:spAutoFit/>
          </a:bodyPr>
          <a:lstStyle/>
          <a:p>
            <a:pPr>
              <a:defRPr/>
            </a:pPr>
            <a:r>
              <a:rPr lang="es-ES" sz="1200" b="1" dirty="0">
                <a:latin typeface="+mn-lt"/>
              </a:rPr>
              <a:t>Escriba sus iniciales para aprobar:</a:t>
            </a:r>
            <a:endParaRPr lang="en-US" sz="1200" b="1" dirty="0">
              <a:latin typeface="+mn-lt"/>
            </a:endParaRPr>
          </a:p>
          <a:p>
            <a:pPr>
              <a:defRPr/>
            </a:pPr>
            <a:r>
              <a:rPr lang="en-US" sz="1200" dirty="0" err="1">
                <a:latin typeface="+mn-lt"/>
              </a:rPr>
              <a:t>Socia</a:t>
            </a:r>
            <a:r>
              <a:rPr lang="en-US" sz="1200" dirty="0">
                <a:latin typeface="+mn-lt"/>
              </a:rPr>
              <a:t> 1: _______</a:t>
            </a:r>
          </a:p>
          <a:p>
            <a:pPr>
              <a:defRPr/>
            </a:pPr>
            <a:r>
              <a:rPr lang="en-US" sz="1200" dirty="0" err="1">
                <a:latin typeface="+mn-lt"/>
              </a:rPr>
              <a:t>Socia</a:t>
            </a:r>
            <a:r>
              <a:rPr lang="en-US" sz="1200" dirty="0">
                <a:latin typeface="+mn-lt"/>
              </a:rPr>
              <a:t> 2: ______</a:t>
            </a:r>
          </a:p>
          <a:p>
            <a:pPr>
              <a:defRPr/>
            </a:pPr>
            <a:r>
              <a:rPr lang="en-US" sz="1200" dirty="0" err="1">
                <a:latin typeface="+mn-lt"/>
              </a:rPr>
              <a:t>Socia</a:t>
            </a:r>
            <a:r>
              <a:rPr lang="en-US" sz="1200" dirty="0">
                <a:latin typeface="+mn-lt"/>
              </a:rPr>
              <a:t> 3:  _______</a:t>
            </a:r>
          </a:p>
          <a:p>
            <a:pPr>
              <a:defRPr/>
            </a:pPr>
            <a:r>
              <a:rPr lang="en-US" sz="1200" dirty="0" err="1">
                <a:latin typeface="+mn-lt"/>
              </a:rPr>
              <a:t>Socia</a:t>
            </a:r>
            <a:r>
              <a:rPr lang="en-US" sz="1200" dirty="0">
                <a:latin typeface="+mn-lt"/>
              </a:rPr>
              <a:t> 4: ____</a:t>
            </a:r>
          </a:p>
          <a:p>
            <a:pPr>
              <a:defRPr/>
            </a:pPr>
            <a:r>
              <a:rPr lang="en-US" sz="1200" dirty="0" err="1">
                <a:latin typeface="+mn-lt"/>
              </a:rPr>
              <a:t>Socia</a:t>
            </a:r>
            <a:r>
              <a:rPr lang="en-US" sz="1200" dirty="0">
                <a:latin typeface="+mn-lt"/>
              </a:rPr>
              <a:t> 5: ____</a:t>
            </a:r>
          </a:p>
          <a:p>
            <a:pPr>
              <a:defRPr/>
            </a:pPr>
            <a:r>
              <a:rPr lang="en-US" sz="1200" dirty="0" err="1">
                <a:latin typeface="+mn-lt"/>
              </a:rPr>
              <a:t>Socia</a:t>
            </a:r>
            <a:r>
              <a:rPr lang="en-US" sz="1200" dirty="0">
                <a:latin typeface="+mn-lt"/>
              </a:rPr>
              <a:t> 6: ____</a:t>
            </a:r>
          </a:p>
          <a:p>
            <a:pPr>
              <a:defRPr/>
            </a:pPr>
            <a:r>
              <a:rPr lang="en-US" sz="1200" dirty="0" err="1">
                <a:latin typeface="+mn-lt"/>
              </a:rPr>
              <a:t>Socia</a:t>
            </a:r>
            <a:r>
              <a:rPr lang="en-US" sz="1200" dirty="0">
                <a:latin typeface="+mn-lt"/>
              </a:rPr>
              <a:t> 7: ____</a:t>
            </a:r>
          </a:p>
          <a:p>
            <a:pPr>
              <a:defRPr/>
            </a:pPr>
            <a:endParaRPr lang="en-US" sz="1200" dirty="0">
              <a:latin typeface="+mn-lt"/>
            </a:endParaRPr>
          </a:p>
        </p:txBody>
      </p:sp>
      <p:sp>
        <p:nvSpPr>
          <p:cNvPr id="28677" name="TextBox 3"/>
          <p:cNvSpPr txBox="1">
            <a:spLocks noChangeArrowheads="1"/>
          </p:cNvSpPr>
          <p:nvPr/>
        </p:nvSpPr>
        <p:spPr bwMode="auto">
          <a:xfrm>
            <a:off x="515938" y="1946275"/>
            <a:ext cx="26257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28678" name="Rectangle 6"/>
          <p:cNvSpPr>
            <a:spLocks noChangeArrowheads="1"/>
          </p:cNvSpPr>
          <p:nvPr/>
        </p:nvSpPr>
        <p:spPr bwMode="auto">
          <a:xfrm>
            <a:off x="376238" y="1709738"/>
            <a:ext cx="2971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900"/>
              <a:t>¡Hola Compañía! Me debe dinero. Exijo que me pague.</a:t>
            </a:r>
          </a:p>
        </p:txBody>
      </p:sp>
      <p:sp>
        <p:nvSpPr>
          <p:cNvPr id="28679" name="TextBox 8"/>
          <p:cNvSpPr txBox="1">
            <a:spLocks noChangeArrowheads="1"/>
          </p:cNvSpPr>
          <p:nvPr/>
        </p:nvSpPr>
        <p:spPr bwMode="auto">
          <a:xfrm>
            <a:off x="3730625" y="1709738"/>
            <a:ext cx="1754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3600" b="1"/>
              <a:t>LLC</a:t>
            </a:r>
          </a:p>
        </p:txBody>
      </p:sp>
      <p:graphicFrame>
        <p:nvGraphicFramePr>
          <p:cNvPr id="28680" name="Object 9"/>
          <p:cNvGraphicFramePr>
            <a:graphicFrameLocks noChangeAspect="1"/>
          </p:cNvGraphicFramePr>
          <p:nvPr/>
        </p:nvGraphicFramePr>
        <p:xfrm>
          <a:off x="55563" y="4594225"/>
          <a:ext cx="3586162" cy="2792413"/>
        </p:xfrm>
        <a:graphic>
          <a:graphicData uri="http://schemas.openxmlformats.org/presentationml/2006/ole">
            <mc:AlternateContent xmlns:mc="http://schemas.openxmlformats.org/markup-compatibility/2006">
              <mc:Choice xmlns:v="urn:schemas-microsoft-com:vml" Requires="v">
                <p:oleObj spid="_x0000_s28691" name="Bitmap Image" r:id="rId6" imgW="0" imgH="0" progId="Paint.Picture">
                  <p:embed/>
                </p:oleObj>
              </mc:Choice>
              <mc:Fallback>
                <p:oleObj name="Bitmap Image" r:id="rId6" imgW="0" imgH="0" progId="Paint.Picture">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3" y="4594225"/>
                        <a:ext cx="3586162"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1" name="Rectangle 10"/>
          <p:cNvSpPr>
            <a:spLocks noChangeArrowheads="1"/>
          </p:cNvSpPr>
          <p:nvPr/>
        </p:nvSpPr>
        <p:spPr bwMode="auto">
          <a:xfrm>
            <a:off x="452438" y="4651375"/>
            <a:ext cx="3527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¡Hola Socia! Me debes dinero, </a:t>
            </a:r>
            <a:r>
              <a:rPr lang="es-ES" altLang="en-US" sz="1800"/>
              <a:t>debido a las acciones de la empresa</a:t>
            </a:r>
            <a:r>
              <a:rPr lang="en-US" altLang="en-US" sz="1800"/>
              <a:t>. Exijo que tú, personalmente, me pagues. </a:t>
            </a:r>
          </a:p>
        </p:txBody>
      </p:sp>
      <p:grpSp>
        <p:nvGrpSpPr>
          <p:cNvPr id="28682" name="Group 11"/>
          <p:cNvGrpSpPr>
            <a:grpSpLocks/>
          </p:cNvGrpSpPr>
          <p:nvPr/>
        </p:nvGrpSpPr>
        <p:grpSpPr bwMode="auto">
          <a:xfrm>
            <a:off x="4254500" y="4349750"/>
            <a:ext cx="754063" cy="2322513"/>
            <a:chOff x="4283075" y="2527300"/>
            <a:chExt cx="1411288" cy="3962400"/>
          </a:xfrm>
        </p:grpSpPr>
        <p:pic>
          <p:nvPicPr>
            <p:cNvPr id="28686"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94188" y="2527300"/>
              <a:ext cx="14001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H="1">
              <a:off x="4283075" y="3505036"/>
              <a:ext cx="205009" cy="126211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468557" y="3358782"/>
              <a:ext cx="225806" cy="39271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77386" y="3120442"/>
              <a:ext cx="516977" cy="63105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683" name="TextBox 16"/>
          <p:cNvSpPr txBox="1">
            <a:spLocks noChangeArrowheads="1"/>
          </p:cNvSpPr>
          <p:nvPr/>
        </p:nvSpPr>
        <p:spPr bwMode="auto">
          <a:xfrm>
            <a:off x="5881688" y="1177925"/>
            <a:ext cx="28860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600"/>
              <a:t>Un principio de la responsabilidad limitada de un LLC es que las Miembras individuales, generalmente, no se harán responsables de pagar las deudas o los gastos de la </a:t>
            </a:r>
            <a:r>
              <a:rPr lang="en-US" altLang="en-US" sz="1600"/>
              <a:t>Compañía</a:t>
            </a:r>
            <a:r>
              <a:rPr lang="es-ES" altLang="en-US" sz="1600"/>
              <a:t>, </a:t>
            </a:r>
            <a:r>
              <a:rPr lang="en-US" altLang="en-US" sz="1600" b="1"/>
              <a:t>EXCEPTO </a:t>
            </a:r>
            <a:r>
              <a:rPr lang="es-ES_tradnl" altLang="en-US" sz="1600"/>
              <a:t>en casos de mala conducta o </a:t>
            </a:r>
            <a:r>
              <a:rPr lang="es-ES" altLang="en-US" sz="1600"/>
              <a:t>en casos en que las Socias distribuyan demasiado dinero para ellas mismas, y por lo tanto causan que la Compañía sea incapaz de pagar sus deudas y obligaciones.</a:t>
            </a:r>
            <a:endParaRPr lang="en-US" altLang="en-US" sz="1600"/>
          </a:p>
        </p:txBody>
      </p:sp>
      <p:sp>
        <p:nvSpPr>
          <p:cNvPr id="28684" name="TextBox 17"/>
          <p:cNvSpPr txBox="1">
            <a:spLocks noChangeArrowheads="1"/>
          </p:cNvSpPr>
          <p:nvPr/>
        </p:nvSpPr>
        <p:spPr bwMode="auto">
          <a:xfrm>
            <a:off x="255588" y="900113"/>
            <a:ext cx="2789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Significa que, mientras que esto puede suceder:</a:t>
            </a:r>
            <a:endParaRPr lang="en-US" altLang="en-US" sz="1800" b="1"/>
          </a:p>
        </p:txBody>
      </p:sp>
      <p:sp>
        <p:nvSpPr>
          <p:cNvPr id="28685" name="TextBox 18"/>
          <p:cNvSpPr txBox="1">
            <a:spLocks noChangeArrowheads="1"/>
          </p:cNvSpPr>
          <p:nvPr/>
        </p:nvSpPr>
        <p:spPr bwMode="auto">
          <a:xfrm>
            <a:off x="341313" y="3962400"/>
            <a:ext cx="2882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a:t>Normalmente, esto NO debería suceder:</a:t>
            </a:r>
            <a:endParaRPr lang="en-US" altLang="en-US" sz="1800" b="1"/>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169863" y="-165100"/>
            <a:ext cx="7886700" cy="1325563"/>
          </a:xfrm>
        </p:spPr>
        <p:txBody>
          <a:bodyPr/>
          <a:lstStyle/>
          <a:p>
            <a:r>
              <a:rPr lang="es-ES" altLang="en-US" smtClean="0"/>
              <a:t>¿Cómo se comparten las ganancias?</a:t>
            </a:r>
            <a:endParaRPr lang="en-US" altLang="en-US" smtClean="0"/>
          </a:p>
        </p:txBody>
      </p:sp>
      <p:sp>
        <p:nvSpPr>
          <p:cNvPr id="1699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120F053-EC33-48B0-8F85-5EC85E7BE5EF}" type="slidenum">
              <a:rPr lang="en-US" altLang="en-US" sz="1200">
                <a:solidFill>
                  <a:srgbClr val="898989"/>
                </a:solidFill>
              </a:rPr>
              <a:pPr/>
              <a:t>80</a:t>
            </a:fld>
            <a:endParaRPr lang="en-US" altLang="en-US" sz="1200">
              <a:solidFill>
                <a:srgbClr val="898989"/>
              </a:solidFill>
            </a:endParaRPr>
          </a:p>
        </p:txBody>
      </p:sp>
      <p:sp>
        <p:nvSpPr>
          <p:cNvPr id="169987" name="TextBox 3"/>
          <p:cNvSpPr txBox="1">
            <a:spLocks noChangeArrowheads="1"/>
          </p:cNvSpPr>
          <p:nvPr/>
        </p:nvSpPr>
        <p:spPr bwMode="auto">
          <a:xfrm>
            <a:off x="206375" y="774700"/>
            <a:ext cx="787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b="1" u="sng"/>
              <a:t>Al final de cada trimestre,</a:t>
            </a:r>
            <a:r>
              <a:rPr lang="es-ES" altLang="en-US" sz="1800"/>
              <a:t> las Socias dividirán los beneficios de la Cooperativa por igual entre las Cuentas de Capital, o, si las Socias no trabajaron un número de horas mas o menos igual, los dividirán basado en del número de horas que cada Socia trabajó. </a:t>
            </a:r>
            <a:endParaRPr lang="en-US" altLang="en-US" sz="1800"/>
          </a:p>
        </p:txBody>
      </p:sp>
      <p:sp>
        <p:nvSpPr>
          <p:cNvPr id="5" name="Rounded Rectangle 4"/>
          <p:cNvSpPr/>
          <p:nvPr/>
        </p:nvSpPr>
        <p:spPr>
          <a:xfrm>
            <a:off x="4143375" y="3970338"/>
            <a:ext cx="1954213" cy="28876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989" name="TextBox 5"/>
          <p:cNvSpPr txBox="1">
            <a:spLocks noChangeArrowheads="1"/>
          </p:cNvSpPr>
          <p:nvPr/>
        </p:nvSpPr>
        <p:spPr bwMode="auto">
          <a:xfrm>
            <a:off x="4224338"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C</a:t>
            </a:r>
          </a:p>
        </p:txBody>
      </p:sp>
      <p:sp>
        <p:nvSpPr>
          <p:cNvPr id="7" name="Rounded Rectangle 6"/>
          <p:cNvSpPr/>
          <p:nvPr/>
        </p:nvSpPr>
        <p:spPr>
          <a:xfrm>
            <a:off x="2124075" y="3970338"/>
            <a:ext cx="1954213" cy="288766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991" name="TextBox 7"/>
          <p:cNvSpPr txBox="1">
            <a:spLocks noChangeArrowheads="1"/>
          </p:cNvSpPr>
          <p:nvPr/>
        </p:nvSpPr>
        <p:spPr bwMode="auto">
          <a:xfrm>
            <a:off x="2206625"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B</a:t>
            </a:r>
          </a:p>
        </p:txBody>
      </p:sp>
      <p:sp>
        <p:nvSpPr>
          <p:cNvPr id="9" name="Rounded Rectangle 8"/>
          <p:cNvSpPr/>
          <p:nvPr/>
        </p:nvSpPr>
        <p:spPr>
          <a:xfrm>
            <a:off x="114300" y="3970338"/>
            <a:ext cx="1954213" cy="288766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9993" name="Object 13"/>
          <p:cNvGraphicFramePr>
            <a:graphicFrameLocks noChangeAspect="1"/>
          </p:cNvGraphicFramePr>
          <p:nvPr/>
        </p:nvGraphicFramePr>
        <p:xfrm>
          <a:off x="315913" y="4481513"/>
          <a:ext cx="1550987" cy="1652587"/>
        </p:xfrm>
        <a:graphic>
          <a:graphicData uri="http://schemas.openxmlformats.org/presentationml/2006/ole">
            <mc:AlternateContent xmlns:mc="http://schemas.openxmlformats.org/markup-compatibility/2006">
              <mc:Choice xmlns:v="urn:schemas-microsoft-com:vml" Requires="v">
                <p:oleObj spid="_x0000_s170003" name="Bitmap Image" r:id="rId3" imgW="0" imgH="0" progId="Paint.Picture">
                  <p:embed/>
                </p:oleObj>
              </mc:Choice>
              <mc:Fallback>
                <p:oleObj name="Bitmap Image" r:id="rId3" imgW="0" imgH="0"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4481513"/>
                        <a:ext cx="155098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9994" name="TextBox 14"/>
          <p:cNvSpPr txBox="1">
            <a:spLocks noChangeArrowheads="1"/>
          </p:cNvSpPr>
          <p:nvPr/>
        </p:nvSpPr>
        <p:spPr bwMode="auto">
          <a:xfrm>
            <a:off x="195263"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A</a:t>
            </a:r>
          </a:p>
        </p:txBody>
      </p:sp>
      <p:graphicFrame>
        <p:nvGraphicFramePr>
          <p:cNvPr id="169995" name="Object 16"/>
          <p:cNvGraphicFramePr>
            <a:graphicFrameLocks noChangeAspect="1"/>
          </p:cNvGraphicFramePr>
          <p:nvPr/>
        </p:nvGraphicFramePr>
        <p:xfrm>
          <a:off x="2338388" y="4494213"/>
          <a:ext cx="1550987" cy="1622425"/>
        </p:xfrm>
        <a:graphic>
          <a:graphicData uri="http://schemas.openxmlformats.org/presentationml/2006/ole">
            <mc:AlternateContent xmlns:mc="http://schemas.openxmlformats.org/markup-compatibility/2006">
              <mc:Choice xmlns:v="urn:schemas-microsoft-com:vml" Requires="v">
                <p:oleObj spid="_x0000_s170004" name="Bitmap Image" r:id="rId5" imgW="0" imgH="0" progId="Paint.Picture">
                  <p:embed/>
                </p:oleObj>
              </mc:Choice>
              <mc:Fallback>
                <p:oleObj name="Bitmap Image" r:id="rId5" imgW="0" imgH="0" progId="Paint.Picture">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388" y="4494213"/>
                        <a:ext cx="155098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9996" name="Object 18"/>
          <p:cNvGraphicFramePr>
            <a:graphicFrameLocks noChangeAspect="1"/>
          </p:cNvGraphicFramePr>
          <p:nvPr/>
        </p:nvGraphicFramePr>
        <p:xfrm>
          <a:off x="4305300" y="4271963"/>
          <a:ext cx="1671638" cy="1881187"/>
        </p:xfrm>
        <a:graphic>
          <a:graphicData uri="http://schemas.openxmlformats.org/presentationml/2006/ole">
            <mc:AlternateContent xmlns:mc="http://schemas.openxmlformats.org/markup-compatibility/2006">
              <mc:Choice xmlns:v="urn:schemas-microsoft-com:vml" Requires="v">
                <p:oleObj spid="_x0000_s170005" name="Bitmap Image" r:id="rId7" imgW="0" imgH="0" progId="Paint.Picture">
                  <p:embed/>
                </p:oleObj>
              </mc:Choice>
              <mc:Fallback>
                <p:oleObj name="Bitmap Image" r:id="rId7" imgW="0" imgH="0" progId="Paint.Picture">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4271963"/>
                        <a:ext cx="1671638"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999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37113" y="2495550"/>
            <a:ext cx="9461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8"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76550" y="2495550"/>
            <a:ext cx="6635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9" name="Picture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87413" y="2495550"/>
            <a:ext cx="6413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483475" y="4610100"/>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cxnSp>
        <p:nvCxnSpPr>
          <p:cNvPr id="4" name="Straight Arrow Connector 3"/>
          <p:cNvCxnSpPr/>
          <p:nvPr/>
        </p:nvCxnSpPr>
        <p:spPr>
          <a:xfrm flipH="1">
            <a:off x="6097588" y="3527425"/>
            <a:ext cx="577850" cy="4254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0002" name="TextBox 5"/>
          <p:cNvSpPr txBox="1">
            <a:spLocks noChangeArrowheads="1"/>
          </p:cNvSpPr>
          <p:nvPr/>
        </p:nvSpPr>
        <p:spPr bwMode="auto">
          <a:xfrm>
            <a:off x="6805613" y="2717800"/>
            <a:ext cx="21288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(Ella trabajo algunas horas más que las otras Socias.)</a:t>
            </a:r>
            <a:endParaRPr lang="en-US" altLang="en-US" sz="18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1C1631F-B1E6-4AA6-805C-10521D7A63F7}" type="slidenum">
              <a:rPr lang="en-US" altLang="en-US" sz="1200">
                <a:solidFill>
                  <a:srgbClr val="898989"/>
                </a:solidFill>
              </a:rPr>
              <a:pPr/>
              <a:t>81</a:t>
            </a:fld>
            <a:endParaRPr lang="en-US" altLang="en-US" sz="1200">
              <a:solidFill>
                <a:srgbClr val="898989"/>
              </a:solidFill>
            </a:endParaRPr>
          </a:p>
        </p:txBody>
      </p:sp>
      <p:sp>
        <p:nvSpPr>
          <p:cNvPr id="169986" name="Title 1"/>
          <p:cNvSpPr>
            <a:spLocks noGrp="1"/>
          </p:cNvSpPr>
          <p:nvPr>
            <p:ph type="title"/>
          </p:nvPr>
        </p:nvSpPr>
        <p:spPr>
          <a:xfrm>
            <a:off x="169863" y="-165100"/>
            <a:ext cx="7886700" cy="1325563"/>
          </a:xfrm>
        </p:spPr>
        <p:txBody>
          <a:bodyPr/>
          <a:lstStyle/>
          <a:p>
            <a:pPr>
              <a:defRPr/>
            </a:pPr>
            <a:r>
              <a:rPr lang="es-ES" altLang="en-US" smtClean="0"/>
              <a:t>How are profits shared?</a:t>
            </a:r>
            <a:endParaRPr lang="en-US" altLang="en-US" smtClean="0"/>
          </a:p>
        </p:txBody>
      </p:sp>
      <p:sp>
        <p:nvSpPr>
          <p:cNvPr id="171011"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4277AD7E-1F62-4BC4-B705-1FD4A995CBF2}" type="slidenum">
              <a:rPr lang="en-US" altLang="en-US" sz="1200">
                <a:solidFill>
                  <a:srgbClr val="898989"/>
                </a:solidFill>
              </a:rPr>
              <a:pPr algn="r" eaLnBrk="1" hangingPunct="1"/>
              <a:t>81</a:t>
            </a:fld>
            <a:endParaRPr lang="en-US" altLang="en-US" sz="1200">
              <a:solidFill>
                <a:srgbClr val="898989"/>
              </a:solidFill>
            </a:endParaRPr>
          </a:p>
        </p:txBody>
      </p:sp>
      <p:sp>
        <p:nvSpPr>
          <p:cNvPr id="171012" name="TextBox 3"/>
          <p:cNvSpPr txBox="1">
            <a:spLocks noChangeArrowheads="1"/>
          </p:cNvSpPr>
          <p:nvPr/>
        </p:nvSpPr>
        <p:spPr bwMode="auto">
          <a:xfrm>
            <a:off x="206375" y="774700"/>
            <a:ext cx="787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u="sng"/>
              <a:t>At the end of every quarter, </a:t>
            </a:r>
            <a:r>
              <a:rPr lang="en-US" altLang="en-US" sz="1800"/>
              <a:t>the Partners will divide the Cooperative’s profits equally between the Capital Accounts, or, if the Partners did not work the same number of hours, they will be divided by the number of hours each Partner worked. </a:t>
            </a:r>
            <a:endParaRPr lang="en-US" altLang="en-US" sz="1800" b="1" u="sng"/>
          </a:p>
        </p:txBody>
      </p:sp>
      <p:sp>
        <p:nvSpPr>
          <p:cNvPr id="7" name="Rounded Rectangle 6"/>
          <p:cNvSpPr/>
          <p:nvPr/>
        </p:nvSpPr>
        <p:spPr>
          <a:xfrm>
            <a:off x="4143375" y="3970338"/>
            <a:ext cx="1954213" cy="28876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014" name="TextBox 5"/>
          <p:cNvSpPr txBox="1">
            <a:spLocks noChangeArrowheads="1"/>
          </p:cNvSpPr>
          <p:nvPr/>
        </p:nvSpPr>
        <p:spPr bwMode="auto">
          <a:xfrm>
            <a:off x="4224338"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C</a:t>
            </a:r>
          </a:p>
        </p:txBody>
      </p:sp>
      <p:sp>
        <p:nvSpPr>
          <p:cNvPr id="9" name="Rounded Rectangle 8"/>
          <p:cNvSpPr/>
          <p:nvPr/>
        </p:nvSpPr>
        <p:spPr>
          <a:xfrm>
            <a:off x="2124075" y="3970338"/>
            <a:ext cx="1954213" cy="288766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016" name="TextBox 7"/>
          <p:cNvSpPr txBox="1">
            <a:spLocks noChangeArrowheads="1"/>
          </p:cNvSpPr>
          <p:nvPr/>
        </p:nvSpPr>
        <p:spPr bwMode="auto">
          <a:xfrm>
            <a:off x="2206625"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B</a:t>
            </a:r>
          </a:p>
        </p:txBody>
      </p:sp>
      <p:sp>
        <p:nvSpPr>
          <p:cNvPr id="11" name="Rounded Rectangle 10"/>
          <p:cNvSpPr/>
          <p:nvPr/>
        </p:nvSpPr>
        <p:spPr>
          <a:xfrm>
            <a:off x="114300" y="3970338"/>
            <a:ext cx="1954213" cy="288766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71018" name="Object 13"/>
          <p:cNvGraphicFramePr>
            <a:graphicFrameLocks noChangeAspect="1"/>
          </p:cNvGraphicFramePr>
          <p:nvPr/>
        </p:nvGraphicFramePr>
        <p:xfrm>
          <a:off x="315913" y="4481513"/>
          <a:ext cx="1550987" cy="1652587"/>
        </p:xfrm>
        <a:graphic>
          <a:graphicData uri="http://schemas.openxmlformats.org/presentationml/2006/ole">
            <mc:AlternateContent xmlns:mc="http://schemas.openxmlformats.org/markup-compatibility/2006">
              <mc:Choice xmlns:v="urn:schemas-microsoft-com:vml" Requires="v">
                <p:oleObj spid="_x0000_s171028" name="Bitmap Image" r:id="rId4" imgW="0" imgH="0" progId="Paint.Picture">
                  <p:embed/>
                </p:oleObj>
              </mc:Choice>
              <mc:Fallback>
                <p:oleObj name="Bitmap Image" r:id="rId4" imgW="0" imgH="0" progId="Paint.Picture">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4481513"/>
                        <a:ext cx="155098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1019" name="TextBox 14"/>
          <p:cNvSpPr txBox="1">
            <a:spLocks noChangeArrowheads="1"/>
          </p:cNvSpPr>
          <p:nvPr/>
        </p:nvSpPr>
        <p:spPr bwMode="auto">
          <a:xfrm>
            <a:off x="195263" y="6164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A</a:t>
            </a:r>
          </a:p>
        </p:txBody>
      </p:sp>
      <p:graphicFrame>
        <p:nvGraphicFramePr>
          <p:cNvPr id="171020" name="Object 16"/>
          <p:cNvGraphicFramePr>
            <a:graphicFrameLocks noChangeAspect="1"/>
          </p:cNvGraphicFramePr>
          <p:nvPr/>
        </p:nvGraphicFramePr>
        <p:xfrm>
          <a:off x="2338388" y="4494213"/>
          <a:ext cx="1550987" cy="1622425"/>
        </p:xfrm>
        <a:graphic>
          <a:graphicData uri="http://schemas.openxmlformats.org/presentationml/2006/ole">
            <mc:AlternateContent xmlns:mc="http://schemas.openxmlformats.org/markup-compatibility/2006">
              <mc:Choice xmlns:v="urn:schemas-microsoft-com:vml" Requires="v">
                <p:oleObj spid="_x0000_s171029" name="Bitmap Image" r:id="rId6" imgW="0" imgH="0" progId="Paint.Picture">
                  <p:embed/>
                </p:oleObj>
              </mc:Choice>
              <mc:Fallback>
                <p:oleObj name="Bitmap Image" r:id="rId6" imgW="0" imgH="0" progId="Paint.Picture">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8388" y="4494213"/>
                        <a:ext cx="155098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1021" name="Object 18"/>
          <p:cNvGraphicFramePr>
            <a:graphicFrameLocks noChangeAspect="1"/>
          </p:cNvGraphicFramePr>
          <p:nvPr/>
        </p:nvGraphicFramePr>
        <p:xfrm>
          <a:off x="4305300" y="4271963"/>
          <a:ext cx="1671638" cy="1881187"/>
        </p:xfrm>
        <a:graphic>
          <a:graphicData uri="http://schemas.openxmlformats.org/presentationml/2006/ole">
            <mc:AlternateContent xmlns:mc="http://schemas.openxmlformats.org/markup-compatibility/2006">
              <mc:Choice xmlns:v="urn:schemas-microsoft-com:vml" Requires="v">
                <p:oleObj spid="_x0000_s171030" name="Bitmap Image" r:id="rId8" imgW="0" imgH="0" progId="Paint.Picture">
                  <p:embed/>
                </p:oleObj>
              </mc:Choice>
              <mc:Fallback>
                <p:oleObj name="Bitmap Image" r:id="rId8" imgW="0" imgH="0" progId="Paint.Picture">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5300" y="4271963"/>
                        <a:ext cx="1671638"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1022"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37113" y="2495550"/>
            <a:ext cx="9461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3"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76550" y="2495550"/>
            <a:ext cx="6635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4"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87413" y="2495550"/>
            <a:ext cx="6413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5" name="TextBox 18"/>
          <p:cNvSpPr txBox="1">
            <a:spLocks noChangeArrowheads="1"/>
          </p:cNvSpPr>
          <p:nvPr/>
        </p:nvSpPr>
        <p:spPr bwMode="auto">
          <a:xfrm>
            <a:off x="7483475" y="4610100"/>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cxnSp>
        <p:nvCxnSpPr>
          <p:cNvPr id="20" name="Straight Arrow Connector 19"/>
          <p:cNvCxnSpPr/>
          <p:nvPr/>
        </p:nvCxnSpPr>
        <p:spPr>
          <a:xfrm flipH="1">
            <a:off x="6097588" y="3527425"/>
            <a:ext cx="577850" cy="4254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1027" name="TextBox 5"/>
          <p:cNvSpPr txBox="1">
            <a:spLocks noChangeArrowheads="1"/>
          </p:cNvSpPr>
          <p:nvPr/>
        </p:nvSpPr>
        <p:spPr bwMode="auto">
          <a:xfrm>
            <a:off x="6805613" y="2717800"/>
            <a:ext cx="21288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(She worked a few more hours than the other Partners.)</a:t>
            </a:r>
            <a:endParaRPr lang="en-US" altLang="en-US" sz="180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586E775-5956-4526-BF15-1B7994BE8F59}" type="slidenum">
              <a:rPr lang="en-US" altLang="en-US" sz="1200">
                <a:solidFill>
                  <a:srgbClr val="898989"/>
                </a:solidFill>
              </a:rPr>
              <a:pPr/>
              <a:t>82</a:t>
            </a:fld>
            <a:endParaRPr lang="en-US" altLang="en-US" sz="1200">
              <a:solidFill>
                <a:srgbClr val="898989"/>
              </a:solidFill>
            </a:endParaRPr>
          </a:p>
        </p:txBody>
      </p:sp>
      <p:sp>
        <p:nvSpPr>
          <p:cNvPr id="6" name="TextBox 5"/>
          <p:cNvSpPr txBox="1"/>
          <p:nvPr/>
        </p:nvSpPr>
        <p:spPr>
          <a:xfrm>
            <a:off x="7778750" y="4600575"/>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173059" name="TextBox 2"/>
          <p:cNvSpPr txBox="1">
            <a:spLocks noChangeArrowheads="1"/>
          </p:cNvSpPr>
          <p:nvPr/>
        </p:nvSpPr>
        <p:spPr bwMode="auto">
          <a:xfrm>
            <a:off x="968375" y="28384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73060" name="TextBox 1"/>
          <p:cNvSpPr txBox="1">
            <a:spLocks noChangeArrowheads="1"/>
          </p:cNvSpPr>
          <p:nvPr/>
        </p:nvSpPr>
        <p:spPr bwMode="auto">
          <a:xfrm>
            <a:off x="506413" y="927100"/>
            <a:ext cx="72866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ES" altLang="en-US" sz="1800"/>
              <a:t>Las Socias harán determinaciones periódicas – </a:t>
            </a:r>
            <a:r>
              <a:rPr lang="es-ES" altLang="en-US" sz="1800" b="1"/>
              <a:t>con un voto de 75% de las Socias </a:t>
            </a:r>
            <a:r>
              <a:rPr lang="es-ES" altLang="en-US" sz="1800"/>
              <a:t>– acerca de que porción de los beneficios se mantendrán en las Cuentas de Capital, y que parte se distribuirá como dinero en efectivo. Esta decisión dependerá de la cantidad de dinero que la empresa necesita para operar y para aumentar la reserva.</a:t>
            </a:r>
            <a:endParaRPr lang="en-US" altLang="en-US" sz="1800"/>
          </a:p>
        </p:txBody>
      </p:sp>
      <p:sp>
        <p:nvSpPr>
          <p:cNvPr id="173061" name="TextBox 1"/>
          <p:cNvSpPr txBox="1">
            <a:spLocks noChangeArrowheads="1"/>
          </p:cNvSpPr>
          <p:nvPr/>
        </p:nvSpPr>
        <p:spPr bwMode="auto">
          <a:xfrm>
            <a:off x="292100" y="250825"/>
            <a:ext cx="7627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3200" b="1"/>
              <a:t>Distribuciones periódicas</a:t>
            </a:r>
          </a:p>
        </p:txBody>
      </p:sp>
      <p:sp>
        <p:nvSpPr>
          <p:cNvPr id="8" name="Freeform 7"/>
          <p:cNvSpPr/>
          <p:nvPr/>
        </p:nvSpPr>
        <p:spPr>
          <a:xfrm>
            <a:off x="506413" y="3178175"/>
            <a:ext cx="7199312" cy="2978150"/>
          </a:xfrm>
          <a:custGeom>
            <a:avLst/>
            <a:gdLst>
              <a:gd name="connsiteX0" fmla="*/ 146199 w 7200141"/>
              <a:gd name="connsiteY0" fmla="*/ 823296 h 2978668"/>
              <a:gd name="connsiteX1" fmla="*/ 211513 w 7200141"/>
              <a:gd name="connsiteY1" fmla="*/ 1032302 h 2978668"/>
              <a:gd name="connsiteX2" fmla="*/ 224576 w 7200141"/>
              <a:gd name="connsiteY2" fmla="*/ 1084553 h 2978668"/>
              <a:gd name="connsiteX3" fmla="*/ 237639 w 7200141"/>
              <a:gd name="connsiteY3" fmla="*/ 1123742 h 2978668"/>
              <a:gd name="connsiteX4" fmla="*/ 263764 w 7200141"/>
              <a:gd name="connsiteY4" fmla="*/ 1267433 h 2978668"/>
              <a:gd name="connsiteX5" fmla="*/ 316016 w 7200141"/>
              <a:gd name="connsiteY5" fmla="*/ 1345811 h 2978668"/>
              <a:gd name="connsiteX6" fmla="*/ 368267 w 7200141"/>
              <a:gd name="connsiteY6" fmla="*/ 1502565 h 2978668"/>
              <a:gd name="connsiteX7" fmla="*/ 407456 w 7200141"/>
              <a:gd name="connsiteY7" fmla="*/ 1685445 h 2978668"/>
              <a:gd name="connsiteX8" fmla="*/ 433581 w 7200141"/>
              <a:gd name="connsiteY8" fmla="*/ 1842199 h 2978668"/>
              <a:gd name="connsiteX9" fmla="*/ 446644 w 7200141"/>
              <a:gd name="connsiteY9" fmla="*/ 1933639 h 2978668"/>
              <a:gd name="connsiteX10" fmla="*/ 472770 w 7200141"/>
              <a:gd name="connsiteY10" fmla="*/ 2077331 h 2978668"/>
              <a:gd name="connsiteX11" fmla="*/ 485833 w 7200141"/>
              <a:gd name="connsiteY11" fmla="*/ 2299399 h 2978668"/>
              <a:gd name="connsiteX12" fmla="*/ 525021 w 7200141"/>
              <a:gd name="connsiteY12" fmla="*/ 2978668 h 2978668"/>
              <a:gd name="connsiteX13" fmla="*/ 642587 w 7200141"/>
              <a:gd name="connsiteY13" fmla="*/ 2965605 h 2978668"/>
              <a:gd name="connsiteX14" fmla="*/ 786279 w 7200141"/>
              <a:gd name="connsiteY14" fmla="*/ 2900291 h 2978668"/>
              <a:gd name="connsiteX15" fmla="*/ 877719 w 7200141"/>
              <a:gd name="connsiteY15" fmla="*/ 2861102 h 2978668"/>
              <a:gd name="connsiteX16" fmla="*/ 1008347 w 7200141"/>
              <a:gd name="connsiteY16" fmla="*/ 2782725 h 2978668"/>
              <a:gd name="connsiteX17" fmla="*/ 1060599 w 7200141"/>
              <a:gd name="connsiteY17" fmla="*/ 2769662 h 2978668"/>
              <a:gd name="connsiteX18" fmla="*/ 1387170 w 7200141"/>
              <a:gd name="connsiteY18" fmla="*/ 2691285 h 2978668"/>
              <a:gd name="connsiteX19" fmla="*/ 1570050 w 7200141"/>
              <a:gd name="connsiteY19" fmla="*/ 2665159 h 2978668"/>
              <a:gd name="connsiteX20" fmla="*/ 1622301 w 7200141"/>
              <a:gd name="connsiteY20" fmla="*/ 2652096 h 2978668"/>
              <a:gd name="connsiteX21" fmla="*/ 2040313 w 7200141"/>
              <a:gd name="connsiteY21" fmla="*/ 2625971 h 2978668"/>
              <a:gd name="connsiteX22" fmla="*/ 2262381 w 7200141"/>
              <a:gd name="connsiteY22" fmla="*/ 2586782 h 2978668"/>
              <a:gd name="connsiteX23" fmla="*/ 2419136 w 7200141"/>
              <a:gd name="connsiteY23" fmla="*/ 2534531 h 2978668"/>
              <a:gd name="connsiteX24" fmla="*/ 2641204 w 7200141"/>
              <a:gd name="connsiteY24" fmla="*/ 2521468 h 2978668"/>
              <a:gd name="connsiteX25" fmla="*/ 3072279 w 7200141"/>
              <a:gd name="connsiteY25" fmla="*/ 2430028 h 2978668"/>
              <a:gd name="connsiteX26" fmla="*/ 3268221 w 7200141"/>
              <a:gd name="connsiteY26" fmla="*/ 2416965 h 2978668"/>
              <a:gd name="connsiteX27" fmla="*/ 4522256 w 7200141"/>
              <a:gd name="connsiteY27" fmla="*/ 2443091 h 2978668"/>
              <a:gd name="connsiteX28" fmla="*/ 4940267 w 7200141"/>
              <a:gd name="connsiteY28" fmla="*/ 2495342 h 2978668"/>
              <a:gd name="connsiteX29" fmla="*/ 5645661 w 7200141"/>
              <a:gd name="connsiteY29" fmla="*/ 2534531 h 2978668"/>
              <a:gd name="connsiteX30" fmla="*/ 6181239 w 7200141"/>
              <a:gd name="connsiteY30" fmla="*/ 2586782 h 2978668"/>
              <a:gd name="connsiteX31" fmla="*/ 6351056 w 7200141"/>
              <a:gd name="connsiteY31" fmla="*/ 2612908 h 2978668"/>
              <a:gd name="connsiteX32" fmla="*/ 6468621 w 7200141"/>
              <a:gd name="connsiteY32" fmla="*/ 2625971 h 2978668"/>
              <a:gd name="connsiteX33" fmla="*/ 6612313 w 7200141"/>
              <a:gd name="connsiteY33" fmla="*/ 2652096 h 2978668"/>
              <a:gd name="connsiteX34" fmla="*/ 6873570 w 7200141"/>
              <a:gd name="connsiteY34" fmla="*/ 2678222 h 2978668"/>
              <a:gd name="connsiteX35" fmla="*/ 7200141 w 7200141"/>
              <a:gd name="connsiteY35" fmla="*/ 2704348 h 2978668"/>
              <a:gd name="connsiteX36" fmla="*/ 7174016 w 7200141"/>
              <a:gd name="connsiteY36" fmla="*/ 2665159 h 2978668"/>
              <a:gd name="connsiteX37" fmla="*/ 7134827 w 7200141"/>
              <a:gd name="connsiteY37" fmla="*/ 2625971 h 2978668"/>
              <a:gd name="connsiteX38" fmla="*/ 7108701 w 7200141"/>
              <a:gd name="connsiteY38" fmla="*/ 2560656 h 2978668"/>
              <a:gd name="connsiteX39" fmla="*/ 7069513 w 7200141"/>
              <a:gd name="connsiteY39" fmla="*/ 2495342 h 2978668"/>
              <a:gd name="connsiteX40" fmla="*/ 7030324 w 7200141"/>
              <a:gd name="connsiteY40" fmla="*/ 2403902 h 2978668"/>
              <a:gd name="connsiteX41" fmla="*/ 7004199 w 7200141"/>
              <a:gd name="connsiteY41" fmla="*/ 2351651 h 2978668"/>
              <a:gd name="connsiteX42" fmla="*/ 6938884 w 7200141"/>
              <a:gd name="connsiteY42" fmla="*/ 2116519 h 2978668"/>
              <a:gd name="connsiteX43" fmla="*/ 6886633 w 7200141"/>
              <a:gd name="connsiteY43" fmla="*/ 1881388 h 2978668"/>
              <a:gd name="connsiteX44" fmla="*/ 6847444 w 7200141"/>
              <a:gd name="connsiteY44" fmla="*/ 1750759 h 2978668"/>
              <a:gd name="connsiteX45" fmla="*/ 6834381 w 7200141"/>
              <a:gd name="connsiteY45" fmla="*/ 1646256 h 2978668"/>
              <a:gd name="connsiteX46" fmla="*/ 6808256 w 7200141"/>
              <a:gd name="connsiteY46" fmla="*/ 1554816 h 2978668"/>
              <a:gd name="connsiteX47" fmla="*/ 6795193 w 7200141"/>
              <a:gd name="connsiteY47" fmla="*/ 1254371 h 2978668"/>
              <a:gd name="connsiteX48" fmla="*/ 6821319 w 7200141"/>
              <a:gd name="connsiteY48" fmla="*/ 771045 h 2978668"/>
              <a:gd name="connsiteX49" fmla="*/ 6834381 w 7200141"/>
              <a:gd name="connsiteY49" fmla="*/ 575102 h 2978668"/>
              <a:gd name="connsiteX50" fmla="*/ 6860507 w 7200141"/>
              <a:gd name="connsiteY50" fmla="*/ 379159 h 2978668"/>
              <a:gd name="connsiteX51" fmla="*/ 6873570 w 7200141"/>
              <a:gd name="connsiteY51" fmla="*/ 248531 h 2978668"/>
              <a:gd name="connsiteX52" fmla="*/ 6899696 w 7200141"/>
              <a:gd name="connsiteY52" fmla="*/ 13399 h 2978668"/>
              <a:gd name="connsiteX53" fmla="*/ 6808256 w 7200141"/>
              <a:gd name="connsiteY53" fmla="*/ 26462 h 2978668"/>
              <a:gd name="connsiteX54" fmla="*/ 6677627 w 7200141"/>
              <a:gd name="connsiteY54" fmla="*/ 39525 h 2978668"/>
              <a:gd name="connsiteX55" fmla="*/ 6586187 w 7200141"/>
              <a:gd name="connsiteY55" fmla="*/ 52588 h 2978668"/>
              <a:gd name="connsiteX56" fmla="*/ 6481684 w 7200141"/>
              <a:gd name="connsiteY56" fmla="*/ 65651 h 2978668"/>
              <a:gd name="connsiteX57" fmla="*/ 6272679 w 7200141"/>
              <a:gd name="connsiteY57" fmla="*/ 104839 h 2978668"/>
              <a:gd name="connsiteX58" fmla="*/ 6194301 w 7200141"/>
              <a:gd name="connsiteY58" fmla="*/ 130965 h 2978668"/>
              <a:gd name="connsiteX59" fmla="*/ 6050610 w 7200141"/>
              <a:gd name="connsiteY59" fmla="*/ 144028 h 2978668"/>
              <a:gd name="connsiteX60" fmla="*/ 5854667 w 7200141"/>
              <a:gd name="connsiteY60" fmla="*/ 183216 h 2978668"/>
              <a:gd name="connsiteX61" fmla="*/ 5488907 w 7200141"/>
              <a:gd name="connsiteY61" fmla="*/ 222405 h 2978668"/>
              <a:gd name="connsiteX62" fmla="*/ 5031707 w 7200141"/>
              <a:gd name="connsiteY62" fmla="*/ 261593 h 2978668"/>
              <a:gd name="connsiteX63" fmla="*/ 4247936 w 7200141"/>
              <a:gd name="connsiteY63" fmla="*/ 300782 h 2978668"/>
              <a:gd name="connsiteX64" fmla="*/ 3882176 w 7200141"/>
              <a:gd name="connsiteY64" fmla="*/ 339971 h 2978668"/>
              <a:gd name="connsiteX65" fmla="*/ 3477227 w 7200141"/>
              <a:gd name="connsiteY65" fmla="*/ 379159 h 2978668"/>
              <a:gd name="connsiteX66" fmla="*/ 3229033 w 7200141"/>
              <a:gd name="connsiteY66" fmla="*/ 405285 h 2978668"/>
              <a:gd name="connsiteX67" fmla="*/ 3033090 w 7200141"/>
              <a:gd name="connsiteY67" fmla="*/ 431411 h 2978668"/>
              <a:gd name="connsiteX68" fmla="*/ 2745707 w 7200141"/>
              <a:gd name="connsiteY68" fmla="*/ 457536 h 2978668"/>
              <a:gd name="connsiteX69" fmla="*/ 2249319 w 7200141"/>
              <a:gd name="connsiteY69" fmla="*/ 509788 h 2978668"/>
              <a:gd name="connsiteX70" fmla="*/ 943033 w 7200141"/>
              <a:gd name="connsiteY70" fmla="*/ 483662 h 2978668"/>
              <a:gd name="connsiteX71" fmla="*/ 681776 w 7200141"/>
              <a:gd name="connsiteY71" fmla="*/ 457536 h 2978668"/>
              <a:gd name="connsiteX72" fmla="*/ 564210 w 7200141"/>
              <a:gd name="connsiteY72" fmla="*/ 431411 h 2978668"/>
              <a:gd name="connsiteX73" fmla="*/ 472770 w 7200141"/>
              <a:gd name="connsiteY73" fmla="*/ 418348 h 2978668"/>
              <a:gd name="connsiteX74" fmla="*/ 342141 w 7200141"/>
              <a:gd name="connsiteY74" fmla="*/ 366096 h 2978668"/>
              <a:gd name="connsiteX75" fmla="*/ 289890 w 7200141"/>
              <a:gd name="connsiteY75" fmla="*/ 339971 h 2978668"/>
              <a:gd name="connsiteX76" fmla="*/ 172324 w 7200141"/>
              <a:gd name="connsiteY76" fmla="*/ 313845 h 2978668"/>
              <a:gd name="connsiteX77" fmla="*/ 133136 w 7200141"/>
              <a:gd name="connsiteY77" fmla="*/ 287719 h 2978668"/>
              <a:gd name="connsiteX78" fmla="*/ 41696 w 7200141"/>
              <a:gd name="connsiteY78" fmla="*/ 261593 h 2978668"/>
              <a:gd name="connsiteX79" fmla="*/ 15570 w 7200141"/>
              <a:gd name="connsiteY79" fmla="*/ 366096 h 2978668"/>
              <a:gd name="connsiteX80" fmla="*/ 41696 w 7200141"/>
              <a:gd name="connsiteY80" fmla="*/ 548976 h 2978668"/>
              <a:gd name="connsiteX81" fmla="*/ 54759 w 7200141"/>
              <a:gd name="connsiteY81" fmla="*/ 627353 h 2978668"/>
              <a:gd name="connsiteX82" fmla="*/ 80884 w 7200141"/>
              <a:gd name="connsiteY82" fmla="*/ 679605 h 2978668"/>
              <a:gd name="connsiteX83" fmla="*/ 133136 w 7200141"/>
              <a:gd name="connsiteY83" fmla="*/ 888611 h 2978668"/>
              <a:gd name="connsiteX84" fmla="*/ 133136 w 7200141"/>
              <a:gd name="connsiteY84" fmla="*/ 927799 h 297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200141" h="2978668">
                <a:moveTo>
                  <a:pt x="146199" y="823296"/>
                </a:moveTo>
                <a:cubicBezTo>
                  <a:pt x="168475" y="1023791"/>
                  <a:pt x="134946" y="863858"/>
                  <a:pt x="211513" y="1032302"/>
                </a:cubicBezTo>
                <a:cubicBezTo>
                  <a:pt x="218942" y="1048646"/>
                  <a:pt x="219644" y="1067291"/>
                  <a:pt x="224576" y="1084553"/>
                </a:cubicBezTo>
                <a:cubicBezTo>
                  <a:pt x="228359" y="1097793"/>
                  <a:pt x="234754" y="1110278"/>
                  <a:pt x="237639" y="1123742"/>
                </a:cubicBezTo>
                <a:cubicBezTo>
                  <a:pt x="247839" y="1171344"/>
                  <a:pt x="247562" y="1221526"/>
                  <a:pt x="263764" y="1267433"/>
                </a:cubicBezTo>
                <a:cubicBezTo>
                  <a:pt x="274214" y="1297042"/>
                  <a:pt x="298599" y="1319685"/>
                  <a:pt x="316016" y="1345811"/>
                </a:cubicBezTo>
                <a:cubicBezTo>
                  <a:pt x="333433" y="1398062"/>
                  <a:pt x="355510" y="1448985"/>
                  <a:pt x="368267" y="1502565"/>
                </a:cubicBezTo>
                <a:cubicBezTo>
                  <a:pt x="428112" y="1753917"/>
                  <a:pt x="340405" y="1517820"/>
                  <a:pt x="407456" y="1685445"/>
                </a:cubicBezTo>
                <a:cubicBezTo>
                  <a:pt x="416164" y="1737696"/>
                  <a:pt x="425319" y="1789875"/>
                  <a:pt x="433581" y="1842199"/>
                </a:cubicBezTo>
                <a:cubicBezTo>
                  <a:pt x="438383" y="1872612"/>
                  <a:pt x="441582" y="1903268"/>
                  <a:pt x="446644" y="1933639"/>
                </a:cubicBezTo>
                <a:cubicBezTo>
                  <a:pt x="454647" y="1981659"/>
                  <a:pt x="464061" y="2029434"/>
                  <a:pt x="472770" y="2077331"/>
                </a:cubicBezTo>
                <a:cubicBezTo>
                  <a:pt x="477124" y="2151354"/>
                  <a:pt x="482414" y="2225327"/>
                  <a:pt x="485833" y="2299399"/>
                </a:cubicBezTo>
                <a:cubicBezTo>
                  <a:pt x="516256" y="2958552"/>
                  <a:pt x="460923" y="2722255"/>
                  <a:pt x="525021" y="2978668"/>
                </a:cubicBezTo>
                <a:cubicBezTo>
                  <a:pt x="564210" y="2974314"/>
                  <a:pt x="604334" y="2975168"/>
                  <a:pt x="642587" y="2965605"/>
                </a:cubicBezTo>
                <a:cubicBezTo>
                  <a:pt x="687456" y="2954388"/>
                  <a:pt x="742224" y="2920316"/>
                  <a:pt x="786279" y="2900291"/>
                </a:cubicBezTo>
                <a:cubicBezTo>
                  <a:pt x="816468" y="2886569"/>
                  <a:pt x="848411" y="2876618"/>
                  <a:pt x="877719" y="2861102"/>
                </a:cubicBezTo>
                <a:cubicBezTo>
                  <a:pt x="922597" y="2837343"/>
                  <a:pt x="962929" y="2805434"/>
                  <a:pt x="1008347" y="2782725"/>
                </a:cubicBezTo>
                <a:cubicBezTo>
                  <a:pt x="1024405" y="2774696"/>
                  <a:pt x="1043375" y="2774728"/>
                  <a:pt x="1060599" y="2769662"/>
                </a:cubicBezTo>
                <a:cubicBezTo>
                  <a:pt x="1280390" y="2705018"/>
                  <a:pt x="1172583" y="2724299"/>
                  <a:pt x="1387170" y="2691285"/>
                </a:cubicBezTo>
                <a:cubicBezTo>
                  <a:pt x="1448033" y="2681921"/>
                  <a:pt x="1509309" y="2675283"/>
                  <a:pt x="1570050" y="2665159"/>
                </a:cubicBezTo>
                <a:cubicBezTo>
                  <a:pt x="1587759" y="2662207"/>
                  <a:pt x="1604410" y="2653587"/>
                  <a:pt x="1622301" y="2652096"/>
                </a:cubicBezTo>
                <a:cubicBezTo>
                  <a:pt x="1761428" y="2640502"/>
                  <a:pt x="1900976" y="2634679"/>
                  <a:pt x="2040313" y="2625971"/>
                </a:cubicBezTo>
                <a:cubicBezTo>
                  <a:pt x="2114336" y="2612908"/>
                  <a:pt x="2189313" y="2604419"/>
                  <a:pt x="2262381" y="2586782"/>
                </a:cubicBezTo>
                <a:cubicBezTo>
                  <a:pt x="2315921" y="2573858"/>
                  <a:pt x="2364859" y="2543889"/>
                  <a:pt x="2419136" y="2534531"/>
                </a:cubicBezTo>
                <a:cubicBezTo>
                  <a:pt x="2492208" y="2521932"/>
                  <a:pt x="2567181" y="2525822"/>
                  <a:pt x="2641204" y="2521468"/>
                </a:cubicBezTo>
                <a:cubicBezTo>
                  <a:pt x="2833692" y="2470137"/>
                  <a:pt x="2864779" y="2455179"/>
                  <a:pt x="3072279" y="2430028"/>
                </a:cubicBezTo>
                <a:cubicBezTo>
                  <a:pt x="3137262" y="2422151"/>
                  <a:pt x="3202907" y="2421319"/>
                  <a:pt x="3268221" y="2416965"/>
                </a:cubicBezTo>
                <a:cubicBezTo>
                  <a:pt x="3440178" y="2419228"/>
                  <a:pt x="4169684" y="2416648"/>
                  <a:pt x="4522256" y="2443091"/>
                </a:cubicBezTo>
                <a:cubicBezTo>
                  <a:pt x="5309490" y="2502133"/>
                  <a:pt x="4410735" y="2438095"/>
                  <a:pt x="4940267" y="2495342"/>
                </a:cubicBezTo>
                <a:cubicBezTo>
                  <a:pt x="5220026" y="2525587"/>
                  <a:pt x="5357580" y="2524597"/>
                  <a:pt x="5645661" y="2534531"/>
                </a:cubicBezTo>
                <a:cubicBezTo>
                  <a:pt x="5889463" y="2554847"/>
                  <a:pt x="5957360" y="2556931"/>
                  <a:pt x="6181239" y="2586782"/>
                </a:cubicBezTo>
                <a:cubicBezTo>
                  <a:pt x="6238008" y="2594351"/>
                  <a:pt x="6294310" y="2605170"/>
                  <a:pt x="6351056" y="2612908"/>
                </a:cubicBezTo>
                <a:cubicBezTo>
                  <a:pt x="6390124" y="2618236"/>
                  <a:pt x="6429628" y="2620122"/>
                  <a:pt x="6468621" y="2625971"/>
                </a:cubicBezTo>
                <a:cubicBezTo>
                  <a:pt x="6516765" y="2633192"/>
                  <a:pt x="6564031" y="2645866"/>
                  <a:pt x="6612313" y="2652096"/>
                </a:cubicBezTo>
                <a:cubicBezTo>
                  <a:pt x="6699113" y="2663296"/>
                  <a:pt x="6786484" y="2669513"/>
                  <a:pt x="6873570" y="2678222"/>
                </a:cubicBezTo>
                <a:cubicBezTo>
                  <a:pt x="7121330" y="2724677"/>
                  <a:pt x="7012127" y="2725239"/>
                  <a:pt x="7200141" y="2704348"/>
                </a:cubicBezTo>
                <a:cubicBezTo>
                  <a:pt x="7191433" y="2691285"/>
                  <a:pt x="7184067" y="2677220"/>
                  <a:pt x="7174016" y="2665159"/>
                </a:cubicBezTo>
                <a:cubicBezTo>
                  <a:pt x="7162189" y="2650967"/>
                  <a:pt x="7144618" y="2641637"/>
                  <a:pt x="7134827" y="2625971"/>
                </a:cubicBezTo>
                <a:cubicBezTo>
                  <a:pt x="7122399" y="2606087"/>
                  <a:pt x="7119188" y="2581629"/>
                  <a:pt x="7108701" y="2560656"/>
                </a:cubicBezTo>
                <a:cubicBezTo>
                  <a:pt x="7097347" y="2537947"/>
                  <a:pt x="7080868" y="2518051"/>
                  <a:pt x="7069513" y="2495342"/>
                </a:cubicBezTo>
                <a:cubicBezTo>
                  <a:pt x="7054683" y="2465682"/>
                  <a:pt x="7044046" y="2434091"/>
                  <a:pt x="7030324" y="2403902"/>
                </a:cubicBezTo>
                <a:cubicBezTo>
                  <a:pt x="7022266" y="2386175"/>
                  <a:pt x="7012907" y="2369068"/>
                  <a:pt x="7004199" y="2351651"/>
                </a:cubicBezTo>
                <a:cubicBezTo>
                  <a:pt x="6973847" y="2078482"/>
                  <a:pt x="7020804" y="2392997"/>
                  <a:pt x="6938884" y="2116519"/>
                </a:cubicBezTo>
                <a:cubicBezTo>
                  <a:pt x="6916075" y="2039538"/>
                  <a:pt x="6902379" y="1960118"/>
                  <a:pt x="6886633" y="1881388"/>
                </a:cubicBezTo>
                <a:cubicBezTo>
                  <a:pt x="6862617" y="1761307"/>
                  <a:pt x="6895102" y="1822246"/>
                  <a:pt x="6847444" y="1750759"/>
                </a:cubicBezTo>
                <a:cubicBezTo>
                  <a:pt x="6843090" y="1715925"/>
                  <a:pt x="6841266" y="1680680"/>
                  <a:pt x="6834381" y="1646256"/>
                </a:cubicBezTo>
                <a:cubicBezTo>
                  <a:pt x="6828164" y="1615172"/>
                  <a:pt x="6811410" y="1586358"/>
                  <a:pt x="6808256" y="1554816"/>
                </a:cubicBezTo>
                <a:cubicBezTo>
                  <a:pt x="6798282" y="1455071"/>
                  <a:pt x="6799547" y="1354519"/>
                  <a:pt x="6795193" y="1254371"/>
                </a:cubicBezTo>
                <a:cubicBezTo>
                  <a:pt x="6803902" y="1093262"/>
                  <a:pt x="6812026" y="932121"/>
                  <a:pt x="6821319" y="771045"/>
                </a:cubicBezTo>
                <a:cubicBezTo>
                  <a:pt x="6825089" y="705694"/>
                  <a:pt x="6827868" y="640236"/>
                  <a:pt x="6834381" y="575102"/>
                </a:cubicBezTo>
                <a:cubicBezTo>
                  <a:pt x="6840937" y="509537"/>
                  <a:pt x="6852656" y="444582"/>
                  <a:pt x="6860507" y="379159"/>
                </a:cubicBezTo>
                <a:cubicBezTo>
                  <a:pt x="6865721" y="335711"/>
                  <a:pt x="6869936" y="292140"/>
                  <a:pt x="6873570" y="248531"/>
                </a:cubicBezTo>
                <a:cubicBezTo>
                  <a:pt x="6891498" y="33401"/>
                  <a:pt x="6870757" y="129155"/>
                  <a:pt x="6899696" y="13399"/>
                </a:cubicBezTo>
                <a:cubicBezTo>
                  <a:pt x="6818212" y="-13762"/>
                  <a:pt x="6906511" y="5407"/>
                  <a:pt x="6808256" y="26462"/>
                </a:cubicBezTo>
                <a:cubicBezTo>
                  <a:pt x="6765467" y="35631"/>
                  <a:pt x="6721087" y="34412"/>
                  <a:pt x="6677627" y="39525"/>
                </a:cubicBezTo>
                <a:cubicBezTo>
                  <a:pt x="6647048" y="43123"/>
                  <a:pt x="6616706" y="48519"/>
                  <a:pt x="6586187" y="52588"/>
                </a:cubicBezTo>
                <a:lnTo>
                  <a:pt x="6481684" y="65651"/>
                </a:lnTo>
                <a:cubicBezTo>
                  <a:pt x="6302118" y="125505"/>
                  <a:pt x="6525534" y="57428"/>
                  <a:pt x="6272679" y="104839"/>
                </a:cubicBezTo>
                <a:cubicBezTo>
                  <a:pt x="6245611" y="109914"/>
                  <a:pt x="6221421" y="126179"/>
                  <a:pt x="6194301" y="130965"/>
                </a:cubicBezTo>
                <a:cubicBezTo>
                  <a:pt x="6146938" y="139323"/>
                  <a:pt x="6098507" y="139674"/>
                  <a:pt x="6050610" y="144028"/>
                </a:cubicBezTo>
                <a:cubicBezTo>
                  <a:pt x="5991015" y="157271"/>
                  <a:pt x="5917336" y="175843"/>
                  <a:pt x="5854667" y="183216"/>
                </a:cubicBezTo>
                <a:cubicBezTo>
                  <a:pt x="5732889" y="197543"/>
                  <a:pt x="5610449" y="206199"/>
                  <a:pt x="5488907" y="222405"/>
                </a:cubicBezTo>
                <a:cubicBezTo>
                  <a:pt x="5181392" y="263407"/>
                  <a:pt x="5392045" y="240805"/>
                  <a:pt x="5031707" y="261593"/>
                </a:cubicBezTo>
                <a:cubicBezTo>
                  <a:pt x="4373817" y="299548"/>
                  <a:pt x="4856435" y="279050"/>
                  <a:pt x="4247936" y="300782"/>
                </a:cubicBezTo>
                <a:cubicBezTo>
                  <a:pt x="4022617" y="350853"/>
                  <a:pt x="4225931" y="312471"/>
                  <a:pt x="3882176" y="339971"/>
                </a:cubicBezTo>
                <a:cubicBezTo>
                  <a:pt x="3746994" y="350785"/>
                  <a:pt x="3612168" y="365665"/>
                  <a:pt x="3477227" y="379159"/>
                </a:cubicBezTo>
                <a:cubicBezTo>
                  <a:pt x="3394451" y="387437"/>
                  <a:pt x="3311492" y="394290"/>
                  <a:pt x="3229033" y="405285"/>
                </a:cubicBezTo>
                <a:cubicBezTo>
                  <a:pt x="3163719" y="413994"/>
                  <a:pt x="3098601" y="424329"/>
                  <a:pt x="3033090" y="431411"/>
                </a:cubicBezTo>
                <a:cubicBezTo>
                  <a:pt x="2937458" y="441750"/>
                  <a:pt x="2841053" y="444823"/>
                  <a:pt x="2745707" y="457536"/>
                </a:cubicBezTo>
                <a:cubicBezTo>
                  <a:pt x="2450120" y="496948"/>
                  <a:pt x="2615409" y="477954"/>
                  <a:pt x="2249319" y="509788"/>
                </a:cubicBezTo>
                <a:cubicBezTo>
                  <a:pt x="1641257" y="463014"/>
                  <a:pt x="2540071" y="528439"/>
                  <a:pt x="943033" y="483662"/>
                </a:cubicBezTo>
                <a:cubicBezTo>
                  <a:pt x="855547" y="481209"/>
                  <a:pt x="768862" y="466245"/>
                  <a:pt x="681776" y="457536"/>
                </a:cubicBezTo>
                <a:cubicBezTo>
                  <a:pt x="634797" y="445791"/>
                  <a:pt x="613971" y="439704"/>
                  <a:pt x="564210" y="431411"/>
                </a:cubicBezTo>
                <a:cubicBezTo>
                  <a:pt x="533839" y="426349"/>
                  <a:pt x="503250" y="422702"/>
                  <a:pt x="472770" y="418348"/>
                </a:cubicBezTo>
                <a:cubicBezTo>
                  <a:pt x="429227" y="400931"/>
                  <a:pt x="384087" y="387069"/>
                  <a:pt x="342141" y="366096"/>
                </a:cubicBezTo>
                <a:cubicBezTo>
                  <a:pt x="324724" y="357388"/>
                  <a:pt x="308123" y="346808"/>
                  <a:pt x="289890" y="339971"/>
                </a:cubicBezTo>
                <a:cubicBezTo>
                  <a:pt x="268805" y="332064"/>
                  <a:pt x="190062" y="317393"/>
                  <a:pt x="172324" y="313845"/>
                </a:cubicBezTo>
                <a:cubicBezTo>
                  <a:pt x="159261" y="305136"/>
                  <a:pt x="147178" y="294740"/>
                  <a:pt x="133136" y="287719"/>
                </a:cubicBezTo>
                <a:cubicBezTo>
                  <a:pt x="114397" y="278349"/>
                  <a:pt x="58436" y="265778"/>
                  <a:pt x="41696" y="261593"/>
                </a:cubicBezTo>
                <a:cubicBezTo>
                  <a:pt x="-20374" y="302973"/>
                  <a:pt x="1348" y="271285"/>
                  <a:pt x="15570" y="366096"/>
                </a:cubicBezTo>
                <a:cubicBezTo>
                  <a:pt x="24705" y="426994"/>
                  <a:pt x="31572" y="488235"/>
                  <a:pt x="41696" y="548976"/>
                </a:cubicBezTo>
                <a:cubicBezTo>
                  <a:pt x="46050" y="575102"/>
                  <a:pt x="47148" y="601984"/>
                  <a:pt x="54759" y="627353"/>
                </a:cubicBezTo>
                <a:cubicBezTo>
                  <a:pt x="60354" y="646005"/>
                  <a:pt x="73652" y="661525"/>
                  <a:pt x="80884" y="679605"/>
                </a:cubicBezTo>
                <a:cubicBezTo>
                  <a:pt x="101500" y="731146"/>
                  <a:pt x="133136" y="842177"/>
                  <a:pt x="133136" y="888611"/>
                </a:cubicBezTo>
                <a:lnTo>
                  <a:pt x="133136" y="927799"/>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reeform 8"/>
          <p:cNvSpPr/>
          <p:nvPr/>
        </p:nvSpPr>
        <p:spPr>
          <a:xfrm>
            <a:off x="1233488" y="4773613"/>
            <a:ext cx="5172075" cy="381000"/>
          </a:xfrm>
          <a:custGeom>
            <a:avLst/>
            <a:gdLst>
              <a:gd name="connsiteX0" fmla="*/ 0 w 4389120"/>
              <a:gd name="connsiteY0" fmla="*/ 288725 h 288725"/>
              <a:gd name="connsiteX1" fmla="*/ 169818 w 4389120"/>
              <a:gd name="connsiteY1" fmla="*/ 236474 h 288725"/>
              <a:gd name="connsiteX2" fmla="*/ 287383 w 4389120"/>
              <a:gd name="connsiteY2" fmla="*/ 223411 h 288725"/>
              <a:gd name="connsiteX3" fmla="*/ 653143 w 4389120"/>
              <a:gd name="connsiteY3" fmla="*/ 184223 h 288725"/>
              <a:gd name="connsiteX4" fmla="*/ 1227909 w 4389120"/>
              <a:gd name="connsiteY4" fmla="*/ 131971 h 288725"/>
              <a:gd name="connsiteX5" fmla="*/ 1645920 w 4389120"/>
              <a:gd name="connsiteY5" fmla="*/ 105845 h 288725"/>
              <a:gd name="connsiteX6" fmla="*/ 3108960 w 4389120"/>
              <a:gd name="connsiteY6" fmla="*/ 66657 h 288725"/>
              <a:gd name="connsiteX7" fmla="*/ 3265715 w 4389120"/>
              <a:gd name="connsiteY7" fmla="*/ 53594 h 288725"/>
              <a:gd name="connsiteX8" fmla="*/ 3435532 w 4389120"/>
              <a:gd name="connsiteY8" fmla="*/ 27468 h 288725"/>
              <a:gd name="connsiteX9" fmla="*/ 3853543 w 4389120"/>
              <a:gd name="connsiteY9" fmla="*/ 14405 h 288725"/>
              <a:gd name="connsiteX10" fmla="*/ 4389120 w 4389120"/>
              <a:gd name="connsiteY10" fmla="*/ 1343 h 28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120" h="288725">
                <a:moveTo>
                  <a:pt x="0" y="288725"/>
                </a:moveTo>
                <a:cubicBezTo>
                  <a:pt x="39452" y="275575"/>
                  <a:pt x="131322" y="243692"/>
                  <a:pt x="169818" y="236474"/>
                </a:cubicBezTo>
                <a:cubicBezTo>
                  <a:pt x="208572" y="229207"/>
                  <a:pt x="248258" y="228302"/>
                  <a:pt x="287383" y="223411"/>
                </a:cubicBezTo>
                <a:cubicBezTo>
                  <a:pt x="675163" y="174938"/>
                  <a:pt x="300827" y="215128"/>
                  <a:pt x="653143" y="184223"/>
                </a:cubicBezTo>
                <a:cubicBezTo>
                  <a:pt x="844786" y="167412"/>
                  <a:pt x="1035905" y="143971"/>
                  <a:pt x="1227909" y="131971"/>
                </a:cubicBezTo>
                <a:lnTo>
                  <a:pt x="1645920" y="105845"/>
                </a:lnTo>
                <a:cubicBezTo>
                  <a:pt x="2050558" y="84549"/>
                  <a:pt x="2908944" y="71255"/>
                  <a:pt x="3108960" y="66657"/>
                </a:cubicBezTo>
                <a:cubicBezTo>
                  <a:pt x="3161212" y="62303"/>
                  <a:pt x="3213656" y="59841"/>
                  <a:pt x="3265715" y="53594"/>
                </a:cubicBezTo>
                <a:cubicBezTo>
                  <a:pt x="3322579" y="46770"/>
                  <a:pt x="3378387" y="31278"/>
                  <a:pt x="3435532" y="27468"/>
                </a:cubicBezTo>
                <a:cubicBezTo>
                  <a:pt x="3574628" y="18195"/>
                  <a:pt x="3714206" y="18759"/>
                  <a:pt x="3853543" y="14405"/>
                </a:cubicBezTo>
                <a:cubicBezTo>
                  <a:pt x="4162447" y="-6187"/>
                  <a:pt x="3984027" y="1343"/>
                  <a:pt x="4389120" y="134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p:nvSpPr>
        <p:spPr>
          <a:xfrm>
            <a:off x="4962525" y="4976813"/>
            <a:ext cx="2246313" cy="604837"/>
          </a:xfrm>
          <a:custGeom>
            <a:avLst/>
            <a:gdLst>
              <a:gd name="connsiteX0" fmla="*/ 261258 w 2246812"/>
              <a:gd name="connsiteY0" fmla="*/ 383025 h 605094"/>
              <a:gd name="connsiteX1" fmla="*/ 182880 w 2246812"/>
              <a:gd name="connsiteY1" fmla="*/ 409151 h 605094"/>
              <a:gd name="connsiteX2" fmla="*/ 117566 w 2246812"/>
              <a:gd name="connsiteY2" fmla="*/ 435277 h 605094"/>
              <a:gd name="connsiteX3" fmla="*/ 0 w 2246812"/>
              <a:gd name="connsiteY3" fmla="*/ 461403 h 605094"/>
              <a:gd name="connsiteX4" fmla="*/ 130629 w 2246812"/>
              <a:gd name="connsiteY4" fmla="*/ 435277 h 605094"/>
              <a:gd name="connsiteX5" fmla="*/ 91440 w 2246812"/>
              <a:gd name="connsiteY5" fmla="*/ 474465 h 605094"/>
              <a:gd name="connsiteX6" fmla="*/ 222069 w 2246812"/>
              <a:gd name="connsiteY6" fmla="*/ 448340 h 605094"/>
              <a:gd name="connsiteX7" fmla="*/ 365760 w 2246812"/>
              <a:gd name="connsiteY7" fmla="*/ 435277 h 605094"/>
              <a:gd name="connsiteX8" fmla="*/ 470263 w 2246812"/>
              <a:gd name="connsiteY8" fmla="*/ 409151 h 605094"/>
              <a:gd name="connsiteX9" fmla="*/ 535578 w 2246812"/>
              <a:gd name="connsiteY9" fmla="*/ 396088 h 605094"/>
              <a:gd name="connsiteX10" fmla="*/ 587829 w 2246812"/>
              <a:gd name="connsiteY10" fmla="*/ 278523 h 605094"/>
              <a:gd name="connsiteX11" fmla="*/ 627018 w 2246812"/>
              <a:gd name="connsiteY11" fmla="*/ 200145 h 605094"/>
              <a:gd name="connsiteX12" fmla="*/ 600892 w 2246812"/>
              <a:gd name="connsiteY12" fmla="*/ 539780 h 605094"/>
              <a:gd name="connsiteX13" fmla="*/ 692332 w 2246812"/>
              <a:gd name="connsiteY13" fmla="*/ 605094 h 605094"/>
              <a:gd name="connsiteX14" fmla="*/ 757646 w 2246812"/>
              <a:gd name="connsiteY14" fmla="*/ 592031 h 605094"/>
              <a:gd name="connsiteX15" fmla="*/ 979715 w 2246812"/>
              <a:gd name="connsiteY15" fmla="*/ 552843 h 605094"/>
              <a:gd name="connsiteX16" fmla="*/ 1045029 w 2246812"/>
              <a:gd name="connsiteY16" fmla="*/ 526717 h 605094"/>
              <a:gd name="connsiteX17" fmla="*/ 1058092 w 2246812"/>
              <a:gd name="connsiteY17" fmla="*/ 487528 h 605094"/>
              <a:gd name="connsiteX18" fmla="*/ 1005840 w 2246812"/>
              <a:gd name="connsiteY18" fmla="*/ 474465 h 605094"/>
              <a:gd name="connsiteX19" fmla="*/ 1031966 w 2246812"/>
              <a:gd name="connsiteY19" fmla="*/ 422214 h 605094"/>
              <a:gd name="connsiteX20" fmla="*/ 1071155 w 2246812"/>
              <a:gd name="connsiteY20" fmla="*/ 409151 h 605094"/>
              <a:gd name="connsiteX21" fmla="*/ 1162595 w 2246812"/>
              <a:gd name="connsiteY21" fmla="*/ 369963 h 605094"/>
              <a:gd name="connsiteX22" fmla="*/ 1214846 w 2246812"/>
              <a:gd name="connsiteY22" fmla="*/ 304648 h 605094"/>
              <a:gd name="connsiteX23" fmla="*/ 1254035 w 2246812"/>
              <a:gd name="connsiteY23" fmla="*/ 291585 h 605094"/>
              <a:gd name="connsiteX24" fmla="*/ 1293223 w 2246812"/>
              <a:gd name="connsiteY24" fmla="*/ 200145 h 605094"/>
              <a:gd name="connsiteX25" fmla="*/ 1319349 w 2246812"/>
              <a:gd name="connsiteY25" fmla="*/ 147894 h 605094"/>
              <a:gd name="connsiteX26" fmla="*/ 1306286 w 2246812"/>
              <a:gd name="connsiteY26" fmla="*/ 4203 h 605094"/>
              <a:gd name="connsiteX27" fmla="*/ 1267098 w 2246812"/>
              <a:gd name="connsiteY27" fmla="*/ 56454 h 605094"/>
              <a:gd name="connsiteX28" fmla="*/ 1280160 w 2246812"/>
              <a:gd name="connsiteY28" fmla="*/ 147894 h 605094"/>
              <a:gd name="connsiteX29" fmla="*/ 1358538 w 2246812"/>
              <a:gd name="connsiteY29" fmla="*/ 239334 h 605094"/>
              <a:gd name="connsiteX30" fmla="*/ 1750423 w 2246812"/>
              <a:gd name="connsiteY30" fmla="*/ 487528 h 605094"/>
              <a:gd name="connsiteX31" fmla="*/ 1815738 w 2246812"/>
              <a:gd name="connsiteY31" fmla="*/ 513654 h 605094"/>
              <a:gd name="connsiteX32" fmla="*/ 1881052 w 2246812"/>
              <a:gd name="connsiteY32" fmla="*/ 539780 h 605094"/>
              <a:gd name="connsiteX33" fmla="*/ 1776549 w 2246812"/>
              <a:gd name="connsiteY33" fmla="*/ 513654 h 605094"/>
              <a:gd name="connsiteX34" fmla="*/ 1737360 w 2246812"/>
              <a:gd name="connsiteY34" fmla="*/ 500591 h 605094"/>
              <a:gd name="connsiteX35" fmla="*/ 1645920 w 2246812"/>
              <a:gd name="connsiteY35" fmla="*/ 474465 h 605094"/>
              <a:gd name="connsiteX36" fmla="*/ 1358538 w 2246812"/>
              <a:gd name="connsiteY36" fmla="*/ 487528 h 605094"/>
              <a:gd name="connsiteX37" fmla="*/ 1502229 w 2246812"/>
              <a:gd name="connsiteY37" fmla="*/ 461403 h 605094"/>
              <a:gd name="connsiteX38" fmla="*/ 1580606 w 2246812"/>
              <a:gd name="connsiteY38" fmla="*/ 435277 h 605094"/>
              <a:gd name="connsiteX39" fmla="*/ 1658983 w 2246812"/>
              <a:gd name="connsiteY39" fmla="*/ 383025 h 605094"/>
              <a:gd name="connsiteX40" fmla="*/ 1763486 w 2246812"/>
              <a:gd name="connsiteY40" fmla="*/ 356900 h 605094"/>
              <a:gd name="connsiteX41" fmla="*/ 1946366 w 2246812"/>
              <a:gd name="connsiteY41" fmla="*/ 278523 h 605094"/>
              <a:gd name="connsiteX42" fmla="*/ 2246812 w 2246812"/>
              <a:gd name="connsiteY42" fmla="*/ 200145 h 6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46812" h="605094">
                <a:moveTo>
                  <a:pt x="261258" y="383025"/>
                </a:moveTo>
                <a:cubicBezTo>
                  <a:pt x="235132" y="391734"/>
                  <a:pt x="208761" y="399740"/>
                  <a:pt x="182880" y="409151"/>
                </a:cubicBezTo>
                <a:cubicBezTo>
                  <a:pt x="160843" y="417164"/>
                  <a:pt x="140112" y="428835"/>
                  <a:pt x="117566" y="435277"/>
                </a:cubicBezTo>
                <a:cubicBezTo>
                  <a:pt x="78966" y="446306"/>
                  <a:pt x="39189" y="452694"/>
                  <a:pt x="0" y="461403"/>
                </a:cubicBezTo>
                <a:cubicBezTo>
                  <a:pt x="32744" y="428659"/>
                  <a:pt x="67927" y="372575"/>
                  <a:pt x="130629" y="435277"/>
                </a:cubicBezTo>
                <a:cubicBezTo>
                  <a:pt x="143692" y="448340"/>
                  <a:pt x="73152" y="471852"/>
                  <a:pt x="91440" y="474465"/>
                </a:cubicBezTo>
                <a:cubicBezTo>
                  <a:pt x="135399" y="480745"/>
                  <a:pt x="178110" y="454620"/>
                  <a:pt x="222069" y="448340"/>
                </a:cubicBezTo>
                <a:cubicBezTo>
                  <a:pt x="269680" y="441539"/>
                  <a:pt x="317863" y="439631"/>
                  <a:pt x="365760" y="435277"/>
                </a:cubicBezTo>
                <a:lnTo>
                  <a:pt x="470263" y="409151"/>
                </a:lnTo>
                <a:cubicBezTo>
                  <a:pt x="491897" y="404158"/>
                  <a:pt x="520725" y="412591"/>
                  <a:pt x="535578" y="396088"/>
                </a:cubicBezTo>
                <a:cubicBezTo>
                  <a:pt x="564266" y="364212"/>
                  <a:pt x="568650" y="316880"/>
                  <a:pt x="587829" y="278523"/>
                </a:cubicBezTo>
                <a:cubicBezTo>
                  <a:pt x="638475" y="177231"/>
                  <a:pt x="594184" y="298648"/>
                  <a:pt x="627018" y="200145"/>
                </a:cubicBezTo>
                <a:cubicBezTo>
                  <a:pt x="616604" y="283456"/>
                  <a:pt x="588207" y="491155"/>
                  <a:pt x="600892" y="539780"/>
                </a:cubicBezTo>
                <a:cubicBezTo>
                  <a:pt x="610347" y="576024"/>
                  <a:pt x="661852" y="583323"/>
                  <a:pt x="692332" y="605094"/>
                </a:cubicBezTo>
                <a:lnTo>
                  <a:pt x="757646" y="592031"/>
                </a:lnTo>
                <a:lnTo>
                  <a:pt x="979715" y="552843"/>
                </a:lnTo>
                <a:cubicBezTo>
                  <a:pt x="1001486" y="544134"/>
                  <a:pt x="1027015" y="541728"/>
                  <a:pt x="1045029" y="526717"/>
                </a:cubicBezTo>
                <a:cubicBezTo>
                  <a:pt x="1055607" y="517902"/>
                  <a:pt x="1066354" y="498544"/>
                  <a:pt x="1058092" y="487528"/>
                </a:cubicBezTo>
                <a:cubicBezTo>
                  <a:pt x="1047320" y="473165"/>
                  <a:pt x="1023257" y="478819"/>
                  <a:pt x="1005840" y="474465"/>
                </a:cubicBezTo>
                <a:cubicBezTo>
                  <a:pt x="1014549" y="457048"/>
                  <a:pt x="1018196" y="435983"/>
                  <a:pt x="1031966" y="422214"/>
                </a:cubicBezTo>
                <a:cubicBezTo>
                  <a:pt x="1041703" y="412477"/>
                  <a:pt x="1058370" y="414265"/>
                  <a:pt x="1071155" y="409151"/>
                </a:cubicBezTo>
                <a:cubicBezTo>
                  <a:pt x="1101944" y="396835"/>
                  <a:pt x="1132115" y="383026"/>
                  <a:pt x="1162595" y="369963"/>
                </a:cubicBezTo>
                <a:cubicBezTo>
                  <a:pt x="1180012" y="348191"/>
                  <a:pt x="1193677" y="322793"/>
                  <a:pt x="1214846" y="304648"/>
                </a:cubicBezTo>
                <a:cubicBezTo>
                  <a:pt x="1225301" y="295687"/>
                  <a:pt x="1245773" y="302601"/>
                  <a:pt x="1254035" y="291585"/>
                </a:cubicBezTo>
                <a:cubicBezTo>
                  <a:pt x="1273932" y="265056"/>
                  <a:pt x="1279501" y="230334"/>
                  <a:pt x="1293223" y="200145"/>
                </a:cubicBezTo>
                <a:cubicBezTo>
                  <a:pt x="1301281" y="182418"/>
                  <a:pt x="1310640" y="165311"/>
                  <a:pt x="1319349" y="147894"/>
                </a:cubicBezTo>
                <a:cubicBezTo>
                  <a:pt x="1314995" y="99997"/>
                  <a:pt x="1330147" y="45961"/>
                  <a:pt x="1306286" y="4203"/>
                </a:cubicBezTo>
                <a:cubicBezTo>
                  <a:pt x="1295485" y="-14700"/>
                  <a:pt x="1270993" y="35034"/>
                  <a:pt x="1267098" y="56454"/>
                </a:cubicBezTo>
                <a:cubicBezTo>
                  <a:pt x="1261590" y="86747"/>
                  <a:pt x="1266391" y="120355"/>
                  <a:pt x="1280160" y="147894"/>
                </a:cubicBezTo>
                <a:cubicBezTo>
                  <a:pt x="1298113" y="183801"/>
                  <a:pt x="1327468" y="213913"/>
                  <a:pt x="1358538" y="239334"/>
                </a:cubicBezTo>
                <a:cubicBezTo>
                  <a:pt x="1458213" y="320886"/>
                  <a:pt x="1632979" y="425715"/>
                  <a:pt x="1750423" y="487528"/>
                </a:cubicBezTo>
                <a:cubicBezTo>
                  <a:pt x="1771173" y="498449"/>
                  <a:pt x="1793966" y="504945"/>
                  <a:pt x="1815738" y="513654"/>
                </a:cubicBezTo>
                <a:cubicBezTo>
                  <a:pt x="1837509" y="522363"/>
                  <a:pt x="1903800" y="545467"/>
                  <a:pt x="1881052" y="539780"/>
                </a:cubicBezTo>
                <a:cubicBezTo>
                  <a:pt x="1846218" y="531071"/>
                  <a:pt x="1811190" y="523102"/>
                  <a:pt x="1776549" y="513654"/>
                </a:cubicBezTo>
                <a:cubicBezTo>
                  <a:pt x="1763265" y="510031"/>
                  <a:pt x="1750549" y="504548"/>
                  <a:pt x="1737360" y="500591"/>
                </a:cubicBezTo>
                <a:cubicBezTo>
                  <a:pt x="1706997" y="491482"/>
                  <a:pt x="1676400" y="483174"/>
                  <a:pt x="1645920" y="474465"/>
                </a:cubicBezTo>
                <a:cubicBezTo>
                  <a:pt x="1550126" y="478819"/>
                  <a:pt x="1454037" y="496209"/>
                  <a:pt x="1358538" y="487528"/>
                </a:cubicBezTo>
                <a:cubicBezTo>
                  <a:pt x="1310056" y="483121"/>
                  <a:pt x="1454841" y="472553"/>
                  <a:pt x="1502229" y="461403"/>
                </a:cubicBezTo>
                <a:cubicBezTo>
                  <a:pt x="1529036" y="455096"/>
                  <a:pt x="1555975" y="447593"/>
                  <a:pt x="1580606" y="435277"/>
                </a:cubicBezTo>
                <a:cubicBezTo>
                  <a:pt x="1608690" y="421235"/>
                  <a:pt x="1628521" y="390640"/>
                  <a:pt x="1658983" y="383025"/>
                </a:cubicBezTo>
                <a:cubicBezTo>
                  <a:pt x="1693817" y="374317"/>
                  <a:pt x="1729741" y="369171"/>
                  <a:pt x="1763486" y="356900"/>
                </a:cubicBezTo>
                <a:cubicBezTo>
                  <a:pt x="1825815" y="334235"/>
                  <a:pt x="1883447" y="299496"/>
                  <a:pt x="1946366" y="278523"/>
                </a:cubicBezTo>
                <a:cubicBezTo>
                  <a:pt x="2184936" y="198999"/>
                  <a:pt x="2136781" y="200145"/>
                  <a:pt x="2246812" y="200145"/>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B050"/>
              </a:solidFill>
            </a:endParaRPr>
          </a:p>
        </p:txBody>
      </p:sp>
      <p:sp>
        <p:nvSpPr>
          <p:cNvPr id="173065" name="TextBox 5"/>
          <p:cNvSpPr txBox="1">
            <a:spLocks noChangeArrowheads="1"/>
          </p:cNvSpPr>
          <p:nvPr/>
        </p:nvSpPr>
        <p:spPr bwMode="auto">
          <a:xfrm rot="-214342">
            <a:off x="1144588" y="4403725"/>
            <a:ext cx="503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a:solidFill>
                  <a:srgbClr val="00B050"/>
                </a:solidFill>
              </a:rPr>
              <a:t>Dinero………………………………………</a:t>
            </a:r>
            <a:endParaRPr lang="en-US" altLang="en-US" sz="2800">
              <a:solidFill>
                <a:srgbClr val="00B050"/>
              </a:solidFill>
            </a:endParaRPr>
          </a:p>
        </p:txBody>
      </p:sp>
      <p:sp>
        <p:nvSpPr>
          <p:cNvPr id="173066" name="TextBox 6"/>
          <p:cNvSpPr txBox="1">
            <a:spLocks noChangeArrowheads="1"/>
          </p:cNvSpPr>
          <p:nvPr/>
        </p:nvSpPr>
        <p:spPr bwMode="auto">
          <a:xfrm rot="-214342">
            <a:off x="1020763" y="3898900"/>
            <a:ext cx="494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solidFill>
                  <a:srgbClr val="00B050"/>
                </a:solidFill>
              </a:rPr>
              <a:t>Pagar a la Orden de:</a:t>
            </a:r>
            <a:r>
              <a:rPr lang="en-US" altLang="en-US" sz="2800">
                <a:solidFill>
                  <a:srgbClr val="00B050"/>
                </a:solidFill>
              </a:rPr>
              <a:t> Socia</a:t>
            </a:r>
          </a:p>
        </p:txBody>
      </p:sp>
      <p:sp>
        <p:nvSpPr>
          <p:cNvPr id="13" name="Freeform 12"/>
          <p:cNvSpPr/>
          <p:nvPr/>
        </p:nvSpPr>
        <p:spPr>
          <a:xfrm>
            <a:off x="1216025" y="4286250"/>
            <a:ext cx="4389438" cy="288925"/>
          </a:xfrm>
          <a:custGeom>
            <a:avLst/>
            <a:gdLst>
              <a:gd name="connsiteX0" fmla="*/ 0 w 4389120"/>
              <a:gd name="connsiteY0" fmla="*/ 288725 h 288725"/>
              <a:gd name="connsiteX1" fmla="*/ 169818 w 4389120"/>
              <a:gd name="connsiteY1" fmla="*/ 236474 h 288725"/>
              <a:gd name="connsiteX2" fmla="*/ 287383 w 4389120"/>
              <a:gd name="connsiteY2" fmla="*/ 223411 h 288725"/>
              <a:gd name="connsiteX3" fmla="*/ 653143 w 4389120"/>
              <a:gd name="connsiteY3" fmla="*/ 184223 h 288725"/>
              <a:gd name="connsiteX4" fmla="*/ 1227909 w 4389120"/>
              <a:gd name="connsiteY4" fmla="*/ 131971 h 288725"/>
              <a:gd name="connsiteX5" fmla="*/ 1645920 w 4389120"/>
              <a:gd name="connsiteY5" fmla="*/ 105845 h 288725"/>
              <a:gd name="connsiteX6" fmla="*/ 3108960 w 4389120"/>
              <a:gd name="connsiteY6" fmla="*/ 66657 h 288725"/>
              <a:gd name="connsiteX7" fmla="*/ 3265715 w 4389120"/>
              <a:gd name="connsiteY7" fmla="*/ 53594 h 288725"/>
              <a:gd name="connsiteX8" fmla="*/ 3435532 w 4389120"/>
              <a:gd name="connsiteY8" fmla="*/ 27468 h 288725"/>
              <a:gd name="connsiteX9" fmla="*/ 3853543 w 4389120"/>
              <a:gd name="connsiteY9" fmla="*/ 14405 h 288725"/>
              <a:gd name="connsiteX10" fmla="*/ 4389120 w 4389120"/>
              <a:gd name="connsiteY10" fmla="*/ 1343 h 28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120" h="288725">
                <a:moveTo>
                  <a:pt x="0" y="288725"/>
                </a:moveTo>
                <a:cubicBezTo>
                  <a:pt x="39452" y="275575"/>
                  <a:pt x="131322" y="243692"/>
                  <a:pt x="169818" y="236474"/>
                </a:cubicBezTo>
                <a:cubicBezTo>
                  <a:pt x="208572" y="229207"/>
                  <a:pt x="248258" y="228302"/>
                  <a:pt x="287383" y="223411"/>
                </a:cubicBezTo>
                <a:cubicBezTo>
                  <a:pt x="675163" y="174938"/>
                  <a:pt x="300827" y="215128"/>
                  <a:pt x="653143" y="184223"/>
                </a:cubicBezTo>
                <a:cubicBezTo>
                  <a:pt x="844786" y="167412"/>
                  <a:pt x="1035905" y="143971"/>
                  <a:pt x="1227909" y="131971"/>
                </a:cubicBezTo>
                <a:lnTo>
                  <a:pt x="1645920" y="105845"/>
                </a:lnTo>
                <a:cubicBezTo>
                  <a:pt x="2050558" y="84549"/>
                  <a:pt x="2908944" y="71255"/>
                  <a:pt x="3108960" y="66657"/>
                </a:cubicBezTo>
                <a:cubicBezTo>
                  <a:pt x="3161212" y="62303"/>
                  <a:pt x="3213656" y="59841"/>
                  <a:pt x="3265715" y="53594"/>
                </a:cubicBezTo>
                <a:cubicBezTo>
                  <a:pt x="3322579" y="46770"/>
                  <a:pt x="3378387" y="31278"/>
                  <a:pt x="3435532" y="27468"/>
                </a:cubicBezTo>
                <a:cubicBezTo>
                  <a:pt x="3574628" y="18195"/>
                  <a:pt x="3714206" y="18759"/>
                  <a:pt x="3853543" y="14405"/>
                </a:cubicBezTo>
                <a:cubicBezTo>
                  <a:pt x="4162447" y="-6187"/>
                  <a:pt x="3984027" y="1343"/>
                  <a:pt x="4389120" y="134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Freeform 13"/>
          <p:cNvSpPr/>
          <p:nvPr/>
        </p:nvSpPr>
        <p:spPr>
          <a:xfrm>
            <a:off x="6053138" y="4195763"/>
            <a:ext cx="1130300" cy="471487"/>
          </a:xfrm>
          <a:custGeom>
            <a:avLst/>
            <a:gdLst>
              <a:gd name="connsiteX0" fmla="*/ 46131 w 1130348"/>
              <a:gd name="connsiteY0" fmla="*/ 78713 h 470599"/>
              <a:gd name="connsiteX1" fmla="*/ 59194 w 1130348"/>
              <a:gd name="connsiteY1" fmla="*/ 209342 h 470599"/>
              <a:gd name="connsiteX2" fmla="*/ 72257 w 1130348"/>
              <a:gd name="connsiteY2" fmla="*/ 326908 h 470599"/>
              <a:gd name="connsiteX3" fmla="*/ 85320 w 1130348"/>
              <a:gd name="connsiteY3" fmla="*/ 470599 h 470599"/>
              <a:gd name="connsiteX4" fmla="*/ 333514 w 1130348"/>
              <a:gd name="connsiteY4" fmla="*/ 457536 h 470599"/>
              <a:gd name="connsiteX5" fmla="*/ 503331 w 1130348"/>
              <a:gd name="connsiteY5" fmla="*/ 431410 h 470599"/>
              <a:gd name="connsiteX6" fmla="*/ 738462 w 1130348"/>
              <a:gd name="connsiteY6" fmla="*/ 418348 h 470599"/>
              <a:gd name="connsiteX7" fmla="*/ 921342 w 1130348"/>
              <a:gd name="connsiteY7" fmla="*/ 405285 h 470599"/>
              <a:gd name="connsiteX8" fmla="*/ 1130348 w 1130348"/>
              <a:gd name="connsiteY8" fmla="*/ 379159 h 470599"/>
              <a:gd name="connsiteX9" fmla="*/ 1117285 w 1130348"/>
              <a:gd name="connsiteY9" fmla="*/ 339970 h 470599"/>
              <a:gd name="connsiteX10" fmla="*/ 1078097 w 1130348"/>
              <a:gd name="connsiteY10" fmla="*/ 313845 h 470599"/>
              <a:gd name="connsiteX11" fmla="*/ 1091160 w 1130348"/>
              <a:gd name="connsiteY11" fmla="*/ 117902 h 470599"/>
              <a:gd name="connsiteX12" fmla="*/ 1104222 w 1130348"/>
              <a:gd name="connsiteY12" fmla="*/ 336 h 470599"/>
              <a:gd name="connsiteX13" fmla="*/ 986657 w 1130348"/>
              <a:gd name="connsiteY13" fmla="*/ 26462 h 470599"/>
              <a:gd name="connsiteX14" fmla="*/ 947468 w 1130348"/>
              <a:gd name="connsiteY14" fmla="*/ 52588 h 470599"/>
              <a:gd name="connsiteX15" fmla="*/ 895217 w 1130348"/>
              <a:gd name="connsiteY15" fmla="*/ 65650 h 470599"/>
              <a:gd name="connsiteX16" fmla="*/ 712337 w 1130348"/>
              <a:gd name="connsiteY16" fmla="*/ 91776 h 470599"/>
              <a:gd name="connsiteX17" fmla="*/ 46131 w 1130348"/>
              <a:gd name="connsiteY17" fmla="*/ 78713 h 47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0348" h="470599">
                <a:moveTo>
                  <a:pt x="46131" y="78713"/>
                </a:moveTo>
                <a:cubicBezTo>
                  <a:pt x="-62726" y="98307"/>
                  <a:pt x="54613" y="165822"/>
                  <a:pt x="59194" y="209342"/>
                </a:cubicBezTo>
                <a:cubicBezTo>
                  <a:pt x="63322" y="248555"/>
                  <a:pt x="68334" y="287674"/>
                  <a:pt x="72257" y="326908"/>
                </a:cubicBezTo>
                <a:cubicBezTo>
                  <a:pt x="77043" y="374764"/>
                  <a:pt x="80966" y="422702"/>
                  <a:pt x="85320" y="470599"/>
                </a:cubicBezTo>
                <a:cubicBezTo>
                  <a:pt x="168051" y="466245"/>
                  <a:pt x="251030" y="465269"/>
                  <a:pt x="333514" y="457536"/>
                </a:cubicBezTo>
                <a:cubicBezTo>
                  <a:pt x="390536" y="452190"/>
                  <a:pt x="446326" y="436927"/>
                  <a:pt x="503331" y="431410"/>
                </a:cubicBezTo>
                <a:cubicBezTo>
                  <a:pt x="581464" y="423849"/>
                  <a:pt x="660117" y="423244"/>
                  <a:pt x="738462" y="418348"/>
                </a:cubicBezTo>
                <a:cubicBezTo>
                  <a:pt x="799458" y="414536"/>
                  <a:pt x="860530" y="411366"/>
                  <a:pt x="921342" y="405285"/>
                </a:cubicBezTo>
                <a:cubicBezTo>
                  <a:pt x="991204" y="398299"/>
                  <a:pt x="1130348" y="379159"/>
                  <a:pt x="1130348" y="379159"/>
                </a:cubicBezTo>
                <a:cubicBezTo>
                  <a:pt x="1125994" y="366096"/>
                  <a:pt x="1125887" y="350722"/>
                  <a:pt x="1117285" y="339970"/>
                </a:cubicBezTo>
                <a:cubicBezTo>
                  <a:pt x="1107478" y="327711"/>
                  <a:pt x="1079931" y="329437"/>
                  <a:pt x="1078097" y="313845"/>
                </a:cubicBezTo>
                <a:cubicBezTo>
                  <a:pt x="1070449" y="248834"/>
                  <a:pt x="1085724" y="183135"/>
                  <a:pt x="1091160" y="117902"/>
                </a:cubicBezTo>
                <a:cubicBezTo>
                  <a:pt x="1094434" y="78608"/>
                  <a:pt x="1121856" y="35603"/>
                  <a:pt x="1104222" y="336"/>
                </a:cubicBezTo>
                <a:cubicBezTo>
                  <a:pt x="1102379" y="-3349"/>
                  <a:pt x="994889" y="24404"/>
                  <a:pt x="986657" y="26462"/>
                </a:cubicBezTo>
                <a:cubicBezTo>
                  <a:pt x="973594" y="35171"/>
                  <a:pt x="961898" y="46404"/>
                  <a:pt x="947468" y="52588"/>
                </a:cubicBezTo>
                <a:cubicBezTo>
                  <a:pt x="930967" y="59660"/>
                  <a:pt x="912479" y="60718"/>
                  <a:pt x="895217" y="65650"/>
                </a:cubicBezTo>
                <a:cubicBezTo>
                  <a:pt x="808007" y="90566"/>
                  <a:pt x="878105" y="89186"/>
                  <a:pt x="712337" y="91776"/>
                </a:cubicBezTo>
                <a:cubicBezTo>
                  <a:pt x="481588" y="95381"/>
                  <a:pt x="154988" y="59119"/>
                  <a:pt x="46131" y="78713"/>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3069" name="TextBox 9"/>
          <p:cNvSpPr txBox="1">
            <a:spLocks noChangeArrowheads="1"/>
          </p:cNvSpPr>
          <p:nvPr/>
        </p:nvSpPr>
        <p:spPr bwMode="auto">
          <a:xfrm>
            <a:off x="760413" y="3679825"/>
            <a:ext cx="284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b="1">
                <a:solidFill>
                  <a:srgbClr val="00B050"/>
                </a:solidFill>
              </a:rPr>
              <a:t>La Cooperativa</a:t>
            </a:r>
          </a:p>
        </p:txBody>
      </p:sp>
      <p:sp>
        <p:nvSpPr>
          <p:cNvPr id="16" name="Freeform 15"/>
          <p:cNvSpPr/>
          <p:nvPr/>
        </p:nvSpPr>
        <p:spPr>
          <a:xfrm>
            <a:off x="6630988" y="4835525"/>
            <a:ext cx="314325" cy="301625"/>
          </a:xfrm>
          <a:custGeom>
            <a:avLst/>
            <a:gdLst>
              <a:gd name="connsiteX0" fmla="*/ 136477 w 313898"/>
              <a:gd name="connsiteY0" fmla="*/ 109244 h 300313"/>
              <a:gd name="connsiteX1" fmla="*/ 54591 w 313898"/>
              <a:gd name="connsiteY1" fmla="*/ 68301 h 300313"/>
              <a:gd name="connsiteX2" fmla="*/ 13647 w 313898"/>
              <a:gd name="connsiteY2" fmla="*/ 54653 h 300313"/>
              <a:gd name="connsiteX3" fmla="*/ 0 w 313898"/>
              <a:gd name="connsiteY3" fmla="*/ 109244 h 300313"/>
              <a:gd name="connsiteX4" fmla="*/ 13647 w 313898"/>
              <a:gd name="connsiteY4" fmla="*/ 177483 h 300313"/>
              <a:gd name="connsiteX5" fmla="*/ 95534 w 313898"/>
              <a:gd name="connsiteY5" fmla="*/ 218426 h 300313"/>
              <a:gd name="connsiteX6" fmla="*/ 122830 w 313898"/>
              <a:gd name="connsiteY6" fmla="*/ 259370 h 300313"/>
              <a:gd name="connsiteX7" fmla="*/ 163773 w 313898"/>
              <a:gd name="connsiteY7" fmla="*/ 273017 h 300313"/>
              <a:gd name="connsiteX8" fmla="*/ 204716 w 313898"/>
              <a:gd name="connsiteY8" fmla="*/ 300313 h 300313"/>
              <a:gd name="connsiteX9" fmla="*/ 259307 w 313898"/>
              <a:gd name="connsiteY9" fmla="*/ 286665 h 300313"/>
              <a:gd name="connsiteX10" fmla="*/ 286603 w 313898"/>
              <a:gd name="connsiteY10" fmla="*/ 204779 h 300313"/>
              <a:gd name="connsiteX11" fmla="*/ 313898 w 313898"/>
              <a:gd name="connsiteY11" fmla="*/ 68301 h 300313"/>
              <a:gd name="connsiteX12" fmla="*/ 300250 w 313898"/>
              <a:gd name="connsiteY12" fmla="*/ 13710 h 300313"/>
              <a:gd name="connsiteX13" fmla="*/ 191068 w 313898"/>
              <a:gd name="connsiteY13" fmla="*/ 13710 h 300313"/>
              <a:gd name="connsiteX14" fmla="*/ 177421 w 313898"/>
              <a:gd name="connsiteY14" fmla="*/ 54653 h 300313"/>
              <a:gd name="connsiteX15" fmla="*/ 136477 w 313898"/>
              <a:gd name="connsiteY15" fmla="*/ 109244 h 3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98" h="300313">
                <a:moveTo>
                  <a:pt x="136477" y="109244"/>
                </a:moveTo>
                <a:cubicBezTo>
                  <a:pt x="116005" y="111519"/>
                  <a:pt x="82478" y="80695"/>
                  <a:pt x="54591" y="68301"/>
                </a:cubicBezTo>
                <a:cubicBezTo>
                  <a:pt x="41445" y="62458"/>
                  <a:pt x="25156" y="46021"/>
                  <a:pt x="13647" y="54653"/>
                </a:cubicBezTo>
                <a:cubicBezTo>
                  <a:pt x="-1359" y="65907"/>
                  <a:pt x="4549" y="91047"/>
                  <a:pt x="0" y="109244"/>
                </a:cubicBezTo>
                <a:cubicBezTo>
                  <a:pt x="4549" y="131990"/>
                  <a:pt x="2138" y="157343"/>
                  <a:pt x="13647" y="177483"/>
                </a:cubicBezTo>
                <a:cubicBezTo>
                  <a:pt x="26098" y="199272"/>
                  <a:pt x="74517" y="211421"/>
                  <a:pt x="95534" y="218426"/>
                </a:cubicBezTo>
                <a:cubicBezTo>
                  <a:pt x="104633" y="232074"/>
                  <a:pt x="110022" y="249123"/>
                  <a:pt x="122830" y="259370"/>
                </a:cubicBezTo>
                <a:cubicBezTo>
                  <a:pt x="134063" y="268357"/>
                  <a:pt x="150906" y="266583"/>
                  <a:pt x="163773" y="273017"/>
                </a:cubicBezTo>
                <a:cubicBezTo>
                  <a:pt x="178444" y="280352"/>
                  <a:pt x="191068" y="291214"/>
                  <a:pt x="204716" y="300313"/>
                </a:cubicBezTo>
                <a:cubicBezTo>
                  <a:pt x="222913" y="295764"/>
                  <a:pt x="247100" y="300906"/>
                  <a:pt x="259307" y="286665"/>
                </a:cubicBezTo>
                <a:cubicBezTo>
                  <a:pt x="278032" y="264820"/>
                  <a:pt x="279625" y="232692"/>
                  <a:pt x="286603" y="204779"/>
                </a:cubicBezTo>
                <a:cubicBezTo>
                  <a:pt x="306961" y="123342"/>
                  <a:pt x="297166" y="168690"/>
                  <a:pt x="313898" y="68301"/>
                </a:cubicBezTo>
                <a:cubicBezTo>
                  <a:pt x="309349" y="50104"/>
                  <a:pt x="311967" y="28357"/>
                  <a:pt x="300250" y="13710"/>
                </a:cubicBezTo>
                <a:cubicBezTo>
                  <a:pt x="277096" y="-15233"/>
                  <a:pt x="209245" y="10075"/>
                  <a:pt x="191068" y="13710"/>
                </a:cubicBezTo>
                <a:cubicBezTo>
                  <a:pt x="186519" y="27358"/>
                  <a:pt x="186408" y="43420"/>
                  <a:pt x="177421" y="54653"/>
                </a:cubicBezTo>
                <a:cubicBezTo>
                  <a:pt x="89588" y="164444"/>
                  <a:pt x="156949" y="106969"/>
                  <a:pt x="136477" y="109244"/>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3071" name="TextBox 2"/>
          <p:cNvSpPr txBox="1">
            <a:spLocks noChangeArrowheads="1"/>
          </p:cNvSpPr>
          <p:nvPr/>
        </p:nvSpPr>
        <p:spPr bwMode="auto">
          <a:xfrm>
            <a:off x="6191250" y="4286250"/>
            <a:ext cx="1017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solidFill>
                  <a:srgbClr val="00B050"/>
                </a:solidFill>
              </a:rPr>
              <a:t>$........</a:t>
            </a:r>
          </a:p>
        </p:txBody>
      </p:sp>
      <p:sp>
        <p:nvSpPr>
          <p:cNvPr id="173072" name="TextBox 17"/>
          <p:cNvSpPr txBox="1">
            <a:spLocks noChangeArrowheads="1"/>
          </p:cNvSpPr>
          <p:nvPr/>
        </p:nvSpPr>
        <p:spPr bwMode="auto">
          <a:xfrm rot="-488864">
            <a:off x="1050925" y="5065713"/>
            <a:ext cx="3930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olidFill>
                  <a:srgbClr val="00B050"/>
                </a:solidFill>
              </a:rPr>
              <a:t>Una distribución de dinero en</a:t>
            </a:r>
          </a:p>
          <a:p>
            <a:r>
              <a:rPr lang="es-ES" altLang="en-US" sz="1800">
                <a:solidFill>
                  <a:srgbClr val="00B050"/>
                </a:solidFill>
              </a:rPr>
              <a:t> su cuenta de capital</a:t>
            </a:r>
            <a:endParaRPr lang="en-US" altLang="en-US" sz="1800">
              <a:solidFill>
                <a:srgbClr val="00B050"/>
              </a:solidFill>
            </a:endParaRPr>
          </a:p>
        </p:txBody>
      </p:sp>
      <p:sp>
        <p:nvSpPr>
          <p:cNvPr id="173073" name="TextBox 3"/>
          <p:cNvSpPr txBox="1">
            <a:spLocks noChangeArrowheads="1"/>
          </p:cNvSpPr>
          <p:nvPr/>
        </p:nvSpPr>
        <p:spPr bwMode="auto">
          <a:xfrm>
            <a:off x="1951038" y="6367463"/>
            <a:ext cx="3422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(Su porción de las ganancias)</a:t>
            </a:r>
            <a:endParaRPr lang="en-US" altLang="en-US" sz="1800"/>
          </a:p>
        </p:txBody>
      </p:sp>
      <p:cxnSp>
        <p:nvCxnSpPr>
          <p:cNvPr id="20" name="Straight Arrow Connector 19"/>
          <p:cNvCxnSpPr/>
          <p:nvPr/>
        </p:nvCxnSpPr>
        <p:spPr>
          <a:xfrm flipV="1">
            <a:off x="2181225" y="5654675"/>
            <a:ext cx="92075" cy="71913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A9F485B-784F-4137-A8AF-E4C21FEDE5B2}" type="slidenum">
              <a:rPr lang="en-US" altLang="en-US" sz="1200">
                <a:solidFill>
                  <a:srgbClr val="898989"/>
                </a:solidFill>
              </a:rPr>
              <a:pPr/>
              <a:t>83</a:t>
            </a:fld>
            <a:endParaRPr lang="en-US" altLang="en-US" sz="1200">
              <a:solidFill>
                <a:srgbClr val="898989"/>
              </a:solidFill>
            </a:endParaRPr>
          </a:p>
        </p:txBody>
      </p:sp>
      <p:sp>
        <p:nvSpPr>
          <p:cNvPr id="175106"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DBC4C2BA-8A41-4EA0-A9F9-99C692287C42}" type="slidenum">
              <a:rPr lang="en-US" altLang="en-US" sz="1200">
                <a:solidFill>
                  <a:srgbClr val="898989"/>
                </a:solidFill>
              </a:rPr>
              <a:pPr algn="r" eaLnBrk="1" hangingPunct="1"/>
              <a:t>83</a:t>
            </a:fld>
            <a:endParaRPr lang="en-US" altLang="en-US" sz="1200">
              <a:solidFill>
                <a:srgbClr val="898989"/>
              </a:solidFill>
            </a:endParaRPr>
          </a:p>
        </p:txBody>
      </p:sp>
      <p:sp>
        <p:nvSpPr>
          <p:cNvPr id="175107" name="TextBox 4"/>
          <p:cNvSpPr txBox="1">
            <a:spLocks noChangeArrowheads="1"/>
          </p:cNvSpPr>
          <p:nvPr/>
        </p:nvSpPr>
        <p:spPr bwMode="auto">
          <a:xfrm>
            <a:off x="7778750" y="4600575"/>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175108" name="TextBox 2"/>
          <p:cNvSpPr txBox="1">
            <a:spLocks noChangeArrowheads="1"/>
          </p:cNvSpPr>
          <p:nvPr/>
        </p:nvSpPr>
        <p:spPr bwMode="auto">
          <a:xfrm>
            <a:off x="968375" y="28384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75109" name="TextBox 1"/>
          <p:cNvSpPr txBox="1">
            <a:spLocks noChangeArrowheads="1"/>
          </p:cNvSpPr>
          <p:nvPr/>
        </p:nvSpPr>
        <p:spPr bwMode="auto">
          <a:xfrm>
            <a:off x="506413" y="927100"/>
            <a:ext cx="72866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The Partners will make periodic determinations – </a:t>
            </a:r>
            <a:r>
              <a:rPr lang="en-US" altLang="en-US" sz="1800" b="1"/>
              <a:t>with a vote of 75% of the Partners </a:t>
            </a:r>
            <a:r>
              <a:rPr lang="en-US" altLang="en-US" sz="1800"/>
              <a:t>– about what portion of the profits will be maintained in the Capital Accounts, and what portion will be distributed in cash. This decision will depend on the amount of money the Company needs to operate and to grow its reserve funds. </a:t>
            </a:r>
          </a:p>
        </p:txBody>
      </p:sp>
      <p:sp>
        <p:nvSpPr>
          <p:cNvPr id="175110" name="TextBox 1"/>
          <p:cNvSpPr txBox="1">
            <a:spLocks noChangeArrowheads="1"/>
          </p:cNvSpPr>
          <p:nvPr/>
        </p:nvSpPr>
        <p:spPr bwMode="auto">
          <a:xfrm>
            <a:off x="292100" y="250825"/>
            <a:ext cx="7627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3200" b="1"/>
              <a:t>Periodic Distributions</a:t>
            </a:r>
          </a:p>
        </p:txBody>
      </p:sp>
      <p:sp>
        <p:nvSpPr>
          <p:cNvPr id="9" name="Freeform 8"/>
          <p:cNvSpPr/>
          <p:nvPr/>
        </p:nvSpPr>
        <p:spPr>
          <a:xfrm>
            <a:off x="506413" y="3178175"/>
            <a:ext cx="7199312" cy="2978150"/>
          </a:xfrm>
          <a:custGeom>
            <a:avLst/>
            <a:gdLst>
              <a:gd name="connsiteX0" fmla="*/ 146199 w 7200141"/>
              <a:gd name="connsiteY0" fmla="*/ 823296 h 2978668"/>
              <a:gd name="connsiteX1" fmla="*/ 211513 w 7200141"/>
              <a:gd name="connsiteY1" fmla="*/ 1032302 h 2978668"/>
              <a:gd name="connsiteX2" fmla="*/ 224576 w 7200141"/>
              <a:gd name="connsiteY2" fmla="*/ 1084553 h 2978668"/>
              <a:gd name="connsiteX3" fmla="*/ 237639 w 7200141"/>
              <a:gd name="connsiteY3" fmla="*/ 1123742 h 2978668"/>
              <a:gd name="connsiteX4" fmla="*/ 263764 w 7200141"/>
              <a:gd name="connsiteY4" fmla="*/ 1267433 h 2978668"/>
              <a:gd name="connsiteX5" fmla="*/ 316016 w 7200141"/>
              <a:gd name="connsiteY5" fmla="*/ 1345811 h 2978668"/>
              <a:gd name="connsiteX6" fmla="*/ 368267 w 7200141"/>
              <a:gd name="connsiteY6" fmla="*/ 1502565 h 2978668"/>
              <a:gd name="connsiteX7" fmla="*/ 407456 w 7200141"/>
              <a:gd name="connsiteY7" fmla="*/ 1685445 h 2978668"/>
              <a:gd name="connsiteX8" fmla="*/ 433581 w 7200141"/>
              <a:gd name="connsiteY8" fmla="*/ 1842199 h 2978668"/>
              <a:gd name="connsiteX9" fmla="*/ 446644 w 7200141"/>
              <a:gd name="connsiteY9" fmla="*/ 1933639 h 2978668"/>
              <a:gd name="connsiteX10" fmla="*/ 472770 w 7200141"/>
              <a:gd name="connsiteY10" fmla="*/ 2077331 h 2978668"/>
              <a:gd name="connsiteX11" fmla="*/ 485833 w 7200141"/>
              <a:gd name="connsiteY11" fmla="*/ 2299399 h 2978668"/>
              <a:gd name="connsiteX12" fmla="*/ 525021 w 7200141"/>
              <a:gd name="connsiteY12" fmla="*/ 2978668 h 2978668"/>
              <a:gd name="connsiteX13" fmla="*/ 642587 w 7200141"/>
              <a:gd name="connsiteY13" fmla="*/ 2965605 h 2978668"/>
              <a:gd name="connsiteX14" fmla="*/ 786279 w 7200141"/>
              <a:gd name="connsiteY14" fmla="*/ 2900291 h 2978668"/>
              <a:gd name="connsiteX15" fmla="*/ 877719 w 7200141"/>
              <a:gd name="connsiteY15" fmla="*/ 2861102 h 2978668"/>
              <a:gd name="connsiteX16" fmla="*/ 1008347 w 7200141"/>
              <a:gd name="connsiteY16" fmla="*/ 2782725 h 2978668"/>
              <a:gd name="connsiteX17" fmla="*/ 1060599 w 7200141"/>
              <a:gd name="connsiteY17" fmla="*/ 2769662 h 2978668"/>
              <a:gd name="connsiteX18" fmla="*/ 1387170 w 7200141"/>
              <a:gd name="connsiteY18" fmla="*/ 2691285 h 2978668"/>
              <a:gd name="connsiteX19" fmla="*/ 1570050 w 7200141"/>
              <a:gd name="connsiteY19" fmla="*/ 2665159 h 2978668"/>
              <a:gd name="connsiteX20" fmla="*/ 1622301 w 7200141"/>
              <a:gd name="connsiteY20" fmla="*/ 2652096 h 2978668"/>
              <a:gd name="connsiteX21" fmla="*/ 2040313 w 7200141"/>
              <a:gd name="connsiteY21" fmla="*/ 2625971 h 2978668"/>
              <a:gd name="connsiteX22" fmla="*/ 2262381 w 7200141"/>
              <a:gd name="connsiteY22" fmla="*/ 2586782 h 2978668"/>
              <a:gd name="connsiteX23" fmla="*/ 2419136 w 7200141"/>
              <a:gd name="connsiteY23" fmla="*/ 2534531 h 2978668"/>
              <a:gd name="connsiteX24" fmla="*/ 2641204 w 7200141"/>
              <a:gd name="connsiteY24" fmla="*/ 2521468 h 2978668"/>
              <a:gd name="connsiteX25" fmla="*/ 3072279 w 7200141"/>
              <a:gd name="connsiteY25" fmla="*/ 2430028 h 2978668"/>
              <a:gd name="connsiteX26" fmla="*/ 3268221 w 7200141"/>
              <a:gd name="connsiteY26" fmla="*/ 2416965 h 2978668"/>
              <a:gd name="connsiteX27" fmla="*/ 4522256 w 7200141"/>
              <a:gd name="connsiteY27" fmla="*/ 2443091 h 2978668"/>
              <a:gd name="connsiteX28" fmla="*/ 4940267 w 7200141"/>
              <a:gd name="connsiteY28" fmla="*/ 2495342 h 2978668"/>
              <a:gd name="connsiteX29" fmla="*/ 5645661 w 7200141"/>
              <a:gd name="connsiteY29" fmla="*/ 2534531 h 2978668"/>
              <a:gd name="connsiteX30" fmla="*/ 6181239 w 7200141"/>
              <a:gd name="connsiteY30" fmla="*/ 2586782 h 2978668"/>
              <a:gd name="connsiteX31" fmla="*/ 6351056 w 7200141"/>
              <a:gd name="connsiteY31" fmla="*/ 2612908 h 2978668"/>
              <a:gd name="connsiteX32" fmla="*/ 6468621 w 7200141"/>
              <a:gd name="connsiteY32" fmla="*/ 2625971 h 2978668"/>
              <a:gd name="connsiteX33" fmla="*/ 6612313 w 7200141"/>
              <a:gd name="connsiteY33" fmla="*/ 2652096 h 2978668"/>
              <a:gd name="connsiteX34" fmla="*/ 6873570 w 7200141"/>
              <a:gd name="connsiteY34" fmla="*/ 2678222 h 2978668"/>
              <a:gd name="connsiteX35" fmla="*/ 7200141 w 7200141"/>
              <a:gd name="connsiteY35" fmla="*/ 2704348 h 2978668"/>
              <a:gd name="connsiteX36" fmla="*/ 7174016 w 7200141"/>
              <a:gd name="connsiteY36" fmla="*/ 2665159 h 2978668"/>
              <a:gd name="connsiteX37" fmla="*/ 7134827 w 7200141"/>
              <a:gd name="connsiteY37" fmla="*/ 2625971 h 2978668"/>
              <a:gd name="connsiteX38" fmla="*/ 7108701 w 7200141"/>
              <a:gd name="connsiteY38" fmla="*/ 2560656 h 2978668"/>
              <a:gd name="connsiteX39" fmla="*/ 7069513 w 7200141"/>
              <a:gd name="connsiteY39" fmla="*/ 2495342 h 2978668"/>
              <a:gd name="connsiteX40" fmla="*/ 7030324 w 7200141"/>
              <a:gd name="connsiteY40" fmla="*/ 2403902 h 2978668"/>
              <a:gd name="connsiteX41" fmla="*/ 7004199 w 7200141"/>
              <a:gd name="connsiteY41" fmla="*/ 2351651 h 2978668"/>
              <a:gd name="connsiteX42" fmla="*/ 6938884 w 7200141"/>
              <a:gd name="connsiteY42" fmla="*/ 2116519 h 2978668"/>
              <a:gd name="connsiteX43" fmla="*/ 6886633 w 7200141"/>
              <a:gd name="connsiteY43" fmla="*/ 1881388 h 2978668"/>
              <a:gd name="connsiteX44" fmla="*/ 6847444 w 7200141"/>
              <a:gd name="connsiteY44" fmla="*/ 1750759 h 2978668"/>
              <a:gd name="connsiteX45" fmla="*/ 6834381 w 7200141"/>
              <a:gd name="connsiteY45" fmla="*/ 1646256 h 2978668"/>
              <a:gd name="connsiteX46" fmla="*/ 6808256 w 7200141"/>
              <a:gd name="connsiteY46" fmla="*/ 1554816 h 2978668"/>
              <a:gd name="connsiteX47" fmla="*/ 6795193 w 7200141"/>
              <a:gd name="connsiteY47" fmla="*/ 1254371 h 2978668"/>
              <a:gd name="connsiteX48" fmla="*/ 6821319 w 7200141"/>
              <a:gd name="connsiteY48" fmla="*/ 771045 h 2978668"/>
              <a:gd name="connsiteX49" fmla="*/ 6834381 w 7200141"/>
              <a:gd name="connsiteY49" fmla="*/ 575102 h 2978668"/>
              <a:gd name="connsiteX50" fmla="*/ 6860507 w 7200141"/>
              <a:gd name="connsiteY50" fmla="*/ 379159 h 2978668"/>
              <a:gd name="connsiteX51" fmla="*/ 6873570 w 7200141"/>
              <a:gd name="connsiteY51" fmla="*/ 248531 h 2978668"/>
              <a:gd name="connsiteX52" fmla="*/ 6899696 w 7200141"/>
              <a:gd name="connsiteY52" fmla="*/ 13399 h 2978668"/>
              <a:gd name="connsiteX53" fmla="*/ 6808256 w 7200141"/>
              <a:gd name="connsiteY53" fmla="*/ 26462 h 2978668"/>
              <a:gd name="connsiteX54" fmla="*/ 6677627 w 7200141"/>
              <a:gd name="connsiteY54" fmla="*/ 39525 h 2978668"/>
              <a:gd name="connsiteX55" fmla="*/ 6586187 w 7200141"/>
              <a:gd name="connsiteY55" fmla="*/ 52588 h 2978668"/>
              <a:gd name="connsiteX56" fmla="*/ 6481684 w 7200141"/>
              <a:gd name="connsiteY56" fmla="*/ 65651 h 2978668"/>
              <a:gd name="connsiteX57" fmla="*/ 6272679 w 7200141"/>
              <a:gd name="connsiteY57" fmla="*/ 104839 h 2978668"/>
              <a:gd name="connsiteX58" fmla="*/ 6194301 w 7200141"/>
              <a:gd name="connsiteY58" fmla="*/ 130965 h 2978668"/>
              <a:gd name="connsiteX59" fmla="*/ 6050610 w 7200141"/>
              <a:gd name="connsiteY59" fmla="*/ 144028 h 2978668"/>
              <a:gd name="connsiteX60" fmla="*/ 5854667 w 7200141"/>
              <a:gd name="connsiteY60" fmla="*/ 183216 h 2978668"/>
              <a:gd name="connsiteX61" fmla="*/ 5488907 w 7200141"/>
              <a:gd name="connsiteY61" fmla="*/ 222405 h 2978668"/>
              <a:gd name="connsiteX62" fmla="*/ 5031707 w 7200141"/>
              <a:gd name="connsiteY62" fmla="*/ 261593 h 2978668"/>
              <a:gd name="connsiteX63" fmla="*/ 4247936 w 7200141"/>
              <a:gd name="connsiteY63" fmla="*/ 300782 h 2978668"/>
              <a:gd name="connsiteX64" fmla="*/ 3882176 w 7200141"/>
              <a:gd name="connsiteY64" fmla="*/ 339971 h 2978668"/>
              <a:gd name="connsiteX65" fmla="*/ 3477227 w 7200141"/>
              <a:gd name="connsiteY65" fmla="*/ 379159 h 2978668"/>
              <a:gd name="connsiteX66" fmla="*/ 3229033 w 7200141"/>
              <a:gd name="connsiteY66" fmla="*/ 405285 h 2978668"/>
              <a:gd name="connsiteX67" fmla="*/ 3033090 w 7200141"/>
              <a:gd name="connsiteY67" fmla="*/ 431411 h 2978668"/>
              <a:gd name="connsiteX68" fmla="*/ 2745707 w 7200141"/>
              <a:gd name="connsiteY68" fmla="*/ 457536 h 2978668"/>
              <a:gd name="connsiteX69" fmla="*/ 2249319 w 7200141"/>
              <a:gd name="connsiteY69" fmla="*/ 509788 h 2978668"/>
              <a:gd name="connsiteX70" fmla="*/ 943033 w 7200141"/>
              <a:gd name="connsiteY70" fmla="*/ 483662 h 2978668"/>
              <a:gd name="connsiteX71" fmla="*/ 681776 w 7200141"/>
              <a:gd name="connsiteY71" fmla="*/ 457536 h 2978668"/>
              <a:gd name="connsiteX72" fmla="*/ 564210 w 7200141"/>
              <a:gd name="connsiteY72" fmla="*/ 431411 h 2978668"/>
              <a:gd name="connsiteX73" fmla="*/ 472770 w 7200141"/>
              <a:gd name="connsiteY73" fmla="*/ 418348 h 2978668"/>
              <a:gd name="connsiteX74" fmla="*/ 342141 w 7200141"/>
              <a:gd name="connsiteY74" fmla="*/ 366096 h 2978668"/>
              <a:gd name="connsiteX75" fmla="*/ 289890 w 7200141"/>
              <a:gd name="connsiteY75" fmla="*/ 339971 h 2978668"/>
              <a:gd name="connsiteX76" fmla="*/ 172324 w 7200141"/>
              <a:gd name="connsiteY76" fmla="*/ 313845 h 2978668"/>
              <a:gd name="connsiteX77" fmla="*/ 133136 w 7200141"/>
              <a:gd name="connsiteY77" fmla="*/ 287719 h 2978668"/>
              <a:gd name="connsiteX78" fmla="*/ 41696 w 7200141"/>
              <a:gd name="connsiteY78" fmla="*/ 261593 h 2978668"/>
              <a:gd name="connsiteX79" fmla="*/ 15570 w 7200141"/>
              <a:gd name="connsiteY79" fmla="*/ 366096 h 2978668"/>
              <a:gd name="connsiteX80" fmla="*/ 41696 w 7200141"/>
              <a:gd name="connsiteY80" fmla="*/ 548976 h 2978668"/>
              <a:gd name="connsiteX81" fmla="*/ 54759 w 7200141"/>
              <a:gd name="connsiteY81" fmla="*/ 627353 h 2978668"/>
              <a:gd name="connsiteX82" fmla="*/ 80884 w 7200141"/>
              <a:gd name="connsiteY82" fmla="*/ 679605 h 2978668"/>
              <a:gd name="connsiteX83" fmla="*/ 133136 w 7200141"/>
              <a:gd name="connsiteY83" fmla="*/ 888611 h 2978668"/>
              <a:gd name="connsiteX84" fmla="*/ 133136 w 7200141"/>
              <a:gd name="connsiteY84" fmla="*/ 927799 h 297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200141" h="2978668">
                <a:moveTo>
                  <a:pt x="146199" y="823296"/>
                </a:moveTo>
                <a:cubicBezTo>
                  <a:pt x="168475" y="1023791"/>
                  <a:pt x="134946" y="863858"/>
                  <a:pt x="211513" y="1032302"/>
                </a:cubicBezTo>
                <a:cubicBezTo>
                  <a:pt x="218942" y="1048646"/>
                  <a:pt x="219644" y="1067291"/>
                  <a:pt x="224576" y="1084553"/>
                </a:cubicBezTo>
                <a:cubicBezTo>
                  <a:pt x="228359" y="1097793"/>
                  <a:pt x="234754" y="1110278"/>
                  <a:pt x="237639" y="1123742"/>
                </a:cubicBezTo>
                <a:cubicBezTo>
                  <a:pt x="247839" y="1171344"/>
                  <a:pt x="247562" y="1221526"/>
                  <a:pt x="263764" y="1267433"/>
                </a:cubicBezTo>
                <a:cubicBezTo>
                  <a:pt x="274214" y="1297042"/>
                  <a:pt x="298599" y="1319685"/>
                  <a:pt x="316016" y="1345811"/>
                </a:cubicBezTo>
                <a:cubicBezTo>
                  <a:pt x="333433" y="1398062"/>
                  <a:pt x="355510" y="1448985"/>
                  <a:pt x="368267" y="1502565"/>
                </a:cubicBezTo>
                <a:cubicBezTo>
                  <a:pt x="428112" y="1753917"/>
                  <a:pt x="340405" y="1517820"/>
                  <a:pt x="407456" y="1685445"/>
                </a:cubicBezTo>
                <a:cubicBezTo>
                  <a:pt x="416164" y="1737696"/>
                  <a:pt x="425319" y="1789875"/>
                  <a:pt x="433581" y="1842199"/>
                </a:cubicBezTo>
                <a:cubicBezTo>
                  <a:pt x="438383" y="1872612"/>
                  <a:pt x="441582" y="1903268"/>
                  <a:pt x="446644" y="1933639"/>
                </a:cubicBezTo>
                <a:cubicBezTo>
                  <a:pt x="454647" y="1981659"/>
                  <a:pt x="464061" y="2029434"/>
                  <a:pt x="472770" y="2077331"/>
                </a:cubicBezTo>
                <a:cubicBezTo>
                  <a:pt x="477124" y="2151354"/>
                  <a:pt x="482414" y="2225327"/>
                  <a:pt x="485833" y="2299399"/>
                </a:cubicBezTo>
                <a:cubicBezTo>
                  <a:pt x="516256" y="2958552"/>
                  <a:pt x="460923" y="2722255"/>
                  <a:pt x="525021" y="2978668"/>
                </a:cubicBezTo>
                <a:cubicBezTo>
                  <a:pt x="564210" y="2974314"/>
                  <a:pt x="604334" y="2975168"/>
                  <a:pt x="642587" y="2965605"/>
                </a:cubicBezTo>
                <a:cubicBezTo>
                  <a:pt x="687456" y="2954388"/>
                  <a:pt x="742224" y="2920316"/>
                  <a:pt x="786279" y="2900291"/>
                </a:cubicBezTo>
                <a:cubicBezTo>
                  <a:pt x="816468" y="2886569"/>
                  <a:pt x="848411" y="2876618"/>
                  <a:pt x="877719" y="2861102"/>
                </a:cubicBezTo>
                <a:cubicBezTo>
                  <a:pt x="922597" y="2837343"/>
                  <a:pt x="962929" y="2805434"/>
                  <a:pt x="1008347" y="2782725"/>
                </a:cubicBezTo>
                <a:cubicBezTo>
                  <a:pt x="1024405" y="2774696"/>
                  <a:pt x="1043375" y="2774728"/>
                  <a:pt x="1060599" y="2769662"/>
                </a:cubicBezTo>
                <a:cubicBezTo>
                  <a:pt x="1280390" y="2705018"/>
                  <a:pt x="1172583" y="2724299"/>
                  <a:pt x="1387170" y="2691285"/>
                </a:cubicBezTo>
                <a:cubicBezTo>
                  <a:pt x="1448033" y="2681921"/>
                  <a:pt x="1509309" y="2675283"/>
                  <a:pt x="1570050" y="2665159"/>
                </a:cubicBezTo>
                <a:cubicBezTo>
                  <a:pt x="1587759" y="2662207"/>
                  <a:pt x="1604410" y="2653587"/>
                  <a:pt x="1622301" y="2652096"/>
                </a:cubicBezTo>
                <a:cubicBezTo>
                  <a:pt x="1761428" y="2640502"/>
                  <a:pt x="1900976" y="2634679"/>
                  <a:pt x="2040313" y="2625971"/>
                </a:cubicBezTo>
                <a:cubicBezTo>
                  <a:pt x="2114336" y="2612908"/>
                  <a:pt x="2189313" y="2604419"/>
                  <a:pt x="2262381" y="2586782"/>
                </a:cubicBezTo>
                <a:cubicBezTo>
                  <a:pt x="2315921" y="2573858"/>
                  <a:pt x="2364859" y="2543889"/>
                  <a:pt x="2419136" y="2534531"/>
                </a:cubicBezTo>
                <a:cubicBezTo>
                  <a:pt x="2492208" y="2521932"/>
                  <a:pt x="2567181" y="2525822"/>
                  <a:pt x="2641204" y="2521468"/>
                </a:cubicBezTo>
                <a:cubicBezTo>
                  <a:pt x="2833692" y="2470137"/>
                  <a:pt x="2864779" y="2455179"/>
                  <a:pt x="3072279" y="2430028"/>
                </a:cubicBezTo>
                <a:cubicBezTo>
                  <a:pt x="3137262" y="2422151"/>
                  <a:pt x="3202907" y="2421319"/>
                  <a:pt x="3268221" y="2416965"/>
                </a:cubicBezTo>
                <a:cubicBezTo>
                  <a:pt x="3440178" y="2419228"/>
                  <a:pt x="4169684" y="2416648"/>
                  <a:pt x="4522256" y="2443091"/>
                </a:cubicBezTo>
                <a:cubicBezTo>
                  <a:pt x="5309490" y="2502133"/>
                  <a:pt x="4410735" y="2438095"/>
                  <a:pt x="4940267" y="2495342"/>
                </a:cubicBezTo>
                <a:cubicBezTo>
                  <a:pt x="5220026" y="2525587"/>
                  <a:pt x="5357580" y="2524597"/>
                  <a:pt x="5645661" y="2534531"/>
                </a:cubicBezTo>
                <a:cubicBezTo>
                  <a:pt x="5889463" y="2554847"/>
                  <a:pt x="5957360" y="2556931"/>
                  <a:pt x="6181239" y="2586782"/>
                </a:cubicBezTo>
                <a:cubicBezTo>
                  <a:pt x="6238008" y="2594351"/>
                  <a:pt x="6294310" y="2605170"/>
                  <a:pt x="6351056" y="2612908"/>
                </a:cubicBezTo>
                <a:cubicBezTo>
                  <a:pt x="6390124" y="2618236"/>
                  <a:pt x="6429628" y="2620122"/>
                  <a:pt x="6468621" y="2625971"/>
                </a:cubicBezTo>
                <a:cubicBezTo>
                  <a:pt x="6516765" y="2633192"/>
                  <a:pt x="6564031" y="2645866"/>
                  <a:pt x="6612313" y="2652096"/>
                </a:cubicBezTo>
                <a:cubicBezTo>
                  <a:pt x="6699113" y="2663296"/>
                  <a:pt x="6786484" y="2669513"/>
                  <a:pt x="6873570" y="2678222"/>
                </a:cubicBezTo>
                <a:cubicBezTo>
                  <a:pt x="7121330" y="2724677"/>
                  <a:pt x="7012127" y="2725239"/>
                  <a:pt x="7200141" y="2704348"/>
                </a:cubicBezTo>
                <a:cubicBezTo>
                  <a:pt x="7191433" y="2691285"/>
                  <a:pt x="7184067" y="2677220"/>
                  <a:pt x="7174016" y="2665159"/>
                </a:cubicBezTo>
                <a:cubicBezTo>
                  <a:pt x="7162189" y="2650967"/>
                  <a:pt x="7144618" y="2641637"/>
                  <a:pt x="7134827" y="2625971"/>
                </a:cubicBezTo>
                <a:cubicBezTo>
                  <a:pt x="7122399" y="2606087"/>
                  <a:pt x="7119188" y="2581629"/>
                  <a:pt x="7108701" y="2560656"/>
                </a:cubicBezTo>
                <a:cubicBezTo>
                  <a:pt x="7097347" y="2537947"/>
                  <a:pt x="7080868" y="2518051"/>
                  <a:pt x="7069513" y="2495342"/>
                </a:cubicBezTo>
                <a:cubicBezTo>
                  <a:pt x="7054683" y="2465682"/>
                  <a:pt x="7044046" y="2434091"/>
                  <a:pt x="7030324" y="2403902"/>
                </a:cubicBezTo>
                <a:cubicBezTo>
                  <a:pt x="7022266" y="2386175"/>
                  <a:pt x="7012907" y="2369068"/>
                  <a:pt x="7004199" y="2351651"/>
                </a:cubicBezTo>
                <a:cubicBezTo>
                  <a:pt x="6973847" y="2078482"/>
                  <a:pt x="7020804" y="2392997"/>
                  <a:pt x="6938884" y="2116519"/>
                </a:cubicBezTo>
                <a:cubicBezTo>
                  <a:pt x="6916075" y="2039538"/>
                  <a:pt x="6902379" y="1960118"/>
                  <a:pt x="6886633" y="1881388"/>
                </a:cubicBezTo>
                <a:cubicBezTo>
                  <a:pt x="6862617" y="1761307"/>
                  <a:pt x="6895102" y="1822246"/>
                  <a:pt x="6847444" y="1750759"/>
                </a:cubicBezTo>
                <a:cubicBezTo>
                  <a:pt x="6843090" y="1715925"/>
                  <a:pt x="6841266" y="1680680"/>
                  <a:pt x="6834381" y="1646256"/>
                </a:cubicBezTo>
                <a:cubicBezTo>
                  <a:pt x="6828164" y="1615172"/>
                  <a:pt x="6811410" y="1586358"/>
                  <a:pt x="6808256" y="1554816"/>
                </a:cubicBezTo>
                <a:cubicBezTo>
                  <a:pt x="6798282" y="1455071"/>
                  <a:pt x="6799547" y="1354519"/>
                  <a:pt x="6795193" y="1254371"/>
                </a:cubicBezTo>
                <a:cubicBezTo>
                  <a:pt x="6803902" y="1093262"/>
                  <a:pt x="6812026" y="932121"/>
                  <a:pt x="6821319" y="771045"/>
                </a:cubicBezTo>
                <a:cubicBezTo>
                  <a:pt x="6825089" y="705694"/>
                  <a:pt x="6827868" y="640236"/>
                  <a:pt x="6834381" y="575102"/>
                </a:cubicBezTo>
                <a:cubicBezTo>
                  <a:pt x="6840937" y="509537"/>
                  <a:pt x="6852656" y="444582"/>
                  <a:pt x="6860507" y="379159"/>
                </a:cubicBezTo>
                <a:cubicBezTo>
                  <a:pt x="6865721" y="335711"/>
                  <a:pt x="6869936" y="292140"/>
                  <a:pt x="6873570" y="248531"/>
                </a:cubicBezTo>
                <a:cubicBezTo>
                  <a:pt x="6891498" y="33401"/>
                  <a:pt x="6870757" y="129155"/>
                  <a:pt x="6899696" y="13399"/>
                </a:cubicBezTo>
                <a:cubicBezTo>
                  <a:pt x="6818212" y="-13762"/>
                  <a:pt x="6906511" y="5407"/>
                  <a:pt x="6808256" y="26462"/>
                </a:cubicBezTo>
                <a:cubicBezTo>
                  <a:pt x="6765467" y="35631"/>
                  <a:pt x="6721087" y="34412"/>
                  <a:pt x="6677627" y="39525"/>
                </a:cubicBezTo>
                <a:cubicBezTo>
                  <a:pt x="6647048" y="43123"/>
                  <a:pt x="6616706" y="48519"/>
                  <a:pt x="6586187" y="52588"/>
                </a:cubicBezTo>
                <a:lnTo>
                  <a:pt x="6481684" y="65651"/>
                </a:lnTo>
                <a:cubicBezTo>
                  <a:pt x="6302118" y="125505"/>
                  <a:pt x="6525534" y="57428"/>
                  <a:pt x="6272679" y="104839"/>
                </a:cubicBezTo>
                <a:cubicBezTo>
                  <a:pt x="6245611" y="109914"/>
                  <a:pt x="6221421" y="126179"/>
                  <a:pt x="6194301" y="130965"/>
                </a:cubicBezTo>
                <a:cubicBezTo>
                  <a:pt x="6146938" y="139323"/>
                  <a:pt x="6098507" y="139674"/>
                  <a:pt x="6050610" y="144028"/>
                </a:cubicBezTo>
                <a:cubicBezTo>
                  <a:pt x="5991015" y="157271"/>
                  <a:pt x="5917336" y="175843"/>
                  <a:pt x="5854667" y="183216"/>
                </a:cubicBezTo>
                <a:cubicBezTo>
                  <a:pt x="5732889" y="197543"/>
                  <a:pt x="5610449" y="206199"/>
                  <a:pt x="5488907" y="222405"/>
                </a:cubicBezTo>
                <a:cubicBezTo>
                  <a:pt x="5181392" y="263407"/>
                  <a:pt x="5392045" y="240805"/>
                  <a:pt x="5031707" y="261593"/>
                </a:cubicBezTo>
                <a:cubicBezTo>
                  <a:pt x="4373817" y="299548"/>
                  <a:pt x="4856435" y="279050"/>
                  <a:pt x="4247936" y="300782"/>
                </a:cubicBezTo>
                <a:cubicBezTo>
                  <a:pt x="4022617" y="350853"/>
                  <a:pt x="4225931" y="312471"/>
                  <a:pt x="3882176" y="339971"/>
                </a:cubicBezTo>
                <a:cubicBezTo>
                  <a:pt x="3746994" y="350785"/>
                  <a:pt x="3612168" y="365665"/>
                  <a:pt x="3477227" y="379159"/>
                </a:cubicBezTo>
                <a:cubicBezTo>
                  <a:pt x="3394451" y="387437"/>
                  <a:pt x="3311492" y="394290"/>
                  <a:pt x="3229033" y="405285"/>
                </a:cubicBezTo>
                <a:cubicBezTo>
                  <a:pt x="3163719" y="413994"/>
                  <a:pt x="3098601" y="424329"/>
                  <a:pt x="3033090" y="431411"/>
                </a:cubicBezTo>
                <a:cubicBezTo>
                  <a:pt x="2937458" y="441750"/>
                  <a:pt x="2841053" y="444823"/>
                  <a:pt x="2745707" y="457536"/>
                </a:cubicBezTo>
                <a:cubicBezTo>
                  <a:pt x="2450120" y="496948"/>
                  <a:pt x="2615409" y="477954"/>
                  <a:pt x="2249319" y="509788"/>
                </a:cubicBezTo>
                <a:cubicBezTo>
                  <a:pt x="1641257" y="463014"/>
                  <a:pt x="2540071" y="528439"/>
                  <a:pt x="943033" y="483662"/>
                </a:cubicBezTo>
                <a:cubicBezTo>
                  <a:pt x="855547" y="481209"/>
                  <a:pt x="768862" y="466245"/>
                  <a:pt x="681776" y="457536"/>
                </a:cubicBezTo>
                <a:cubicBezTo>
                  <a:pt x="634797" y="445791"/>
                  <a:pt x="613971" y="439704"/>
                  <a:pt x="564210" y="431411"/>
                </a:cubicBezTo>
                <a:cubicBezTo>
                  <a:pt x="533839" y="426349"/>
                  <a:pt x="503250" y="422702"/>
                  <a:pt x="472770" y="418348"/>
                </a:cubicBezTo>
                <a:cubicBezTo>
                  <a:pt x="429227" y="400931"/>
                  <a:pt x="384087" y="387069"/>
                  <a:pt x="342141" y="366096"/>
                </a:cubicBezTo>
                <a:cubicBezTo>
                  <a:pt x="324724" y="357388"/>
                  <a:pt x="308123" y="346808"/>
                  <a:pt x="289890" y="339971"/>
                </a:cubicBezTo>
                <a:cubicBezTo>
                  <a:pt x="268805" y="332064"/>
                  <a:pt x="190062" y="317393"/>
                  <a:pt x="172324" y="313845"/>
                </a:cubicBezTo>
                <a:cubicBezTo>
                  <a:pt x="159261" y="305136"/>
                  <a:pt x="147178" y="294740"/>
                  <a:pt x="133136" y="287719"/>
                </a:cubicBezTo>
                <a:cubicBezTo>
                  <a:pt x="114397" y="278349"/>
                  <a:pt x="58436" y="265778"/>
                  <a:pt x="41696" y="261593"/>
                </a:cubicBezTo>
                <a:cubicBezTo>
                  <a:pt x="-20374" y="302973"/>
                  <a:pt x="1348" y="271285"/>
                  <a:pt x="15570" y="366096"/>
                </a:cubicBezTo>
                <a:cubicBezTo>
                  <a:pt x="24705" y="426994"/>
                  <a:pt x="31572" y="488235"/>
                  <a:pt x="41696" y="548976"/>
                </a:cubicBezTo>
                <a:cubicBezTo>
                  <a:pt x="46050" y="575102"/>
                  <a:pt x="47148" y="601984"/>
                  <a:pt x="54759" y="627353"/>
                </a:cubicBezTo>
                <a:cubicBezTo>
                  <a:pt x="60354" y="646005"/>
                  <a:pt x="73652" y="661525"/>
                  <a:pt x="80884" y="679605"/>
                </a:cubicBezTo>
                <a:cubicBezTo>
                  <a:pt x="101500" y="731146"/>
                  <a:pt x="133136" y="842177"/>
                  <a:pt x="133136" y="888611"/>
                </a:cubicBezTo>
                <a:lnTo>
                  <a:pt x="133136" y="927799"/>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p:nvSpPr>
        <p:spPr>
          <a:xfrm>
            <a:off x="1233488" y="4773613"/>
            <a:ext cx="5172075" cy="381000"/>
          </a:xfrm>
          <a:custGeom>
            <a:avLst/>
            <a:gdLst>
              <a:gd name="connsiteX0" fmla="*/ 0 w 4389120"/>
              <a:gd name="connsiteY0" fmla="*/ 288725 h 288725"/>
              <a:gd name="connsiteX1" fmla="*/ 169818 w 4389120"/>
              <a:gd name="connsiteY1" fmla="*/ 236474 h 288725"/>
              <a:gd name="connsiteX2" fmla="*/ 287383 w 4389120"/>
              <a:gd name="connsiteY2" fmla="*/ 223411 h 288725"/>
              <a:gd name="connsiteX3" fmla="*/ 653143 w 4389120"/>
              <a:gd name="connsiteY3" fmla="*/ 184223 h 288725"/>
              <a:gd name="connsiteX4" fmla="*/ 1227909 w 4389120"/>
              <a:gd name="connsiteY4" fmla="*/ 131971 h 288725"/>
              <a:gd name="connsiteX5" fmla="*/ 1645920 w 4389120"/>
              <a:gd name="connsiteY5" fmla="*/ 105845 h 288725"/>
              <a:gd name="connsiteX6" fmla="*/ 3108960 w 4389120"/>
              <a:gd name="connsiteY6" fmla="*/ 66657 h 288725"/>
              <a:gd name="connsiteX7" fmla="*/ 3265715 w 4389120"/>
              <a:gd name="connsiteY7" fmla="*/ 53594 h 288725"/>
              <a:gd name="connsiteX8" fmla="*/ 3435532 w 4389120"/>
              <a:gd name="connsiteY8" fmla="*/ 27468 h 288725"/>
              <a:gd name="connsiteX9" fmla="*/ 3853543 w 4389120"/>
              <a:gd name="connsiteY9" fmla="*/ 14405 h 288725"/>
              <a:gd name="connsiteX10" fmla="*/ 4389120 w 4389120"/>
              <a:gd name="connsiteY10" fmla="*/ 1343 h 28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120" h="288725">
                <a:moveTo>
                  <a:pt x="0" y="288725"/>
                </a:moveTo>
                <a:cubicBezTo>
                  <a:pt x="39452" y="275575"/>
                  <a:pt x="131322" y="243692"/>
                  <a:pt x="169818" y="236474"/>
                </a:cubicBezTo>
                <a:cubicBezTo>
                  <a:pt x="208572" y="229207"/>
                  <a:pt x="248258" y="228302"/>
                  <a:pt x="287383" y="223411"/>
                </a:cubicBezTo>
                <a:cubicBezTo>
                  <a:pt x="675163" y="174938"/>
                  <a:pt x="300827" y="215128"/>
                  <a:pt x="653143" y="184223"/>
                </a:cubicBezTo>
                <a:cubicBezTo>
                  <a:pt x="844786" y="167412"/>
                  <a:pt x="1035905" y="143971"/>
                  <a:pt x="1227909" y="131971"/>
                </a:cubicBezTo>
                <a:lnTo>
                  <a:pt x="1645920" y="105845"/>
                </a:lnTo>
                <a:cubicBezTo>
                  <a:pt x="2050558" y="84549"/>
                  <a:pt x="2908944" y="71255"/>
                  <a:pt x="3108960" y="66657"/>
                </a:cubicBezTo>
                <a:cubicBezTo>
                  <a:pt x="3161212" y="62303"/>
                  <a:pt x="3213656" y="59841"/>
                  <a:pt x="3265715" y="53594"/>
                </a:cubicBezTo>
                <a:cubicBezTo>
                  <a:pt x="3322579" y="46770"/>
                  <a:pt x="3378387" y="31278"/>
                  <a:pt x="3435532" y="27468"/>
                </a:cubicBezTo>
                <a:cubicBezTo>
                  <a:pt x="3574628" y="18195"/>
                  <a:pt x="3714206" y="18759"/>
                  <a:pt x="3853543" y="14405"/>
                </a:cubicBezTo>
                <a:cubicBezTo>
                  <a:pt x="4162447" y="-6187"/>
                  <a:pt x="3984027" y="1343"/>
                  <a:pt x="4389120" y="134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10"/>
          <p:cNvSpPr/>
          <p:nvPr/>
        </p:nvSpPr>
        <p:spPr>
          <a:xfrm>
            <a:off x="4962525" y="4976813"/>
            <a:ext cx="2246313" cy="604837"/>
          </a:xfrm>
          <a:custGeom>
            <a:avLst/>
            <a:gdLst>
              <a:gd name="connsiteX0" fmla="*/ 261258 w 2246812"/>
              <a:gd name="connsiteY0" fmla="*/ 383025 h 605094"/>
              <a:gd name="connsiteX1" fmla="*/ 182880 w 2246812"/>
              <a:gd name="connsiteY1" fmla="*/ 409151 h 605094"/>
              <a:gd name="connsiteX2" fmla="*/ 117566 w 2246812"/>
              <a:gd name="connsiteY2" fmla="*/ 435277 h 605094"/>
              <a:gd name="connsiteX3" fmla="*/ 0 w 2246812"/>
              <a:gd name="connsiteY3" fmla="*/ 461403 h 605094"/>
              <a:gd name="connsiteX4" fmla="*/ 130629 w 2246812"/>
              <a:gd name="connsiteY4" fmla="*/ 435277 h 605094"/>
              <a:gd name="connsiteX5" fmla="*/ 91440 w 2246812"/>
              <a:gd name="connsiteY5" fmla="*/ 474465 h 605094"/>
              <a:gd name="connsiteX6" fmla="*/ 222069 w 2246812"/>
              <a:gd name="connsiteY6" fmla="*/ 448340 h 605094"/>
              <a:gd name="connsiteX7" fmla="*/ 365760 w 2246812"/>
              <a:gd name="connsiteY7" fmla="*/ 435277 h 605094"/>
              <a:gd name="connsiteX8" fmla="*/ 470263 w 2246812"/>
              <a:gd name="connsiteY8" fmla="*/ 409151 h 605094"/>
              <a:gd name="connsiteX9" fmla="*/ 535578 w 2246812"/>
              <a:gd name="connsiteY9" fmla="*/ 396088 h 605094"/>
              <a:gd name="connsiteX10" fmla="*/ 587829 w 2246812"/>
              <a:gd name="connsiteY10" fmla="*/ 278523 h 605094"/>
              <a:gd name="connsiteX11" fmla="*/ 627018 w 2246812"/>
              <a:gd name="connsiteY11" fmla="*/ 200145 h 605094"/>
              <a:gd name="connsiteX12" fmla="*/ 600892 w 2246812"/>
              <a:gd name="connsiteY12" fmla="*/ 539780 h 605094"/>
              <a:gd name="connsiteX13" fmla="*/ 692332 w 2246812"/>
              <a:gd name="connsiteY13" fmla="*/ 605094 h 605094"/>
              <a:gd name="connsiteX14" fmla="*/ 757646 w 2246812"/>
              <a:gd name="connsiteY14" fmla="*/ 592031 h 605094"/>
              <a:gd name="connsiteX15" fmla="*/ 979715 w 2246812"/>
              <a:gd name="connsiteY15" fmla="*/ 552843 h 605094"/>
              <a:gd name="connsiteX16" fmla="*/ 1045029 w 2246812"/>
              <a:gd name="connsiteY16" fmla="*/ 526717 h 605094"/>
              <a:gd name="connsiteX17" fmla="*/ 1058092 w 2246812"/>
              <a:gd name="connsiteY17" fmla="*/ 487528 h 605094"/>
              <a:gd name="connsiteX18" fmla="*/ 1005840 w 2246812"/>
              <a:gd name="connsiteY18" fmla="*/ 474465 h 605094"/>
              <a:gd name="connsiteX19" fmla="*/ 1031966 w 2246812"/>
              <a:gd name="connsiteY19" fmla="*/ 422214 h 605094"/>
              <a:gd name="connsiteX20" fmla="*/ 1071155 w 2246812"/>
              <a:gd name="connsiteY20" fmla="*/ 409151 h 605094"/>
              <a:gd name="connsiteX21" fmla="*/ 1162595 w 2246812"/>
              <a:gd name="connsiteY21" fmla="*/ 369963 h 605094"/>
              <a:gd name="connsiteX22" fmla="*/ 1214846 w 2246812"/>
              <a:gd name="connsiteY22" fmla="*/ 304648 h 605094"/>
              <a:gd name="connsiteX23" fmla="*/ 1254035 w 2246812"/>
              <a:gd name="connsiteY23" fmla="*/ 291585 h 605094"/>
              <a:gd name="connsiteX24" fmla="*/ 1293223 w 2246812"/>
              <a:gd name="connsiteY24" fmla="*/ 200145 h 605094"/>
              <a:gd name="connsiteX25" fmla="*/ 1319349 w 2246812"/>
              <a:gd name="connsiteY25" fmla="*/ 147894 h 605094"/>
              <a:gd name="connsiteX26" fmla="*/ 1306286 w 2246812"/>
              <a:gd name="connsiteY26" fmla="*/ 4203 h 605094"/>
              <a:gd name="connsiteX27" fmla="*/ 1267098 w 2246812"/>
              <a:gd name="connsiteY27" fmla="*/ 56454 h 605094"/>
              <a:gd name="connsiteX28" fmla="*/ 1280160 w 2246812"/>
              <a:gd name="connsiteY28" fmla="*/ 147894 h 605094"/>
              <a:gd name="connsiteX29" fmla="*/ 1358538 w 2246812"/>
              <a:gd name="connsiteY29" fmla="*/ 239334 h 605094"/>
              <a:gd name="connsiteX30" fmla="*/ 1750423 w 2246812"/>
              <a:gd name="connsiteY30" fmla="*/ 487528 h 605094"/>
              <a:gd name="connsiteX31" fmla="*/ 1815738 w 2246812"/>
              <a:gd name="connsiteY31" fmla="*/ 513654 h 605094"/>
              <a:gd name="connsiteX32" fmla="*/ 1881052 w 2246812"/>
              <a:gd name="connsiteY32" fmla="*/ 539780 h 605094"/>
              <a:gd name="connsiteX33" fmla="*/ 1776549 w 2246812"/>
              <a:gd name="connsiteY33" fmla="*/ 513654 h 605094"/>
              <a:gd name="connsiteX34" fmla="*/ 1737360 w 2246812"/>
              <a:gd name="connsiteY34" fmla="*/ 500591 h 605094"/>
              <a:gd name="connsiteX35" fmla="*/ 1645920 w 2246812"/>
              <a:gd name="connsiteY35" fmla="*/ 474465 h 605094"/>
              <a:gd name="connsiteX36" fmla="*/ 1358538 w 2246812"/>
              <a:gd name="connsiteY36" fmla="*/ 487528 h 605094"/>
              <a:gd name="connsiteX37" fmla="*/ 1502229 w 2246812"/>
              <a:gd name="connsiteY37" fmla="*/ 461403 h 605094"/>
              <a:gd name="connsiteX38" fmla="*/ 1580606 w 2246812"/>
              <a:gd name="connsiteY38" fmla="*/ 435277 h 605094"/>
              <a:gd name="connsiteX39" fmla="*/ 1658983 w 2246812"/>
              <a:gd name="connsiteY39" fmla="*/ 383025 h 605094"/>
              <a:gd name="connsiteX40" fmla="*/ 1763486 w 2246812"/>
              <a:gd name="connsiteY40" fmla="*/ 356900 h 605094"/>
              <a:gd name="connsiteX41" fmla="*/ 1946366 w 2246812"/>
              <a:gd name="connsiteY41" fmla="*/ 278523 h 605094"/>
              <a:gd name="connsiteX42" fmla="*/ 2246812 w 2246812"/>
              <a:gd name="connsiteY42" fmla="*/ 200145 h 6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46812" h="605094">
                <a:moveTo>
                  <a:pt x="261258" y="383025"/>
                </a:moveTo>
                <a:cubicBezTo>
                  <a:pt x="235132" y="391734"/>
                  <a:pt x="208761" y="399740"/>
                  <a:pt x="182880" y="409151"/>
                </a:cubicBezTo>
                <a:cubicBezTo>
                  <a:pt x="160843" y="417164"/>
                  <a:pt x="140112" y="428835"/>
                  <a:pt x="117566" y="435277"/>
                </a:cubicBezTo>
                <a:cubicBezTo>
                  <a:pt x="78966" y="446306"/>
                  <a:pt x="39189" y="452694"/>
                  <a:pt x="0" y="461403"/>
                </a:cubicBezTo>
                <a:cubicBezTo>
                  <a:pt x="32744" y="428659"/>
                  <a:pt x="67927" y="372575"/>
                  <a:pt x="130629" y="435277"/>
                </a:cubicBezTo>
                <a:cubicBezTo>
                  <a:pt x="143692" y="448340"/>
                  <a:pt x="73152" y="471852"/>
                  <a:pt x="91440" y="474465"/>
                </a:cubicBezTo>
                <a:cubicBezTo>
                  <a:pt x="135399" y="480745"/>
                  <a:pt x="178110" y="454620"/>
                  <a:pt x="222069" y="448340"/>
                </a:cubicBezTo>
                <a:cubicBezTo>
                  <a:pt x="269680" y="441539"/>
                  <a:pt x="317863" y="439631"/>
                  <a:pt x="365760" y="435277"/>
                </a:cubicBezTo>
                <a:lnTo>
                  <a:pt x="470263" y="409151"/>
                </a:lnTo>
                <a:cubicBezTo>
                  <a:pt x="491897" y="404158"/>
                  <a:pt x="520725" y="412591"/>
                  <a:pt x="535578" y="396088"/>
                </a:cubicBezTo>
                <a:cubicBezTo>
                  <a:pt x="564266" y="364212"/>
                  <a:pt x="568650" y="316880"/>
                  <a:pt x="587829" y="278523"/>
                </a:cubicBezTo>
                <a:cubicBezTo>
                  <a:pt x="638475" y="177231"/>
                  <a:pt x="594184" y="298648"/>
                  <a:pt x="627018" y="200145"/>
                </a:cubicBezTo>
                <a:cubicBezTo>
                  <a:pt x="616604" y="283456"/>
                  <a:pt x="588207" y="491155"/>
                  <a:pt x="600892" y="539780"/>
                </a:cubicBezTo>
                <a:cubicBezTo>
                  <a:pt x="610347" y="576024"/>
                  <a:pt x="661852" y="583323"/>
                  <a:pt x="692332" y="605094"/>
                </a:cubicBezTo>
                <a:lnTo>
                  <a:pt x="757646" y="592031"/>
                </a:lnTo>
                <a:lnTo>
                  <a:pt x="979715" y="552843"/>
                </a:lnTo>
                <a:cubicBezTo>
                  <a:pt x="1001486" y="544134"/>
                  <a:pt x="1027015" y="541728"/>
                  <a:pt x="1045029" y="526717"/>
                </a:cubicBezTo>
                <a:cubicBezTo>
                  <a:pt x="1055607" y="517902"/>
                  <a:pt x="1066354" y="498544"/>
                  <a:pt x="1058092" y="487528"/>
                </a:cubicBezTo>
                <a:cubicBezTo>
                  <a:pt x="1047320" y="473165"/>
                  <a:pt x="1023257" y="478819"/>
                  <a:pt x="1005840" y="474465"/>
                </a:cubicBezTo>
                <a:cubicBezTo>
                  <a:pt x="1014549" y="457048"/>
                  <a:pt x="1018196" y="435983"/>
                  <a:pt x="1031966" y="422214"/>
                </a:cubicBezTo>
                <a:cubicBezTo>
                  <a:pt x="1041703" y="412477"/>
                  <a:pt x="1058370" y="414265"/>
                  <a:pt x="1071155" y="409151"/>
                </a:cubicBezTo>
                <a:cubicBezTo>
                  <a:pt x="1101944" y="396835"/>
                  <a:pt x="1132115" y="383026"/>
                  <a:pt x="1162595" y="369963"/>
                </a:cubicBezTo>
                <a:cubicBezTo>
                  <a:pt x="1180012" y="348191"/>
                  <a:pt x="1193677" y="322793"/>
                  <a:pt x="1214846" y="304648"/>
                </a:cubicBezTo>
                <a:cubicBezTo>
                  <a:pt x="1225301" y="295687"/>
                  <a:pt x="1245773" y="302601"/>
                  <a:pt x="1254035" y="291585"/>
                </a:cubicBezTo>
                <a:cubicBezTo>
                  <a:pt x="1273932" y="265056"/>
                  <a:pt x="1279501" y="230334"/>
                  <a:pt x="1293223" y="200145"/>
                </a:cubicBezTo>
                <a:cubicBezTo>
                  <a:pt x="1301281" y="182418"/>
                  <a:pt x="1310640" y="165311"/>
                  <a:pt x="1319349" y="147894"/>
                </a:cubicBezTo>
                <a:cubicBezTo>
                  <a:pt x="1314995" y="99997"/>
                  <a:pt x="1330147" y="45961"/>
                  <a:pt x="1306286" y="4203"/>
                </a:cubicBezTo>
                <a:cubicBezTo>
                  <a:pt x="1295485" y="-14700"/>
                  <a:pt x="1270993" y="35034"/>
                  <a:pt x="1267098" y="56454"/>
                </a:cubicBezTo>
                <a:cubicBezTo>
                  <a:pt x="1261590" y="86747"/>
                  <a:pt x="1266391" y="120355"/>
                  <a:pt x="1280160" y="147894"/>
                </a:cubicBezTo>
                <a:cubicBezTo>
                  <a:pt x="1298113" y="183801"/>
                  <a:pt x="1327468" y="213913"/>
                  <a:pt x="1358538" y="239334"/>
                </a:cubicBezTo>
                <a:cubicBezTo>
                  <a:pt x="1458213" y="320886"/>
                  <a:pt x="1632979" y="425715"/>
                  <a:pt x="1750423" y="487528"/>
                </a:cubicBezTo>
                <a:cubicBezTo>
                  <a:pt x="1771173" y="498449"/>
                  <a:pt x="1793966" y="504945"/>
                  <a:pt x="1815738" y="513654"/>
                </a:cubicBezTo>
                <a:cubicBezTo>
                  <a:pt x="1837509" y="522363"/>
                  <a:pt x="1903800" y="545467"/>
                  <a:pt x="1881052" y="539780"/>
                </a:cubicBezTo>
                <a:cubicBezTo>
                  <a:pt x="1846218" y="531071"/>
                  <a:pt x="1811190" y="523102"/>
                  <a:pt x="1776549" y="513654"/>
                </a:cubicBezTo>
                <a:cubicBezTo>
                  <a:pt x="1763265" y="510031"/>
                  <a:pt x="1750549" y="504548"/>
                  <a:pt x="1737360" y="500591"/>
                </a:cubicBezTo>
                <a:cubicBezTo>
                  <a:pt x="1706997" y="491482"/>
                  <a:pt x="1676400" y="483174"/>
                  <a:pt x="1645920" y="474465"/>
                </a:cubicBezTo>
                <a:cubicBezTo>
                  <a:pt x="1550126" y="478819"/>
                  <a:pt x="1454037" y="496209"/>
                  <a:pt x="1358538" y="487528"/>
                </a:cubicBezTo>
                <a:cubicBezTo>
                  <a:pt x="1310056" y="483121"/>
                  <a:pt x="1454841" y="472553"/>
                  <a:pt x="1502229" y="461403"/>
                </a:cubicBezTo>
                <a:cubicBezTo>
                  <a:pt x="1529036" y="455096"/>
                  <a:pt x="1555975" y="447593"/>
                  <a:pt x="1580606" y="435277"/>
                </a:cubicBezTo>
                <a:cubicBezTo>
                  <a:pt x="1608690" y="421235"/>
                  <a:pt x="1628521" y="390640"/>
                  <a:pt x="1658983" y="383025"/>
                </a:cubicBezTo>
                <a:cubicBezTo>
                  <a:pt x="1693817" y="374317"/>
                  <a:pt x="1729741" y="369171"/>
                  <a:pt x="1763486" y="356900"/>
                </a:cubicBezTo>
                <a:cubicBezTo>
                  <a:pt x="1825815" y="334235"/>
                  <a:pt x="1883447" y="299496"/>
                  <a:pt x="1946366" y="278523"/>
                </a:cubicBezTo>
                <a:cubicBezTo>
                  <a:pt x="2184936" y="198999"/>
                  <a:pt x="2136781" y="200145"/>
                  <a:pt x="2246812" y="200145"/>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B050"/>
              </a:solidFill>
            </a:endParaRPr>
          </a:p>
        </p:txBody>
      </p:sp>
      <p:sp>
        <p:nvSpPr>
          <p:cNvPr id="175114" name="TextBox 5"/>
          <p:cNvSpPr txBox="1">
            <a:spLocks noChangeArrowheads="1"/>
          </p:cNvSpPr>
          <p:nvPr/>
        </p:nvSpPr>
        <p:spPr bwMode="auto">
          <a:xfrm rot="-214342">
            <a:off x="1144588" y="4403725"/>
            <a:ext cx="503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a:solidFill>
                  <a:srgbClr val="00B050"/>
                </a:solidFill>
              </a:rPr>
              <a:t>Money………………………………………</a:t>
            </a:r>
            <a:endParaRPr lang="en-US" altLang="en-US" sz="2800">
              <a:solidFill>
                <a:srgbClr val="00B050"/>
              </a:solidFill>
            </a:endParaRPr>
          </a:p>
        </p:txBody>
      </p:sp>
      <p:sp>
        <p:nvSpPr>
          <p:cNvPr id="175115" name="TextBox 6"/>
          <p:cNvSpPr txBox="1">
            <a:spLocks noChangeArrowheads="1"/>
          </p:cNvSpPr>
          <p:nvPr/>
        </p:nvSpPr>
        <p:spPr bwMode="auto">
          <a:xfrm rot="-214342">
            <a:off x="1020763" y="3898900"/>
            <a:ext cx="494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solidFill>
                  <a:srgbClr val="00B050"/>
                </a:solidFill>
              </a:rPr>
              <a:t>Pay to the Order of:</a:t>
            </a:r>
            <a:r>
              <a:rPr lang="en-US" altLang="en-US" sz="2800">
                <a:solidFill>
                  <a:srgbClr val="00B050"/>
                </a:solidFill>
              </a:rPr>
              <a:t> Partner</a:t>
            </a:r>
          </a:p>
        </p:txBody>
      </p:sp>
      <p:sp>
        <p:nvSpPr>
          <p:cNvPr id="14" name="Freeform 13"/>
          <p:cNvSpPr/>
          <p:nvPr/>
        </p:nvSpPr>
        <p:spPr>
          <a:xfrm>
            <a:off x="1216025" y="4286250"/>
            <a:ext cx="4389438" cy="288925"/>
          </a:xfrm>
          <a:custGeom>
            <a:avLst/>
            <a:gdLst>
              <a:gd name="connsiteX0" fmla="*/ 0 w 4389120"/>
              <a:gd name="connsiteY0" fmla="*/ 288725 h 288725"/>
              <a:gd name="connsiteX1" fmla="*/ 169818 w 4389120"/>
              <a:gd name="connsiteY1" fmla="*/ 236474 h 288725"/>
              <a:gd name="connsiteX2" fmla="*/ 287383 w 4389120"/>
              <a:gd name="connsiteY2" fmla="*/ 223411 h 288725"/>
              <a:gd name="connsiteX3" fmla="*/ 653143 w 4389120"/>
              <a:gd name="connsiteY3" fmla="*/ 184223 h 288725"/>
              <a:gd name="connsiteX4" fmla="*/ 1227909 w 4389120"/>
              <a:gd name="connsiteY4" fmla="*/ 131971 h 288725"/>
              <a:gd name="connsiteX5" fmla="*/ 1645920 w 4389120"/>
              <a:gd name="connsiteY5" fmla="*/ 105845 h 288725"/>
              <a:gd name="connsiteX6" fmla="*/ 3108960 w 4389120"/>
              <a:gd name="connsiteY6" fmla="*/ 66657 h 288725"/>
              <a:gd name="connsiteX7" fmla="*/ 3265715 w 4389120"/>
              <a:gd name="connsiteY7" fmla="*/ 53594 h 288725"/>
              <a:gd name="connsiteX8" fmla="*/ 3435532 w 4389120"/>
              <a:gd name="connsiteY8" fmla="*/ 27468 h 288725"/>
              <a:gd name="connsiteX9" fmla="*/ 3853543 w 4389120"/>
              <a:gd name="connsiteY9" fmla="*/ 14405 h 288725"/>
              <a:gd name="connsiteX10" fmla="*/ 4389120 w 4389120"/>
              <a:gd name="connsiteY10" fmla="*/ 1343 h 28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120" h="288725">
                <a:moveTo>
                  <a:pt x="0" y="288725"/>
                </a:moveTo>
                <a:cubicBezTo>
                  <a:pt x="39452" y="275575"/>
                  <a:pt x="131322" y="243692"/>
                  <a:pt x="169818" y="236474"/>
                </a:cubicBezTo>
                <a:cubicBezTo>
                  <a:pt x="208572" y="229207"/>
                  <a:pt x="248258" y="228302"/>
                  <a:pt x="287383" y="223411"/>
                </a:cubicBezTo>
                <a:cubicBezTo>
                  <a:pt x="675163" y="174938"/>
                  <a:pt x="300827" y="215128"/>
                  <a:pt x="653143" y="184223"/>
                </a:cubicBezTo>
                <a:cubicBezTo>
                  <a:pt x="844786" y="167412"/>
                  <a:pt x="1035905" y="143971"/>
                  <a:pt x="1227909" y="131971"/>
                </a:cubicBezTo>
                <a:lnTo>
                  <a:pt x="1645920" y="105845"/>
                </a:lnTo>
                <a:cubicBezTo>
                  <a:pt x="2050558" y="84549"/>
                  <a:pt x="2908944" y="71255"/>
                  <a:pt x="3108960" y="66657"/>
                </a:cubicBezTo>
                <a:cubicBezTo>
                  <a:pt x="3161212" y="62303"/>
                  <a:pt x="3213656" y="59841"/>
                  <a:pt x="3265715" y="53594"/>
                </a:cubicBezTo>
                <a:cubicBezTo>
                  <a:pt x="3322579" y="46770"/>
                  <a:pt x="3378387" y="31278"/>
                  <a:pt x="3435532" y="27468"/>
                </a:cubicBezTo>
                <a:cubicBezTo>
                  <a:pt x="3574628" y="18195"/>
                  <a:pt x="3714206" y="18759"/>
                  <a:pt x="3853543" y="14405"/>
                </a:cubicBezTo>
                <a:cubicBezTo>
                  <a:pt x="4162447" y="-6187"/>
                  <a:pt x="3984027" y="1343"/>
                  <a:pt x="4389120" y="134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Freeform 14"/>
          <p:cNvSpPr/>
          <p:nvPr/>
        </p:nvSpPr>
        <p:spPr>
          <a:xfrm>
            <a:off x="6053138" y="4195763"/>
            <a:ext cx="1130300" cy="471487"/>
          </a:xfrm>
          <a:custGeom>
            <a:avLst/>
            <a:gdLst>
              <a:gd name="connsiteX0" fmla="*/ 46131 w 1130348"/>
              <a:gd name="connsiteY0" fmla="*/ 78713 h 470599"/>
              <a:gd name="connsiteX1" fmla="*/ 59194 w 1130348"/>
              <a:gd name="connsiteY1" fmla="*/ 209342 h 470599"/>
              <a:gd name="connsiteX2" fmla="*/ 72257 w 1130348"/>
              <a:gd name="connsiteY2" fmla="*/ 326908 h 470599"/>
              <a:gd name="connsiteX3" fmla="*/ 85320 w 1130348"/>
              <a:gd name="connsiteY3" fmla="*/ 470599 h 470599"/>
              <a:gd name="connsiteX4" fmla="*/ 333514 w 1130348"/>
              <a:gd name="connsiteY4" fmla="*/ 457536 h 470599"/>
              <a:gd name="connsiteX5" fmla="*/ 503331 w 1130348"/>
              <a:gd name="connsiteY5" fmla="*/ 431410 h 470599"/>
              <a:gd name="connsiteX6" fmla="*/ 738462 w 1130348"/>
              <a:gd name="connsiteY6" fmla="*/ 418348 h 470599"/>
              <a:gd name="connsiteX7" fmla="*/ 921342 w 1130348"/>
              <a:gd name="connsiteY7" fmla="*/ 405285 h 470599"/>
              <a:gd name="connsiteX8" fmla="*/ 1130348 w 1130348"/>
              <a:gd name="connsiteY8" fmla="*/ 379159 h 470599"/>
              <a:gd name="connsiteX9" fmla="*/ 1117285 w 1130348"/>
              <a:gd name="connsiteY9" fmla="*/ 339970 h 470599"/>
              <a:gd name="connsiteX10" fmla="*/ 1078097 w 1130348"/>
              <a:gd name="connsiteY10" fmla="*/ 313845 h 470599"/>
              <a:gd name="connsiteX11" fmla="*/ 1091160 w 1130348"/>
              <a:gd name="connsiteY11" fmla="*/ 117902 h 470599"/>
              <a:gd name="connsiteX12" fmla="*/ 1104222 w 1130348"/>
              <a:gd name="connsiteY12" fmla="*/ 336 h 470599"/>
              <a:gd name="connsiteX13" fmla="*/ 986657 w 1130348"/>
              <a:gd name="connsiteY13" fmla="*/ 26462 h 470599"/>
              <a:gd name="connsiteX14" fmla="*/ 947468 w 1130348"/>
              <a:gd name="connsiteY14" fmla="*/ 52588 h 470599"/>
              <a:gd name="connsiteX15" fmla="*/ 895217 w 1130348"/>
              <a:gd name="connsiteY15" fmla="*/ 65650 h 470599"/>
              <a:gd name="connsiteX16" fmla="*/ 712337 w 1130348"/>
              <a:gd name="connsiteY16" fmla="*/ 91776 h 470599"/>
              <a:gd name="connsiteX17" fmla="*/ 46131 w 1130348"/>
              <a:gd name="connsiteY17" fmla="*/ 78713 h 47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0348" h="470599">
                <a:moveTo>
                  <a:pt x="46131" y="78713"/>
                </a:moveTo>
                <a:cubicBezTo>
                  <a:pt x="-62726" y="98307"/>
                  <a:pt x="54613" y="165822"/>
                  <a:pt x="59194" y="209342"/>
                </a:cubicBezTo>
                <a:cubicBezTo>
                  <a:pt x="63322" y="248555"/>
                  <a:pt x="68334" y="287674"/>
                  <a:pt x="72257" y="326908"/>
                </a:cubicBezTo>
                <a:cubicBezTo>
                  <a:pt x="77043" y="374764"/>
                  <a:pt x="80966" y="422702"/>
                  <a:pt x="85320" y="470599"/>
                </a:cubicBezTo>
                <a:cubicBezTo>
                  <a:pt x="168051" y="466245"/>
                  <a:pt x="251030" y="465269"/>
                  <a:pt x="333514" y="457536"/>
                </a:cubicBezTo>
                <a:cubicBezTo>
                  <a:pt x="390536" y="452190"/>
                  <a:pt x="446326" y="436927"/>
                  <a:pt x="503331" y="431410"/>
                </a:cubicBezTo>
                <a:cubicBezTo>
                  <a:pt x="581464" y="423849"/>
                  <a:pt x="660117" y="423244"/>
                  <a:pt x="738462" y="418348"/>
                </a:cubicBezTo>
                <a:cubicBezTo>
                  <a:pt x="799458" y="414536"/>
                  <a:pt x="860530" y="411366"/>
                  <a:pt x="921342" y="405285"/>
                </a:cubicBezTo>
                <a:cubicBezTo>
                  <a:pt x="991204" y="398299"/>
                  <a:pt x="1130348" y="379159"/>
                  <a:pt x="1130348" y="379159"/>
                </a:cubicBezTo>
                <a:cubicBezTo>
                  <a:pt x="1125994" y="366096"/>
                  <a:pt x="1125887" y="350722"/>
                  <a:pt x="1117285" y="339970"/>
                </a:cubicBezTo>
                <a:cubicBezTo>
                  <a:pt x="1107478" y="327711"/>
                  <a:pt x="1079931" y="329437"/>
                  <a:pt x="1078097" y="313845"/>
                </a:cubicBezTo>
                <a:cubicBezTo>
                  <a:pt x="1070449" y="248834"/>
                  <a:pt x="1085724" y="183135"/>
                  <a:pt x="1091160" y="117902"/>
                </a:cubicBezTo>
                <a:cubicBezTo>
                  <a:pt x="1094434" y="78608"/>
                  <a:pt x="1121856" y="35603"/>
                  <a:pt x="1104222" y="336"/>
                </a:cubicBezTo>
                <a:cubicBezTo>
                  <a:pt x="1102379" y="-3349"/>
                  <a:pt x="994889" y="24404"/>
                  <a:pt x="986657" y="26462"/>
                </a:cubicBezTo>
                <a:cubicBezTo>
                  <a:pt x="973594" y="35171"/>
                  <a:pt x="961898" y="46404"/>
                  <a:pt x="947468" y="52588"/>
                </a:cubicBezTo>
                <a:cubicBezTo>
                  <a:pt x="930967" y="59660"/>
                  <a:pt x="912479" y="60718"/>
                  <a:pt x="895217" y="65650"/>
                </a:cubicBezTo>
                <a:cubicBezTo>
                  <a:pt x="808007" y="90566"/>
                  <a:pt x="878105" y="89186"/>
                  <a:pt x="712337" y="91776"/>
                </a:cubicBezTo>
                <a:cubicBezTo>
                  <a:pt x="481588" y="95381"/>
                  <a:pt x="154988" y="59119"/>
                  <a:pt x="46131" y="78713"/>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5118" name="TextBox 9"/>
          <p:cNvSpPr txBox="1">
            <a:spLocks noChangeArrowheads="1"/>
          </p:cNvSpPr>
          <p:nvPr/>
        </p:nvSpPr>
        <p:spPr bwMode="auto">
          <a:xfrm>
            <a:off x="760413" y="3679825"/>
            <a:ext cx="284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b="1">
                <a:solidFill>
                  <a:srgbClr val="00B050"/>
                </a:solidFill>
              </a:rPr>
              <a:t>The Cooperative</a:t>
            </a:r>
          </a:p>
        </p:txBody>
      </p:sp>
      <p:sp>
        <p:nvSpPr>
          <p:cNvPr id="17" name="Freeform 16"/>
          <p:cNvSpPr/>
          <p:nvPr/>
        </p:nvSpPr>
        <p:spPr>
          <a:xfrm>
            <a:off x="6630988" y="4835525"/>
            <a:ext cx="314325" cy="301625"/>
          </a:xfrm>
          <a:custGeom>
            <a:avLst/>
            <a:gdLst>
              <a:gd name="connsiteX0" fmla="*/ 136477 w 313898"/>
              <a:gd name="connsiteY0" fmla="*/ 109244 h 300313"/>
              <a:gd name="connsiteX1" fmla="*/ 54591 w 313898"/>
              <a:gd name="connsiteY1" fmla="*/ 68301 h 300313"/>
              <a:gd name="connsiteX2" fmla="*/ 13647 w 313898"/>
              <a:gd name="connsiteY2" fmla="*/ 54653 h 300313"/>
              <a:gd name="connsiteX3" fmla="*/ 0 w 313898"/>
              <a:gd name="connsiteY3" fmla="*/ 109244 h 300313"/>
              <a:gd name="connsiteX4" fmla="*/ 13647 w 313898"/>
              <a:gd name="connsiteY4" fmla="*/ 177483 h 300313"/>
              <a:gd name="connsiteX5" fmla="*/ 95534 w 313898"/>
              <a:gd name="connsiteY5" fmla="*/ 218426 h 300313"/>
              <a:gd name="connsiteX6" fmla="*/ 122830 w 313898"/>
              <a:gd name="connsiteY6" fmla="*/ 259370 h 300313"/>
              <a:gd name="connsiteX7" fmla="*/ 163773 w 313898"/>
              <a:gd name="connsiteY7" fmla="*/ 273017 h 300313"/>
              <a:gd name="connsiteX8" fmla="*/ 204716 w 313898"/>
              <a:gd name="connsiteY8" fmla="*/ 300313 h 300313"/>
              <a:gd name="connsiteX9" fmla="*/ 259307 w 313898"/>
              <a:gd name="connsiteY9" fmla="*/ 286665 h 300313"/>
              <a:gd name="connsiteX10" fmla="*/ 286603 w 313898"/>
              <a:gd name="connsiteY10" fmla="*/ 204779 h 300313"/>
              <a:gd name="connsiteX11" fmla="*/ 313898 w 313898"/>
              <a:gd name="connsiteY11" fmla="*/ 68301 h 300313"/>
              <a:gd name="connsiteX12" fmla="*/ 300250 w 313898"/>
              <a:gd name="connsiteY12" fmla="*/ 13710 h 300313"/>
              <a:gd name="connsiteX13" fmla="*/ 191068 w 313898"/>
              <a:gd name="connsiteY13" fmla="*/ 13710 h 300313"/>
              <a:gd name="connsiteX14" fmla="*/ 177421 w 313898"/>
              <a:gd name="connsiteY14" fmla="*/ 54653 h 300313"/>
              <a:gd name="connsiteX15" fmla="*/ 136477 w 313898"/>
              <a:gd name="connsiteY15" fmla="*/ 109244 h 3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98" h="300313">
                <a:moveTo>
                  <a:pt x="136477" y="109244"/>
                </a:moveTo>
                <a:cubicBezTo>
                  <a:pt x="116005" y="111519"/>
                  <a:pt x="82478" y="80695"/>
                  <a:pt x="54591" y="68301"/>
                </a:cubicBezTo>
                <a:cubicBezTo>
                  <a:pt x="41445" y="62458"/>
                  <a:pt x="25156" y="46021"/>
                  <a:pt x="13647" y="54653"/>
                </a:cubicBezTo>
                <a:cubicBezTo>
                  <a:pt x="-1359" y="65907"/>
                  <a:pt x="4549" y="91047"/>
                  <a:pt x="0" y="109244"/>
                </a:cubicBezTo>
                <a:cubicBezTo>
                  <a:pt x="4549" y="131990"/>
                  <a:pt x="2138" y="157343"/>
                  <a:pt x="13647" y="177483"/>
                </a:cubicBezTo>
                <a:cubicBezTo>
                  <a:pt x="26098" y="199272"/>
                  <a:pt x="74517" y="211421"/>
                  <a:pt x="95534" y="218426"/>
                </a:cubicBezTo>
                <a:cubicBezTo>
                  <a:pt x="104633" y="232074"/>
                  <a:pt x="110022" y="249123"/>
                  <a:pt x="122830" y="259370"/>
                </a:cubicBezTo>
                <a:cubicBezTo>
                  <a:pt x="134063" y="268357"/>
                  <a:pt x="150906" y="266583"/>
                  <a:pt x="163773" y="273017"/>
                </a:cubicBezTo>
                <a:cubicBezTo>
                  <a:pt x="178444" y="280352"/>
                  <a:pt x="191068" y="291214"/>
                  <a:pt x="204716" y="300313"/>
                </a:cubicBezTo>
                <a:cubicBezTo>
                  <a:pt x="222913" y="295764"/>
                  <a:pt x="247100" y="300906"/>
                  <a:pt x="259307" y="286665"/>
                </a:cubicBezTo>
                <a:cubicBezTo>
                  <a:pt x="278032" y="264820"/>
                  <a:pt x="279625" y="232692"/>
                  <a:pt x="286603" y="204779"/>
                </a:cubicBezTo>
                <a:cubicBezTo>
                  <a:pt x="306961" y="123342"/>
                  <a:pt x="297166" y="168690"/>
                  <a:pt x="313898" y="68301"/>
                </a:cubicBezTo>
                <a:cubicBezTo>
                  <a:pt x="309349" y="50104"/>
                  <a:pt x="311967" y="28357"/>
                  <a:pt x="300250" y="13710"/>
                </a:cubicBezTo>
                <a:cubicBezTo>
                  <a:pt x="277096" y="-15233"/>
                  <a:pt x="209245" y="10075"/>
                  <a:pt x="191068" y="13710"/>
                </a:cubicBezTo>
                <a:cubicBezTo>
                  <a:pt x="186519" y="27358"/>
                  <a:pt x="186408" y="43420"/>
                  <a:pt x="177421" y="54653"/>
                </a:cubicBezTo>
                <a:cubicBezTo>
                  <a:pt x="89588" y="164444"/>
                  <a:pt x="156949" y="106969"/>
                  <a:pt x="136477" y="109244"/>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5120" name="TextBox 2"/>
          <p:cNvSpPr txBox="1">
            <a:spLocks noChangeArrowheads="1"/>
          </p:cNvSpPr>
          <p:nvPr/>
        </p:nvSpPr>
        <p:spPr bwMode="auto">
          <a:xfrm>
            <a:off x="6191250" y="4286250"/>
            <a:ext cx="1017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solidFill>
                  <a:srgbClr val="00B050"/>
                </a:solidFill>
              </a:rPr>
              <a:t>$........</a:t>
            </a:r>
          </a:p>
        </p:txBody>
      </p:sp>
      <p:sp>
        <p:nvSpPr>
          <p:cNvPr id="175121" name="TextBox 17"/>
          <p:cNvSpPr txBox="1">
            <a:spLocks noChangeArrowheads="1"/>
          </p:cNvSpPr>
          <p:nvPr/>
        </p:nvSpPr>
        <p:spPr bwMode="auto">
          <a:xfrm rot="-488864">
            <a:off x="1050925" y="5065713"/>
            <a:ext cx="3930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solidFill>
                  <a:srgbClr val="00B050"/>
                </a:solidFill>
              </a:rPr>
              <a:t>A cash distribution from</a:t>
            </a:r>
            <a:br>
              <a:rPr lang="es-ES" altLang="en-US" sz="1800">
                <a:solidFill>
                  <a:srgbClr val="00B050"/>
                </a:solidFill>
              </a:rPr>
            </a:br>
            <a:r>
              <a:rPr lang="es-ES" altLang="en-US" sz="1800">
                <a:solidFill>
                  <a:srgbClr val="00B050"/>
                </a:solidFill>
              </a:rPr>
              <a:t>your capital account </a:t>
            </a:r>
            <a:endParaRPr lang="en-US" altLang="en-US" sz="1800">
              <a:solidFill>
                <a:srgbClr val="00B050"/>
              </a:solidFill>
            </a:endParaRPr>
          </a:p>
        </p:txBody>
      </p:sp>
      <p:sp>
        <p:nvSpPr>
          <p:cNvPr id="175122" name="TextBox 3"/>
          <p:cNvSpPr txBox="1">
            <a:spLocks noChangeArrowheads="1"/>
          </p:cNvSpPr>
          <p:nvPr/>
        </p:nvSpPr>
        <p:spPr bwMode="auto">
          <a:xfrm>
            <a:off x="1951038" y="6367463"/>
            <a:ext cx="3422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(A Parter’s share of the profits)</a:t>
            </a:r>
            <a:endParaRPr lang="en-US" altLang="en-US" sz="1800"/>
          </a:p>
        </p:txBody>
      </p:sp>
      <p:cxnSp>
        <p:nvCxnSpPr>
          <p:cNvPr id="21" name="Straight Arrow Connector 20"/>
          <p:cNvCxnSpPr/>
          <p:nvPr/>
        </p:nvCxnSpPr>
        <p:spPr>
          <a:xfrm flipV="1">
            <a:off x="2181225" y="5654675"/>
            <a:ext cx="92075" cy="71913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0A4B5D2-210E-4693-89F8-F4D7164F84A6}" type="slidenum">
              <a:rPr lang="en-US" altLang="en-US" sz="1200">
                <a:solidFill>
                  <a:srgbClr val="898989"/>
                </a:solidFill>
              </a:rPr>
              <a:pPr/>
              <a:t>84</a:t>
            </a:fld>
            <a:endParaRPr lang="en-US" altLang="en-US" sz="1200">
              <a:solidFill>
                <a:srgbClr val="898989"/>
              </a:solidFill>
            </a:endParaRPr>
          </a:p>
        </p:txBody>
      </p:sp>
      <p:sp>
        <p:nvSpPr>
          <p:cNvPr id="6" name="TextBox 5"/>
          <p:cNvSpPr txBox="1"/>
          <p:nvPr/>
        </p:nvSpPr>
        <p:spPr>
          <a:xfrm>
            <a:off x="7661275" y="4610100"/>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177155"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77156" name="TextBox 1"/>
          <p:cNvSpPr txBox="1">
            <a:spLocks noChangeArrowheads="1"/>
          </p:cNvSpPr>
          <p:nvPr/>
        </p:nvSpPr>
        <p:spPr bwMode="auto">
          <a:xfrm>
            <a:off x="300038" y="347663"/>
            <a:ext cx="792956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3200" b="1"/>
              <a:t>Pagos garantizados por el trabajo regular</a:t>
            </a:r>
            <a:r>
              <a:rPr lang="es-MX" altLang="en-US" sz="3200"/>
              <a:t>: </a:t>
            </a:r>
          </a:p>
          <a:p>
            <a:pPr>
              <a:buFont typeface="Arial" panose="020B0604020202020204" pitchFamily="34" charset="0"/>
              <a:buNone/>
            </a:pPr>
            <a:r>
              <a:rPr lang="es-MX" altLang="en-US" sz="1800"/>
              <a:t>Si hay suficientes fondos disponibles, la Cooperativa deberá pagarle a las Socias “pagos garantizados” cada mes, como compensación por el trabajo regular que hacen en servicio a la Cooperativa. Los pagos garantizados se basarán en el número de horas trabajadas por las Socias. </a:t>
            </a:r>
            <a:r>
              <a:rPr lang="es-ES" altLang="en-US" sz="1800"/>
              <a:t>Esto reducirá los beneficios que se asignarán a las Cuentas de Capital al final de cada trimestre, pero le dará a las Socias ingresos más estables. Las Socias mantendrán un registro de todos los pagos garantizados hechos a cada Socia.</a:t>
            </a:r>
            <a:endParaRPr lang="en-US" altLang="en-US" sz="1800"/>
          </a:p>
        </p:txBody>
      </p:sp>
      <p:sp>
        <p:nvSpPr>
          <p:cNvPr id="177157" name="TextBox 2"/>
          <p:cNvSpPr txBox="1">
            <a:spLocks noChangeArrowheads="1"/>
          </p:cNvSpPr>
          <p:nvPr/>
        </p:nvSpPr>
        <p:spPr bwMode="auto">
          <a:xfrm>
            <a:off x="762000" y="273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8" name="Freeform 7"/>
          <p:cNvSpPr/>
          <p:nvPr/>
        </p:nvSpPr>
        <p:spPr>
          <a:xfrm>
            <a:off x="300038" y="3070225"/>
            <a:ext cx="7199312" cy="2978150"/>
          </a:xfrm>
          <a:custGeom>
            <a:avLst/>
            <a:gdLst>
              <a:gd name="connsiteX0" fmla="*/ 146199 w 7200141"/>
              <a:gd name="connsiteY0" fmla="*/ 823296 h 2978668"/>
              <a:gd name="connsiteX1" fmla="*/ 211513 w 7200141"/>
              <a:gd name="connsiteY1" fmla="*/ 1032302 h 2978668"/>
              <a:gd name="connsiteX2" fmla="*/ 224576 w 7200141"/>
              <a:gd name="connsiteY2" fmla="*/ 1084553 h 2978668"/>
              <a:gd name="connsiteX3" fmla="*/ 237639 w 7200141"/>
              <a:gd name="connsiteY3" fmla="*/ 1123742 h 2978668"/>
              <a:gd name="connsiteX4" fmla="*/ 263764 w 7200141"/>
              <a:gd name="connsiteY4" fmla="*/ 1267433 h 2978668"/>
              <a:gd name="connsiteX5" fmla="*/ 316016 w 7200141"/>
              <a:gd name="connsiteY5" fmla="*/ 1345811 h 2978668"/>
              <a:gd name="connsiteX6" fmla="*/ 368267 w 7200141"/>
              <a:gd name="connsiteY6" fmla="*/ 1502565 h 2978668"/>
              <a:gd name="connsiteX7" fmla="*/ 407456 w 7200141"/>
              <a:gd name="connsiteY7" fmla="*/ 1685445 h 2978668"/>
              <a:gd name="connsiteX8" fmla="*/ 433581 w 7200141"/>
              <a:gd name="connsiteY8" fmla="*/ 1842199 h 2978668"/>
              <a:gd name="connsiteX9" fmla="*/ 446644 w 7200141"/>
              <a:gd name="connsiteY9" fmla="*/ 1933639 h 2978668"/>
              <a:gd name="connsiteX10" fmla="*/ 472770 w 7200141"/>
              <a:gd name="connsiteY10" fmla="*/ 2077331 h 2978668"/>
              <a:gd name="connsiteX11" fmla="*/ 485833 w 7200141"/>
              <a:gd name="connsiteY11" fmla="*/ 2299399 h 2978668"/>
              <a:gd name="connsiteX12" fmla="*/ 525021 w 7200141"/>
              <a:gd name="connsiteY12" fmla="*/ 2978668 h 2978668"/>
              <a:gd name="connsiteX13" fmla="*/ 642587 w 7200141"/>
              <a:gd name="connsiteY13" fmla="*/ 2965605 h 2978668"/>
              <a:gd name="connsiteX14" fmla="*/ 786279 w 7200141"/>
              <a:gd name="connsiteY14" fmla="*/ 2900291 h 2978668"/>
              <a:gd name="connsiteX15" fmla="*/ 877719 w 7200141"/>
              <a:gd name="connsiteY15" fmla="*/ 2861102 h 2978668"/>
              <a:gd name="connsiteX16" fmla="*/ 1008347 w 7200141"/>
              <a:gd name="connsiteY16" fmla="*/ 2782725 h 2978668"/>
              <a:gd name="connsiteX17" fmla="*/ 1060599 w 7200141"/>
              <a:gd name="connsiteY17" fmla="*/ 2769662 h 2978668"/>
              <a:gd name="connsiteX18" fmla="*/ 1387170 w 7200141"/>
              <a:gd name="connsiteY18" fmla="*/ 2691285 h 2978668"/>
              <a:gd name="connsiteX19" fmla="*/ 1570050 w 7200141"/>
              <a:gd name="connsiteY19" fmla="*/ 2665159 h 2978668"/>
              <a:gd name="connsiteX20" fmla="*/ 1622301 w 7200141"/>
              <a:gd name="connsiteY20" fmla="*/ 2652096 h 2978668"/>
              <a:gd name="connsiteX21" fmla="*/ 2040313 w 7200141"/>
              <a:gd name="connsiteY21" fmla="*/ 2625971 h 2978668"/>
              <a:gd name="connsiteX22" fmla="*/ 2262381 w 7200141"/>
              <a:gd name="connsiteY22" fmla="*/ 2586782 h 2978668"/>
              <a:gd name="connsiteX23" fmla="*/ 2419136 w 7200141"/>
              <a:gd name="connsiteY23" fmla="*/ 2534531 h 2978668"/>
              <a:gd name="connsiteX24" fmla="*/ 2641204 w 7200141"/>
              <a:gd name="connsiteY24" fmla="*/ 2521468 h 2978668"/>
              <a:gd name="connsiteX25" fmla="*/ 3072279 w 7200141"/>
              <a:gd name="connsiteY25" fmla="*/ 2430028 h 2978668"/>
              <a:gd name="connsiteX26" fmla="*/ 3268221 w 7200141"/>
              <a:gd name="connsiteY26" fmla="*/ 2416965 h 2978668"/>
              <a:gd name="connsiteX27" fmla="*/ 4522256 w 7200141"/>
              <a:gd name="connsiteY27" fmla="*/ 2443091 h 2978668"/>
              <a:gd name="connsiteX28" fmla="*/ 4940267 w 7200141"/>
              <a:gd name="connsiteY28" fmla="*/ 2495342 h 2978668"/>
              <a:gd name="connsiteX29" fmla="*/ 5645661 w 7200141"/>
              <a:gd name="connsiteY29" fmla="*/ 2534531 h 2978668"/>
              <a:gd name="connsiteX30" fmla="*/ 6181239 w 7200141"/>
              <a:gd name="connsiteY30" fmla="*/ 2586782 h 2978668"/>
              <a:gd name="connsiteX31" fmla="*/ 6351056 w 7200141"/>
              <a:gd name="connsiteY31" fmla="*/ 2612908 h 2978668"/>
              <a:gd name="connsiteX32" fmla="*/ 6468621 w 7200141"/>
              <a:gd name="connsiteY32" fmla="*/ 2625971 h 2978668"/>
              <a:gd name="connsiteX33" fmla="*/ 6612313 w 7200141"/>
              <a:gd name="connsiteY33" fmla="*/ 2652096 h 2978668"/>
              <a:gd name="connsiteX34" fmla="*/ 6873570 w 7200141"/>
              <a:gd name="connsiteY34" fmla="*/ 2678222 h 2978668"/>
              <a:gd name="connsiteX35" fmla="*/ 7200141 w 7200141"/>
              <a:gd name="connsiteY35" fmla="*/ 2704348 h 2978668"/>
              <a:gd name="connsiteX36" fmla="*/ 7174016 w 7200141"/>
              <a:gd name="connsiteY36" fmla="*/ 2665159 h 2978668"/>
              <a:gd name="connsiteX37" fmla="*/ 7134827 w 7200141"/>
              <a:gd name="connsiteY37" fmla="*/ 2625971 h 2978668"/>
              <a:gd name="connsiteX38" fmla="*/ 7108701 w 7200141"/>
              <a:gd name="connsiteY38" fmla="*/ 2560656 h 2978668"/>
              <a:gd name="connsiteX39" fmla="*/ 7069513 w 7200141"/>
              <a:gd name="connsiteY39" fmla="*/ 2495342 h 2978668"/>
              <a:gd name="connsiteX40" fmla="*/ 7030324 w 7200141"/>
              <a:gd name="connsiteY40" fmla="*/ 2403902 h 2978668"/>
              <a:gd name="connsiteX41" fmla="*/ 7004199 w 7200141"/>
              <a:gd name="connsiteY41" fmla="*/ 2351651 h 2978668"/>
              <a:gd name="connsiteX42" fmla="*/ 6938884 w 7200141"/>
              <a:gd name="connsiteY42" fmla="*/ 2116519 h 2978668"/>
              <a:gd name="connsiteX43" fmla="*/ 6886633 w 7200141"/>
              <a:gd name="connsiteY43" fmla="*/ 1881388 h 2978668"/>
              <a:gd name="connsiteX44" fmla="*/ 6847444 w 7200141"/>
              <a:gd name="connsiteY44" fmla="*/ 1750759 h 2978668"/>
              <a:gd name="connsiteX45" fmla="*/ 6834381 w 7200141"/>
              <a:gd name="connsiteY45" fmla="*/ 1646256 h 2978668"/>
              <a:gd name="connsiteX46" fmla="*/ 6808256 w 7200141"/>
              <a:gd name="connsiteY46" fmla="*/ 1554816 h 2978668"/>
              <a:gd name="connsiteX47" fmla="*/ 6795193 w 7200141"/>
              <a:gd name="connsiteY47" fmla="*/ 1254371 h 2978668"/>
              <a:gd name="connsiteX48" fmla="*/ 6821319 w 7200141"/>
              <a:gd name="connsiteY48" fmla="*/ 771045 h 2978668"/>
              <a:gd name="connsiteX49" fmla="*/ 6834381 w 7200141"/>
              <a:gd name="connsiteY49" fmla="*/ 575102 h 2978668"/>
              <a:gd name="connsiteX50" fmla="*/ 6860507 w 7200141"/>
              <a:gd name="connsiteY50" fmla="*/ 379159 h 2978668"/>
              <a:gd name="connsiteX51" fmla="*/ 6873570 w 7200141"/>
              <a:gd name="connsiteY51" fmla="*/ 248531 h 2978668"/>
              <a:gd name="connsiteX52" fmla="*/ 6899696 w 7200141"/>
              <a:gd name="connsiteY52" fmla="*/ 13399 h 2978668"/>
              <a:gd name="connsiteX53" fmla="*/ 6808256 w 7200141"/>
              <a:gd name="connsiteY53" fmla="*/ 26462 h 2978668"/>
              <a:gd name="connsiteX54" fmla="*/ 6677627 w 7200141"/>
              <a:gd name="connsiteY54" fmla="*/ 39525 h 2978668"/>
              <a:gd name="connsiteX55" fmla="*/ 6586187 w 7200141"/>
              <a:gd name="connsiteY55" fmla="*/ 52588 h 2978668"/>
              <a:gd name="connsiteX56" fmla="*/ 6481684 w 7200141"/>
              <a:gd name="connsiteY56" fmla="*/ 65651 h 2978668"/>
              <a:gd name="connsiteX57" fmla="*/ 6272679 w 7200141"/>
              <a:gd name="connsiteY57" fmla="*/ 104839 h 2978668"/>
              <a:gd name="connsiteX58" fmla="*/ 6194301 w 7200141"/>
              <a:gd name="connsiteY58" fmla="*/ 130965 h 2978668"/>
              <a:gd name="connsiteX59" fmla="*/ 6050610 w 7200141"/>
              <a:gd name="connsiteY59" fmla="*/ 144028 h 2978668"/>
              <a:gd name="connsiteX60" fmla="*/ 5854667 w 7200141"/>
              <a:gd name="connsiteY60" fmla="*/ 183216 h 2978668"/>
              <a:gd name="connsiteX61" fmla="*/ 5488907 w 7200141"/>
              <a:gd name="connsiteY61" fmla="*/ 222405 h 2978668"/>
              <a:gd name="connsiteX62" fmla="*/ 5031707 w 7200141"/>
              <a:gd name="connsiteY62" fmla="*/ 261593 h 2978668"/>
              <a:gd name="connsiteX63" fmla="*/ 4247936 w 7200141"/>
              <a:gd name="connsiteY63" fmla="*/ 300782 h 2978668"/>
              <a:gd name="connsiteX64" fmla="*/ 3882176 w 7200141"/>
              <a:gd name="connsiteY64" fmla="*/ 339971 h 2978668"/>
              <a:gd name="connsiteX65" fmla="*/ 3477227 w 7200141"/>
              <a:gd name="connsiteY65" fmla="*/ 379159 h 2978668"/>
              <a:gd name="connsiteX66" fmla="*/ 3229033 w 7200141"/>
              <a:gd name="connsiteY66" fmla="*/ 405285 h 2978668"/>
              <a:gd name="connsiteX67" fmla="*/ 3033090 w 7200141"/>
              <a:gd name="connsiteY67" fmla="*/ 431411 h 2978668"/>
              <a:gd name="connsiteX68" fmla="*/ 2745707 w 7200141"/>
              <a:gd name="connsiteY68" fmla="*/ 457536 h 2978668"/>
              <a:gd name="connsiteX69" fmla="*/ 2249319 w 7200141"/>
              <a:gd name="connsiteY69" fmla="*/ 509788 h 2978668"/>
              <a:gd name="connsiteX70" fmla="*/ 943033 w 7200141"/>
              <a:gd name="connsiteY70" fmla="*/ 483662 h 2978668"/>
              <a:gd name="connsiteX71" fmla="*/ 681776 w 7200141"/>
              <a:gd name="connsiteY71" fmla="*/ 457536 h 2978668"/>
              <a:gd name="connsiteX72" fmla="*/ 564210 w 7200141"/>
              <a:gd name="connsiteY72" fmla="*/ 431411 h 2978668"/>
              <a:gd name="connsiteX73" fmla="*/ 472770 w 7200141"/>
              <a:gd name="connsiteY73" fmla="*/ 418348 h 2978668"/>
              <a:gd name="connsiteX74" fmla="*/ 342141 w 7200141"/>
              <a:gd name="connsiteY74" fmla="*/ 366096 h 2978668"/>
              <a:gd name="connsiteX75" fmla="*/ 289890 w 7200141"/>
              <a:gd name="connsiteY75" fmla="*/ 339971 h 2978668"/>
              <a:gd name="connsiteX76" fmla="*/ 172324 w 7200141"/>
              <a:gd name="connsiteY76" fmla="*/ 313845 h 2978668"/>
              <a:gd name="connsiteX77" fmla="*/ 133136 w 7200141"/>
              <a:gd name="connsiteY77" fmla="*/ 287719 h 2978668"/>
              <a:gd name="connsiteX78" fmla="*/ 41696 w 7200141"/>
              <a:gd name="connsiteY78" fmla="*/ 261593 h 2978668"/>
              <a:gd name="connsiteX79" fmla="*/ 15570 w 7200141"/>
              <a:gd name="connsiteY79" fmla="*/ 366096 h 2978668"/>
              <a:gd name="connsiteX80" fmla="*/ 41696 w 7200141"/>
              <a:gd name="connsiteY80" fmla="*/ 548976 h 2978668"/>
              <a:gd name="connsiteX81" fmla="*/ 54759 w 7200141"/>
              <a:gd name="connsiteY81" fmla="*/ 627353 h 2978668"/>
              <a:gd name="connsiteX82" fmla="*/ 80884 w 7200141"/>
              <a:gd name="connsiteY82" fmla="*/ 679605 h 2978668"/>
              <a:gd name="connsiteX83" fmla="*/ 133136 w 7200141"/>
              <a:gd name="connsiteY83" fmla="*/ 888611 h 2978668"/>
              <a:gd name="connsiteX84" fmla="*/ 133136 w 7200141"/>
              <a:gd name="connsiteY84" fmla="*/ 927799 h 297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200141" h="2978668">
                <a:moveTo>
                  <a:pt x="146199" y="823296"/>
                </a:moveTo>
                <a:cubicBezTo>
                  <a:pt x="168475" y="1023791"/>
                  <a:pt x="134946" y="863858"/>
                  <a:pt x="211513" y="1032302"/>
                </a:cubicBezTo>
                <a:cubicBezTo>
                  <a:pt x="218942" y="1048646"/>
                  <a:pt x="219644" y="1067291"/>
                  <a:pt x="224576" y="1084553"/>
                </a:cubicBezTo>
                <a:cubicBezTo>
                  <a:pt x="228359" y="1097793"/>
                  <a:pt x="234754" y="1110278"/>
                  <a:pt x="237639" y="1123742"/>
                </a:cubicBezTo>
                <a:cubicBezTo>
                  <a:pt x="247839" y="1171344"/>
                  <a:pt x="247562" y="1221526"/>
                  <a:pt x="263764" y="1267433"/>
                </a:cubicBezTo>
                <a:cubicBezTo>
                  <a:pt x="274214" y="1297042"/>
                  <a:pt x="298599" y="1319685"/>
                  <a:pt x="316016" y="1345811"/>
                </a:cubicBezTo>
                <a:cubicBezTo>
                  <a:pt x="333433" y="1398062"/>
                  <a:pt x="355510" y="1448985"/>
                  <a:pt x="368267" y="1502565"/>
                </a:cubicBezTo>
                <a:cubicBezTo>
                  <a:pt x="428112" y="1753917"/>
                  <a:pt x="340405" y="1517820"/>
                  <a:pt x="407456" y="1685445"/>
                </a:cubicBezTo>
                <a:cubicBezTo>
                  <a:pt x="416164" y="1737696"/>
                  <a:pt x="425319" y="1789875"/>
                  <a:pt x="433581" y="1842199"/>
                </a:cubicBezTo>
                <a:cubicBezTo>
                  <a:pt x="438383" y="1872612"/>
                  <a:pt x="441582" y="1903268"/>
                  <a:pt x="446644" y="1933639"/>
                </a:cubicBezTo>
                <a:cubicBezTo>
                  <a:pt x="454647" y="1981659"/>
                  <a:pt x="464061" y="2029434"/>
                  <a:pt x="472770" y="2077331"/>
                </a:cubicBezTo>
                <a:cubicBezTo>
                  <a:pt x="477124" y="2151354"/>
                  <a:pt x="482414" y="2225327"/>
                  <a:pt x="485833" y="2299399"/>
                </a:cubicBezTo>
                <a:cubicBezTo>
                  <a:pt x="516256" y="2958552"/>
                  <a:pt x="460923" y="2722255"/>
                  <a:pt x="525021" y="2978668"/>
                </a:cubicBezTo>
                <a:cubicBezTo>
                  <a:pt x="564210" y="2974314"/>
                  <a:pt x="604334" y="2975168"/>
                  <a:pt x="642587" y="2965605"/>
                </a:cubicBezTo>
                <a:cubicBezTo>
                  <a:pt x="687456" y="2954388"/>
                  <a:pt x="742224" y="2920316"/>
                  <a:pt x="786279" y="2900291"/>
                </a:cubicBezTo>
                <a:cubicBezTo>
                  <a:pt x="816468" y="2886569"/>
                  <a:pt x="848411" y="2876618"/>
                  <a:pt x="877719" y="2861102"/>
                </a:cubicBezTo>
                <a:cubicBezTo>
                  <a:pt x="922597" y="2837343"/>
                  <a:pt x="962929" y="2805434"/>
                  <a:pt x="1008347" y="2782725"/>
                </a:cubicBezTo>
                <a:cubicBezTo>
                  <a:pt x="1024405" y="2774696"/>
                  <a:pt x="1043375" y="2774728"/>
                  <a:pt x="1060599" y="2769662"/>
                </a:cubicBezTo>
                <a:cubicBezTo>
                  <a:pt x="1280390" y="2705018"/>
                  <a:pt x="1172583" y="2724299"/>
                  <a:pt x="1387170" y="2691285"/>
                </a:cubicBezTo>
                <a:cubicBezTo>
                  <a:pt x="1448033" y="2681921"/>
                  <a:pt x="1509309" y="2675283"/>
                  <a:pt x="1570050" y="2665159"/>
                </a:cubicBezTo>
                <a:cubicBezTo>
                  <a:pt x="1587759" y="2662207"/>
                  <a:pt x="1604410" y="2653587"/>
                  <a:pt x="1622301" y="2652096"/>
                </a:cubicBezTo>
                <a:cubicBezTo>
                  <a:pt x="1761428" y="2640502"/>
                  <a:pt x="1900976" y="2634679"/>
                  <a:pt x="2040313" y="2625971"/>
                </a:cubicBezTo>
                <a:cubicBezTo>
                  <a:pt x="2114336" y="2612908"/>
                  <a:pt x="2189313" y="2604419"/>
                  <a:pt x="2262381" y="2586782"/>
                </a:cubicBezTo>
                <a:cubicBezTo>
                  <a:pt x="2315921" y="2573858"/>
                  <a:pt x="2364859" y="2543889"/>
                  <a:pt x="2419136" y="2534531"/>
                </a:cubicBezTo>
                <a:cubicBezTo>
                  <a:pt x="2492208" y="2521932"/>
                  <a:pt x="2567181" y="2525822"/>
                  <a:pt x="2641204" y="2521468"/>
                </a:cubicBezTo>
                <a:cubicBezTo>
                  <a:pt x="2833692" y="2470137"/>
                  <a:pt x="2864779" y="2455179"/>
                  <a:pt x="3072279" y="2430028"/>
                </a:cubicBezTo>
                <a:cubicBezTo>
                  <a:pt x="3137262" y="2422151"/>
                  <a:pt x="3202907" y="2421319"/>
                  <a:pt x="3268221" y="2416965"/>
                </a:cubicBezTo>
                <a:cubicBezTo>
                  <a:pt x="3440178" y="2419228"/>
                  <a:pt x="4169684" y="2416648"/>
                  <a:pt x="4522256" y="2443091"/>
                </a:cubicBezTo>
                <a:cubicBezTo>
                  <a:pt x="5309490" y="2502133"/>
                  <a:pt x="4410735" y="2438095"/>
                  <a:pt x="4940267" y="2495342"/>
                </a:cubicBezTo>
                <a:cubicBezTo>
                  <a:pt x="5220026" y="2525587"/>
                  <a:pt x="5357580" y="2524597"/>
                  <a:pt x="5645661" y="2534531"/>
                </a:cubicBezTo>
                <a:cubicBezTo>
                  <a:pt x="5889463" y="2554847"/>
                  <a:pt x="5957360" y="2556931"/>
                  <a:pt x="6181239" y="2586782"/>
                </a:cubicBezTo>
                <a:cubicBezTo>
                  <a:pt x="6238008" y="2594351"/>
                  <a:pt x="6294310" y="2605170"/>
                  <a:pt x="6351056" y="2612908"/>
                </a:cubicBezTo>
                <a:cubicBezTo>
                  <a:pt x="6390124" y="2618236"/>
                  <a:pt x="6429628" y="2620122"/>
                  <a:pt x="6468621" y="2625971"/>
                </a:cubicBezTo>
                <a:cubicBezTo>
                  <a:pt x="6516765" y="2633192"/>
                  <a:pt x="6564031" y="2645866"/>
                  <a:pt x="6612313" y="2652096"/>
                </a:cubicBezTo>
                <a:cubicBezTo>
                  <a:pt x="6699113" y="2663296"/>
                  <a:pt x="6786484" y="2669513"/>
                  <a:pt x="6873570" y="2678222"/>
                </a:cubicBezTo>
                <a:cubicBezTo>
                  <a:pt x="7121330" y="2724677"/>
                  <a:pt x="7012127" y="2725239"/>
                  <a:pt x="7200141" y="2704348"/>
                </a:cubicBezTo>
                <a:cubicBezTo>
                  <a:pt x="7191433" y="2691285"/>
                  <a:pt x="7184067" y="2677220"/>
                  <a:pt x="7174016" y="2665159"/>
                </a:cubicBezTo>
                <a:cubicBezTo>
                  <a:pt x="7162189" y="2650967"/>
                  <a:pt x="7144618" y="2641637"/>
                  <a:pt x="7134827" y="2625971"/>
                </a:cubicBezTo>
                <a:cubicBezTo>
                  <a:pt x="7122399" y="2606087"/>
                  <a:pt x="7119188" y="2581629"/>
                  <a:pt x="7108701" y="2560656"/>
                </a:cubicBezTo>
                <a:cubicBezTo>
                  <a:pt x="7097347" y="2537947"/>
                  <a:pt x="7080868" y="2518051"/>
                  <a:pt x="7069513" y="2495342"/>
                </a:cubicBezTo>
                <a:cubicBezTo>
                  <a:pt x="7054683" y="2465682"/>
                  <a:pt x="7044046" y="2434091"/>
                  <a:pt x="7030324" y="2403902"/>
                </a:cubicBezTo>
                <a:cubicBezTo>
                  <a:pt x="7022266" y="2386175"/>
                  <a:pt x="7012907" y="2369068"/>
                  <a:pt x="7004199" y="2351651"/>
                </a:cubicBezTo>
                <a:cubicBezTo>
                  <a:pt x="6973847" y="2078482"/>
                  <a:pt x="7020804" y="2392997"/>
                  <a:pt x="6938884" y="2116519"/>
                </a:cubicBezTo>
                <a:cubicBezTo>
                  <a:pt x="6916075" y="2039538"/>
                  <a:pt x="6902379" y="1960118"/>
                  <a:pt x="6886633" y="1881388"/>
                </a:cubicBezTo>
                <a:cubicBezTo>
                  <a:pt x="6862617" y="1761307"/>
                  <a:pt x="6895102" y="1822246"/>
                  <a:pt x="6847444" y="1750759"/>
                </a:cubicBezTo>
                <a:cubicBezTo>
                  <a:pt x="6843090" y="1715925"/>
                  <a:pt x="6841266" y="1680680"/>
                  <a:pt x="6834381" y="1646256"/>
                </a:cubicBezTo>
                <a:cubicBezTo>
                  <a:pt x="6828164" y="1615172"/>
                  <a:pt x="6811410" y="1586358"/>
                  <a:pt x="6808256" y="1554816"/>
                </a:cubicBezTo>
                <a:cubicBezTo>
                  <a:pt x="6798282" y="1455071"/>
                  <a:pt x="6799547" y="1354519"/>
                  <a:pt x="6795193" y="1254371"/>
                </a:cubicBezTo>
                <a:cubicBezTo>
                  <a:pt x="6803902" y="1093262"/>
                  <a:pt x="6812026" y="932121"/>
                  <a:pt x="6821319" y="771045"/>
                </a:cubicBezTo>
                <a:cubicBezTo>
                  <a:pt x="6825089" y="705694"/>
                  <a:pt x="6827868" y="640236"/>
                  <a:pt x="6834381" y="575102"/>
                </a:cubicBezTo>
                <a:cubicBezTo>
                  <a:pt x="6840937" y="509537"/>
                  <a:pt x="6852656" y="444582"/>
                  <a:pt x="6860507" y="379159"/>
                </a:cubicBezTo>
                <a:cubicBezTo>
                  <a:pt x="6865721" y="335711"/>
                  <a:pt x="6869936" y="292140"/>
                  <a:pt x="6873570" y="248531"/>
                </a:cubicBezTo>
                <a:cubicBezTo>
                  <a:pt x="6891498" y="33401"/>
                  <a:pt x="6870757" y="129155"/>
                  <a:pt x="6899696" y="13399"/>
                </a:cubicBezTo>
                <a:cubicBezTo>
                  <a:pt x="6818212" y="-13762"/>
                  <a:pt x="6906511" y="5407"/>
                  <a:pt x="6808256" y="26462"/>
                </a:cubicBezTo>
                <a:cubicBezTo>
                  <a:pt x="6765467" y="35631"/>
                  <a:pt x="6721087" y="34412"/>
                  <a:pt x="6677627" y="39525"/>
                </a:cubicBezTo>
                <a:cubicBezTo>
                  <a:pt x="6647048" y="43123"/>
                  <a:pt x="6616706" y="48519"/>
                  <a:pt x="6586187" y="52588"/>
                </a:cubicBezTo>
                <a:lnTo>
                  <a:pt x="6481684" y="65651"/>
                </a:lnTo>
                <a:cubicBezTo>
                  <a:pt x="6302118" y="125505"/>
                  <a:pt x="6525534" y="57428"/>
                  <a:pt x="6272679" y="104839"/>
                </a:cubicBezTo>
                <a:cubicBezTo>
                  <a:pt x="6245611" y="109914"/>
                  <a:pt x="6221421" y="126179"/>
                  <a:pt x="6194301" y="130965"/>
                </a:cubicBezTo>
                <a:cubicBezTo>
                  <a:pt x="6146938" y="139323"/>
                  <a:pt x="6098507" y="139674"/>
                  <a:pt x="6050610" y="144028"/>
                </a:cubicBezTo>
                <a:cubicBezTo>
                  <a:pt x="5991015" y="157271"/>
                  <a:pt x="5917336" y="175843"/>
                  <a:pt x="5854667" y="183216"/>
                </a:cubicBezTo>
                <a:cubicBezTo>
                  <a:pt x="5732889" y="197543"/>
                  <a:pt x="5610449" y="206199"/>
                  <a:pt x="5488907" y="222405"/>
                </a:cubicBezTo>
                <a:cubicBezTo>
                  <a:pt x="5181392" y="263407"/>
                  <a:pt x="5392045" y="240805"/>
                  <a:pt x="5031707" y="261593"/>
                </a:cubicBezTo>
                <a:cubicBezTo>
                  <a:pt x="4373817" y="299548"/>
                  <a:pt x="4856435" y="279050"/>
                  <a:pt x="4247936" y="300782"/>
                </a:cubicBezTo>
                <a:cubicBezTo>
                  <a:pt x="4022617" y="350853"/>
                  <a:pt x="4225931" y="312471"/>
                  <a:pt x="3882176" y="339971"/>
                </a:cubicBezTo>
                <a:cubicBezTo>
                  <a:pt x="3746994" y="350785"/>
                  <a:pt x="3612168" y="365665"/>
                  <a:pt x="3477227" y="379159"/>
                </a:cubicBezTo>
                <a:cubicBezTo>
                  <a:pt x="3394451" y="387437"/>
                  <a:pt x="3311492" y="394290"/>
                  <a:pt x="3229033" y="405285"/>
                </a:cubicBezTo>
                <a:cubicBezTo>
                  <a:pt x="3163719" y="413994"/>
                  <a:pt x="3098601" y="424329"/>
                  <a:pt x="3033090" y="431411"/>
                </a:cubicBezTo>
                <a:cubicBezTo>
                  <a:pt x="2937458" y="441750"/>
                  <a:pt x="2841053" y="444823"/>
                  <a:pt x="2745707" y="457536"/>
                </a:cubicBezTo>
                <a:cubicBezTo>
                  <a:pt x="2450120" y="496948"/>
                  <a:pt x="2615409" y="477954"/>
                  <a:pt x="2249319" y="509788"/>
                </a:cubicBezTo>
                <a:cubicBezTo>
                  <a:pt x="1641257" y="463014"/>
                  <a:pt x="2540071" y="528439"/>
                  <a:pt x="943033" y="483662"/>
                </a:cubicBezTo>
                <a:cubicBezTo>
                  <a:pt x="855547" y="481209"/>
                  <a:pt x="768862" y="466245"/>
                  <a:pt x="681776" y="457536"/>
                </a:cubicBezTo>
                <a:cubicBezTo>
                  <a:pt x="634797" y="445791"/>
                  <a:pt x="613971" y="439704"/>
                  <a:pt x="564210" y="431411"/>
                </a:cubicBezTo>
                <a:cubicBezTo>
                  <a:pt x="533839" y="426349"/>
                  <a:pt x="503250" y="422702"/>
                  <a:pt x="472770" y="418348"/>
                </a:cubicBezTo>
                <a:cubicBezTo>
                  <a:pt x="429227" y="400931"/>
                  <a:pt x="384087" y="387069"/>
                  <a:pt x="342141" y="366096"/>
                </a:cubicBezTo>
                <a:cubicBezTo>
                  <a:pt x="324724" y="357388"/>
                  <a:pt x="308123" y="346808"/>
                  <a:pt x="289890" y="339971"/>
                </a:cubicBezTo>
                <a:cubicBezTo>
                  <a:pt x="268805" y="332064"/>
                  <a:pt x="190062" y="317393"/>
                  <a:pt x="172324" y="313845"/>
                </a:cubicBezTo>
                <a:cubicBezTo>
                  <a:pt x="159261" y="305136"/>
                  <a:pt x="147178" y="294740"/>
                  <a:pt x="133136" y="287719"/>
                </a:cubicBezTo>
                <a:cubicBezTo>
                  <a:pt x="114397" y="278349"/>
                  <a:pt x="58436" y="265778"/>
                  <a:pt x="41696" y="261593"/>
                </a:cubicBezTo>
                <a:cubicBezTo>
                  <a:pt x="-20374" y="302973"/>
                  <a:pt x="1348" y="271285"/>
                  <a:pt x="15570" y="366096"/>
                </a:cubicBezTo>
                <a:cubicBezTo>
                  <a:pt x="24705" y="426994"/>
                  <a:pt x="31572" y="488235"/>
                  <a:pt x="41696" y="548976"/>
                </a:cubicBezTo>
                <a:cubicBezTo>
                  <a:pt x="46050" y="575102"/>
                  <a:pt x="47148" y="601984"/>
                  <a:pt x="54759" y="627353"/>
                </a:cubicBezTo>
                <a:cubicBezTo>
                  <a:pt x="60354" y="646005"/>
                  <a:pt x="73652" y="661525"/>
                  <a:pt x="80884" y="679605"/>
                </a:cubicBezTo>
                <a:cubicBezTo>
                  <a:pt x="101500" y="731146"/>
                  <a:pt x="133136" y="842177"/>
                  <a:pt x="133136" y="888611"/>
                </a:cubicBezTo>
                <a:lnTo>
                  <a:pt x="133136" y="927799"/>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reeform 8"/>
          <p:cNvSpPr/>
          <p:nvPr/>
        </p:nvSpPr>
        <p:spPr>
          <a:xfrm>
            <a:off x="1027113" y="4665663"/>
            <a:ext cx="5172075" cy="381000"/>
          </a:xfrm>
          <a:custGeom>
            <a:avLst/>
            <a:gdLst>
              <a:gd name="connsiteX0" fmla="*/ 0 w 4389120"/>
              <a:gd name="connsiteY0" fmla="*/ 288725 h 288725"/>
              <a:gd name="connsiteX1" fmla="*/ 169818 w 4389120"/>
              <a:gd name="connsiteY1" fmla="*/ 236474 h 288725"/>
              <a:gd name="connsiteX2" fmla="*/ 287383 w 4389120"/>
              <a:gd name="connsiteY2" fmla="*/ 223411 h 288725"/>
              <a:gd name="connsiteX3" fmla="*/ 653143 w 4389120"/>
              <a:gd name="connsiteY3" fmla="*/ 184223 h 288725"/>
              <a:gd name="connsiteX4" fmla="*/ 1227909 w 4389120"/>
              <a:gd name="connsiteY4" fmla="*/ 131971 h 288725"/>
              <a:gd name="connsiteX5" fmla="*/ 1645920 w 4389120"/>
              <a:gd name="connsiteY5" fmla="*/ 105845 h 288725"/>
              <a:gd name="connsiteX6" fmla="*/ 3108960 w 4389120"/>
              <a:gd name="connsiteY6" fmla="*/ 66657 h 288725"/>
              <a:gd name="connsiteX7" fmla="*/ 3265715 w 4389120"/>
              <a:gd name="connsiteY7" fmla="*/ 53594 h 288725"/>
              <a:gd name="connsiteX8" fmla="*/ 3435532 w 4389120"/>
              <a:gd name="connsiteY8" fmla="*/ 27468 h 288725"/>
              <a:gd name="connsiteX9" fmla="*/ 3853543 w 4389120"/>
              <a:gd name="connsiteY9" fmla="*/ 14405 h 288725"/>
              <a:gd name="connsiteX10" fmla="*/ 4389120 w 4389120"/>
              <a:gd name="connsiteY10" fmla="*/ 1343 h 28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120" h="288725">
                <a:moveTo>
                  <a:pt x="0" y="288725"/>
                </a:moveTo>
                <a:cubicBezTo>
                  <a:pt x="39452" y="275575"/>
                  <a:pt x="131322" y="243692"/>
                  <a:pt x="169818" y="236474"/>
                </a:cubicBezTo>
                <a:cubicBezTo>
                  <a:pt x="208572" y="229207"/>
                  <a:pt x="248258" y="228302"/>
                  <a:pt x="287383" y="223411"/>
                </a:cubicBezTo>
                <a:cubicBezTo>
                  <a:pt x="675163" y="174938"/>
                  <a:pt x="300827" y="215128"/>
                  <a:pt x="653143" y="184223"/>
                </a:cubicBezTo>
                <a:cubicBezTo>
                  <a:pt x="844786" y="167412"/>
                  <a:pt x="1035905" y="143971"/>
                  <a:pt x="1227909" y="131971"/>
                </a:cubicBezTo>
                <a:lnTo>
                  <a:pt x="1645920" y="105845"/>
                </a:lnTo>
                <a:cubicBezTo>
                  <a:pt x="2050558" y="84549"/>
                  <a:pt x="2908944" y="71255"/>
                  <a:pt x="3108960" y="66657"/>
                </a:cubicBezTo>
                <a:cubicBezTo>
                  <a:pt x="3161212" y="62303"/>
                  <a:pt x="3213656" y="59841"/>
                  <a:pt x="3265715" y="53594"/>
                </a:cubicBezTo>
                <a:cubicBezTo>
                  <a:pt x="3322579" y="46770"/>
                  <a:pt x="3378387" y="31278"/>
                  <a:pt x="3435532" y="27468"/>
                </a:cubicBezTo>
                <a:cubicBezTo>
                  <a:pt x="3574628" y="18195"/>
                  <a:pt x="3714206" y="18759"/>
                  <a:pt x="3853543" y="14405"/>
                </a:cubicBezTo>
                <a:cubicBezTo>
                  <a:pt x="4162447" y="-6187"/>
                  <a:pt x="3984027" y="1343"/>
                  <a:pt x="4389120" y="134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p:nvSpPr>
        <p:spPr>
          <a:xfrm>
            <a:off x="4756150" y="4868863"/>
            <a:ext cx="2246313" cy="604837"/>
          </a:xfrm>
          <a:custGeom>
            <a:avLst/>
            <a:gdLst>
              <a:gd name="connsiteX0" fmla="*/ 261258 w 2246812"/>
              <a:gd name="connsiteY0" fmla="*/ 383025 h 605094"/>
              <a:gd name="connsiteX1" fmla="*/ 182880 w 2246812"/>
              <a:gd name="connsiteY1" fmla="*/ 409151 h 605094"/>
              <a:gd name="connsiteX2" fmla="*/ 117566 w 2246812"/>
              <a:gd name="connsiteY2" fmla="*/ 435277 h 605094"/>
              <a:gd name="connsiteX3" fmla="*/ 0 w 2246812"/>
              <a:gd name="connsiteY3" fmla="*/ 461403 h 605094"/>
              <a:gd name="connsiteX4" fmla="*/ 130629 w 2246812"/>
              <a:gd name="connsiteY4" fmla="*/ 435277 h 605094"/>
              <a:gd name="connsiteX5" fmla="*/ 91440 w 2246812"/>
              <a:gd name="connsiteY5" fmla="*/ 474465 h 605094"/>
              <a:gd name="connsiteX6" fmla="*/ 222069 w 2246812"/>
              <a:gd name="connsiteY6" fmla="*/ 448340 h 605094"/>
              <a:gd name="connsiteX7" fmla="*/ 365760 w 2246812"/>
              <a:gd name="connsiteY7" fmla="*/ 435277 h 605094"/>
              <a:gd name="connsiteX8" fmla="*/ 470263 w 2246812"/>
              <a:gd name="connsiteY8" fmla="*/ 409151 h 605094"/>
              <a:gd name="connsiteX9" fmla="*/ 535578 w 2246812"/>
              <a:gd name="connsiteY9" fmla="*/ 396088 h 605094"/>
              <a:gd name="connsiteX10" fmla="*/ 587829 w 2246812"/>
              <a:gd name="connsiteY10" fmla="*/ 278523 h 605094"/>
              <a:gd name="connsiteX11" fmla="*/ 627018 w 2246812"/>
              <a:gd name="connsiteY11" fmla="*/ 200145 h 605094"/>
              <a:gd name="connsiteX12" fmla="*/ 600892 w 2246812"/>
              <a:gd name="connsiteY12" fmla="*/ 539780 h 605094"/>
              <a:gd name="connsiteX13" fmla="*/ 692332 w 2246812"/>
              <a:gd name="connsiteY13" fmla="*/ 605094 h 605094"/>
              <a:gd name="connsiteX14" fmla="*/ 757646 w 2246812"/>
              <a:gd name="connsiteY14" fmla="*/ 592031 h 605094"/>
              <a:gd name="connsiteX15" fmla="*/ 979715 w 2246812"/>
              <a:gd name="connsiteY15" fmla="*/ 552843 h 605094"/>
              <a:gd name="connsiteX16" fmla="*/ 1045029 w 2246812"/>
              <a:gd name="connsiteY16" fmla="*/ 526717 h 605094"/>
              <a:gd name="connsiteX17" fmla="*/ 1058092 w 2246812"/>
              <a:gd name="connsiteY17" fmla="*/ 487528 h 605094"/>
              <a:gd name="connsiteX18" fmla="*/ 1005840 w 2246812"/>
              <a:gd name="connsiteY18" fmla="*/ 474465 h 605094"/>
              <a:gd name="connsiteX19" fmla="*/ 1031966 w 2246812"/>
              <a:gd name="connsiteY19" fmla="*/ 422214 h 605094"/>
              <a:gd name="connsiteX20" fmla="*/ 1071155 w 2246812"/>
              <a:gd name="connsiteY20" fmla="*/ 409151 h 605094"/>
              <a:gd name="connsiteX21" fmla="*/ 1162595 w 2246812"/>
              <a:gd name="connsiteY21" fmla="*/ 369963 h 605094"/>
              <a:gd name="connsiteX22" fmla="*/ 1214846 w 2246812"/>
              <a:gd name="connsiteY22" fmla="*/ 304648 h 605094"/>
              <a:gd name="connsiteX23" fmla="*/ 1254035 w 2246812"/>
              <a:gd name="connsiteY23" fmla="*/ 291585 h 605094"/>
              <a:gd name="connsiteX24" fmla="*/ 1293223 w 2246812"/>
              <a:gd name="connsiteY24" fmla="*/ 200145 h 605094"/>
              <a:gd name="connsiteX25" fmla="*/ 1319349 w 2246812"/>
              <a:gd name="connsiteY25" fmla="*/ 147894 h 605094"/>
              <a:gd name="connsiteX26" fmla="*/ 1306286 w 2246812"/>
              <a:gd name="connsiteY26" fmla="*/ 4203 h 605094"/>
              <a:gd name="connsiteX27" fmla="*/ 1267098 w 2246812"/>
              <a:gd name="connsiteY27" fmla="*/ 56454 h 605094"/>
              <a:gd name="connsiteX28" fmla="*/ 1280160 w 2246812"/>
              <a:gd name="connsiteY28" fmla="*/ 147894 h 605094"/>
              <a:gd name="connsiteX29" fmla="*/ 1358538 w 2246812"/>
              <a:gd name="connsiteY29" fmla="*/ 239334 h 605094"/>
              <a:gd name="connsiteX30" fmla="*/ 1750423 w 2246812"/>
              <a:gd name="connsiteY30" fmla="*/ 487528 h 605094"/>
              <a:gd name="connsiteX31" fmla="*/ 1815738 w 2246812"/>
              <a:gd name="connsiteY31" fmla="*/ 513654 h 605094"/>
              <a:gd name="connsiteX32" fmla="*/ 1881052 w 2246812"/>
              <a:gd name="connsiteY32" fmla="*/ 539780 h 605094"/>
              <a:gd name="connsiteX33" fmla="*/ 1776549 w 2246812"/>
              <a:gd name="connsiteY33" fmla="*/ 513654 h 605094"/>
              <a:gd name="connsiteX34" fmla="*/ 1737360 w 2246812"/>
              <a:gd name="connsiteY34" fmla="*/ 500591 h 605094"/>
              <a:gd name="connsiteX35" fmla="*/ 1645920 w 2246812"/>
              <a:gd name="connsiteY35" fmla="*/ 474465 h 605094"/>
              <a:gd name="connsiteX36" fmla="*/ 1358538 w 2246812"/>
              <a:gd name="connsiteY36" fmla="*/ 487528 h 605094"/>
              <a:gd name="connsiteX37" fmla="*/ 1502229 w 2246812"/>
              <a:gd name="connsiteY37" fmla="*/ 461403 h 605094"/>
              <a:gd name="connsiteX38" fmla="*/ 1580606 w 2246812"/>
              <a:gd name="connsiteY38" fmla="*/ 435277 h 605094"/>
              <a:gd name="connsiteX39" fmla="*/ 1658983 w 2246812"/>
              <a:gd name="connsiteY39" fmla="*/ 383025 h 605094"/>
              <a:gd name="connsiteX40" fmla="*/ 1763486 w 2246812"/>
              <a:gd name="connsiteY40" fmla="*/ 356900 h 605094"/>
              <a:gd name="connsiteX41" fmla="*/ 1946366 w 2246812"/>
              <a:gd name="connsiteY41" fmla="*/ 278523 h 605094"/>
              <a:gd name="connsiteX42" fmla="*/ 2246812 w 2246812"/>
              <a:gd name="connsiteY42" fmla="*/ 200145 h 6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46812" h="605094">
                <a:moveTo>
                  <a:pt x="261258" y="383025"/>
                </a:moveTo>
                <a:cubicBezTo>
                  <a:pt x="235132" y="391734"/>
                  <a:pt x="208761" y="399740"/>
                  <a:pt x="182880" y="409151"/>
                </a:cubicBezTo>
                <a:cubicBezTo>
                  <a:pt x="160843" y="417164"/>
                  <a:pt x="140112" y="428835"/>
                  <a:pt x="117566" y="435277"/>
                </a:cubicBezTo>
                <a:cubicBezTo>
                  <a:pt x="78966" y="446306"/>
                  <a:pt x="39189" y="452694"/>
                  <a:pt x="0" y="461403"/>
                </a:cubicBezTo>
                <a:cubicBezTo>
                  <a:pt x="32744" y="428659"/>
                  <a:pt x="67927" y="372575"/>
                  <a:pt x="130629" y="435277"/>
                </a:cubicBezTo>
                <a:cubicBezTo>
                  <a:pt x="143692" y="448340"/>
                  <a:pt x="73152" y="471852"/>
                  <a:pt x="91440" y="474465"/>
                </a:cubicBezTo>
                <a:cubicBezTo>
                  <a:pt x="135399" y="480745"/>
                  <a:pt x="178110" y="454620"/>
                  <a:pt x="222069" y="448340"/>
                </a:cubicBezTo>
                <a:cubicBezTo>
                  <a:pt x="269680" y="441539"/>
                  <a:pt x="317863" y="439631"/>
                  <a:pt x="365760" y="435277"/>
                </a:cubicBezTo>
                <a:lnTo>
                  <a:pt x="470263" y="409151"/>
                </a:lnTo>
                <a:cubicBezTo>
                  <a:pt x="491897" y="404158"/>
                  <a:pt x="520725" y="412591"/>
                  <a:pt x="535578" y="396088"/>
                </a:cubicBezTo>
                <a:cubicBezTo>
                  <a:pt x="564266" y="364212"/>
                  <a:pt x="568650" y="316880"/>
                  <a:pt x="587829" y="278523"/>
                </a:cubicBezTo>
                <a:cubicBezTo>
                  <a:pt x="638475" y="177231"/>
                  <a:pt x="594184" y="298648"/>
                  <a:pt x="627018" y="200145"/>
                </a:cubicBezTo>
                <a:cubicBezTo>
                  <a:pt x="616604" y="283456"/>
                  <a:pt x="588207" y="491155"/>
                  <a:pt x="600892" y="539780"/>
                </a:cubicBezTo>
                <a:cubicBezTo>
                  <a:pt x="610347" y="576024"/>
                  <a:pt x="661852" y="583323"/>
                  <a:pt x="692332" y="605094"/>
                </a:cubicBezTo>
                <a:lnTo>
                  <a:pt x="757646" y="592031"/>
                </a:lnTo>
                <a:lnTo>
                  <a:pt x="979715" y="552843"/>
                </a:lnTo>
                <a:cubicBezTo>
                  <a:pt x="1001486" y="544134"/>
                  <a:pt x="1027015" y="541728"/>
                  <a:pt x="1045029" y="526717"/>
                </a:cubicBezTo>
                <a:cubicBezTo>
                  <a:pt x="1055607" y="517902"/>
                  <a:pt x="1066354" y="498544"/>
                  <a:pt x="1058092" y="487528"/>
                </a:cubicBezTo>
                <a:cubicBezTo>
                  <a:pt x="1047320" y="473165"/>
                  <a:pt x="1023257" y="478819"/>
                  <a:pt x="1005840" y="474465"/>
                </a:cubicBezTo>
                <a:cubicBezTo>
                  <a:pt x="1014549" y="457048"/>
                  <a:pt x="1018196" y="435983"/>
                  <a:pt x="1031966" y="422214"/>
                </a:cubicBezTo>
                <a:cubicBezTo>
                  <a:pt x="1041703" y="412477"/>
                  <a:pt x="1058370" y="414265"/>
                  <a:pt x="1071155" y="409151"/>
                </a:cubicBezTo>
                <a:cubicBezTo>
                  <a:pt x="1101944" y="396835"/>
                  <a:pt x="1132115" y="383026"/>
                  <a:pt x="1162595" y="369963"/>
                </a:cubicBezTo>
                <a:cubicBezTo>
                  <a:pt x="1180012" y="348191"/>
                  <a:pt x="1193677" y="322793"/>
                  <a:pt x="1214846" y="304648"/>
                </a:cubicBezTo>
                <a:cubicBezTo>
                  <a:pt x="1225301" y="295687"/>
                  <a:pt x="1245773" y="302601"/>
                  <a:pt x="1254035" y="291585"/>
                </a:cubicBezTo>
                <a:cubicBezTo>
                  <a:pt x="1273932" y="265056"/>
                  <a:pt x="1279501" y="230334"/>
                  <a:pt x="1293223" y="200145"/>
                </a:cubicBezTo>
                <a:cubicBezTo>
                  <a:pt x="1301281" y="182418"/>
                  <a:pt x="1310640" y="165311"/>
                  <a:pt x="1319349" y="147894"/>
                </a:cubicBezTo>
                <a:cubicBezTo>
                  <a:pt x="1314995" y="99997"/>
                  <a:pt x="1330147" y="45961"/>
                  <a:pt x="1306286" y="4203"/>
                </a:cubicBezTo>
                <a:cubicBezTo>
                  <a:pt x="1295485" y="-14700"/>
                  <a:pt x="1270993" y="35034"/>
                  <a:pt x="1267098" y="56454"/>
                </a:cubicBezTo>
                <a:cubicBezTo>
                  <a:pt x="1261590" y="86747"/>
                  <a:pt x="1266391" y="120355"/>
                  <a:pt x="1280160" y="147894"/>
                </a:cubicBezTo>
                <a:cubicBezTo>
                  <a:pt x="1298113" y="183801"/>
                  <a:pt x="1327468" y="213913"/>
                  <a:pt x="1358538" y="239334"/>
                </a:cubicBezTo>
                <a:cubicBezTo>
                  <a:pt x="1458213" y="320886"/>
                  <a:pt x="1632979" y="425715"/>
                  <a:pt x="1750423" y="487528"/>
                </a:cubicBezTo>
                <a:cubicBezTo>
                  <a:pt x="1771173" y="498449"/>
                  <a:pt x="1793966" y="504945"/>
                  <a:pt x="1815738" y="513654"/>
                </a:cubicBezTo>
                <a:cubicBezTo>
                  <a:pt x="1837509" y="522363"/>
                  <a:pt x="1903800" y="545467"/>
                  <a:pt x="1881052" y="539780"/>
                </a:cubicBezTo>
                <a:cubicBezTo>
                  <a:pt x="1846218" y="531071"/>
                  <a:pt x="1811190" y="523102"/>
                  <a:pt x="1776549" y="513654"/>
                </a:cubicBezTo>
                <a:cubicBezTo>
                  <a:pt x="1763265" y="510031"/>
                  <a:pt x="1750549" y="504548"/>
                  <a:pt x="1737360" y="500591"/>
                </a:cubicBezTo>
                <a:cubicBezTo>
                  <a:pt x="1706997" y="491482"/>
                  <a:pt x="1676400" y="483174"/>
                  <a:pt x="1645920" y="474465"/>
                </a:cubicBezTo>
                <a:cubicBezTo>
                  <a:pt x="1550126" y="478819"/>
                  <a:pt x="1454037" y="496209"/>
                  <a:pt x="1358538" y="487528"/>
                </a:cubicBezTo>
                <a:cubicBezTo>
                  <a:pt x="1310056" y="483121"/>
                  <a:pt x="1454841" y="472553"/>
                  <a:pt x="1502229" y="461403"/>
                </a:cubicBezTo>
                <a:cubicBezTo>
                  <a:pt x="1529036" y="455096"/>
                  <a:pt x="1555975" y="447593"/>
                  <a:pt x="1580606" y="435277"/>
                </a:cubicBezTo>
                <a:cubicBezTo>
                  <a:pt x="1608690" y="421235"/>
                  <a:pt x="1628521" y="390640"/>
                  <a:pt x="1658983" y="383025"/>
                </a:cubicBezTo>
                <a:cubicBezTo>
                  <a:pt x="1693817" y="374317"/>
                  <a:pt x="1729741" y="369171"/>
                  <a:pt x="1763486" y="356900"/>
                </a:cubicBezTo>
                <a:cubicBezTo>
                  <a:pt x="1825815" y="334235"/>
                  <a:pt x="1883447" y="299496"/>
                  <a:pt x="1946366" y="278523"/>
                </a:cubicBezTo>
                <a:cubicBezTo>
                  <a:pt x="2184936" y="198999"/>
                  <a:pt x="2136781" y="200145"/>
                  <a:pt x="2246812" y="2001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7161" name="TextBox 5"/>
          <p:cNvSpPr txBox="1">
            <a:spLocks noChangeArrowheads="1"/>
          </p:cNvSpPr>
          <p:nvPr/>
        </p:nvSpPr>
        <p:spPr bwMode="auto">
          <a:xfrm rot="-214342">
            <a:off x="938213" y="4295775"/>
            <a:ext cx="503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a:solidFill>
                  <a:schemeClr val="tx2"/>
                </a:solidFill>
              </a:rPr>
              <a:t>Dinero………………………………………</a:t>
            </a:r>
            <a:endParaRPr lang="en-US" altLang="en-US" sz="2800">
              <a:solidFill>
                <a:schemeClr val="tx2"/>
              </a:solidFill>
            </a:endParaRPr>
          </a:p>
        </p:txBody>
      </p:sp>
      <p:sp>
        <p:nvSpPr>
          <p:cNvPr id="177162" name="TextBox 6"/>
          <p:cNvSpPr txBox="1">
            <a:spLocks noChangeArrowheads="1"/>
          </p:cNvSpPr>
          <p:nvPr/>
        </p:nvSpPr>
        <p:spPr bwMode="auto">
          <a:xfrm rot="-214342">
            <a:off x="814388" y="3790950"/>
            <a:ext cx="494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Pagar a la Orden de:</a:t>
            </a:r>
            <a:r>
              <a:rPr lang="en-US" altLang="en-US" sz="2800"/>
              <a:t> </a:t>
            </a:r>
            <a:r>
              <a:rPr lang="en-US" altLang="en-US" sz="2800">
                <a:solidFill>
                  <a:schemeClr val="tx2"/>
                </a:solidFill>
              </a:rPr>
              <a:t>Socia</a:t>
            </a:r>
          </a:p>
        </p:txBody>
      </p:sp>
      <p:sp>
        <p:nvSpPr>
          <p:cNvPr id="13" name="Freeform 12"/>
          <p:cNvSpPr/>
          <p:nvPr/>
        </p:nvSpPr>
        <p:spPr>
          <a:xfrm>
            <a:off x="1009650" y="4178300"/>
            <a:ext cx="4389438" cy="288925"/>
          </a:xfrm>
          <a:custGeom>
            <a:avLst/>
            <a:gdLst>
              <a:gd name="connsiteX0" fmla="*/ 0 w 4389120"/>
              <a:gd name="connsiteY0" fmla="*/ 288725 h 288725"/>
              <a:gd name="connsiteX1" fmla="*/ 169818 w 4389120"/>
              <a:gd name="connsiteY1" fmla="*/ 236474 h 288725"/>
              <a:gd name="connsiteX2" fmla="*/ 287383 w 4389120"/>
              <a:gd name="connsiteY2" fmla="*/ 223411 h 288725"/>
              <a:gd name="connsiteX3" fmla="*/ 653143 w 4389120"/>
              <a:gd name="connsiteY3" fmla="*/ 184223 h 288725"/>
              <a:gd name="connsiteX4" fmla="*/ 1227909 w 4389120"/>
              <a:gd name="connsiteY4" fmla="*/ 131971 h 288725"/>
              <a:gd name="connsiteX5" fmla="*/ 1645920 w 4389120"/>
              <a:gd name="connsiteY5" fmla="*/ 105845 h 288725"/>
              <a:gd name="connsiteX6" fmla="*/ 3108960 w 4389120"/>
              <a:gd name="connsiteY6" fmla="*/ 66657 h 288725"/>
              <a:gd name="connsiteX7" fmla="*/ 3265715 w 4389120"/>
              <a:gd name="connsiteY7" fmla="*/ 53594 h 288725"/>
              <a:gd name="connsiteX8" fmla="*/ 3435532 w 4389120"/>
              <a:gd name="connsiteY8" fmla="*/ 27468 h 288725"/>
              <a:gd name="connsiteX9" fmla="*/ 3853543 w 4389120"/>
              <a:gd name="connsiteY9" fmla="*/ 14405 h 288725"/>
              <a:gd name="connsiteX10" fmla="*/ 4389120 w 4389120"/>
              <a:gd name="connsiteY10" fmla="*/ 1343 h 28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120" h="288725">
                <a:moveTo>
                  <a:pt x="0" y="288725"/>
                </a:moveTo>
                <a:cubicBezTo>
                  <a:pt x="39452" y="275575"/>
                  <a:pt x="131322" y="243692"/>
                  <a:pt x="169818" y="236474"/>
                </a:cubicBezTo>
                <a:cubicBezTo>
                  <a:pt x="208572" y="229207"/>
                  <a:pt x="248258" y="228302"/>
                  <a:pt x="287383" y="223411"/>
                </a:cubicBezTo>
                <a:cubicBezTo>
                  <a:pt x="675163" y="174938"/>
                  <a:pt x="300827" y="215128"/>
                  <a:pt x="653143" y="184223"/>
                </a:cubicBezTo>
                <a:cubicBezTo>
                  <a:pt x="844786" y="167412"/>
                  <a:pt x="1035905" y="143971"/>
                  <a:pt x="1227909" y="131971"/>
                </a:cubicBezTo>
                <a:lnTo>
                  <a:pt x="1645920" y="105845"/>
                </a:lnTo>
                <a:cubicBezTo>
                  <a:pt x="2050558" y="84549"/>
                  <a:pt x="2908944" y="71255"/>
                  <a:pt x="3108960" y="66657"/>
                </a:cubicBezTo>
                <a:cubicBezTo>
                  <a:pt x="3161212" y="62303"/>
                  <a:pt x="3213656" y="59841"/>
                  <a:pt x="3265715" y="53594"/>
                </a:cubicBezTo>
                <a:cubicBezTo>
                  <a:pt x="3322579" y="46770"/>
                  <a:pt x="3378387" y="31278"/>
                  <a:pt x="3435532" y="27468"/>
                </a:cubicBezTo>
                <a:cubicBezTo>
                  <a:pt x="3574628" y="18195"/>
                  <a:pt x="3714206" y="18759"/>
                  <a:pt x="3853543" y="14405"/>
                </a:cubicBezTo>
                <a:cubicBezTo>
                  <a:pt x="4162447" y="-6187"/>
                  <a:pt x="3984027" y="1343"/>
                  <a:pt x="4389120" y="134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Freeform 13"/>
          <p:cNvSpPr/>
          <p:nvPr/>
        </p:nvSpPr>
        <p:spPr>
          <a:xfrm>
            <a:off x="5846763" y="4087813"/>
            <a:ext cx="1130300" cy="471487"/>
          </a:xfrm>
          <a:custGeom>
            <a:avLst/>
            <a:gdLst>
              <a:gd name="connsiteX0" fmla="*/ 46131 w 1130348"/>
              <a:gd name="connsiteY0" fmla="*/ 78713 h 470599"/>
              <a:gd name="connsiteX1" fmla="*/ 59194 w 1130348"/>
              <a:gd name="connsiteY1" fmla="*/ 209342 h 470599"/>
              <a:gd name="connsiteX2" fmla="*/ 72257 w 1130348"/>
              <a:gd name="connsiteY2" fmla="*/ 326908 h 470599"/>
              <a:gd name="connsiteX3" fmla="*/ 85320 w 1130348"/>
              <a:gd name="connsiteY3" fmla="*/ 470599 h 470599"/>
              <a:gd name="connsiteX4" fmla="*/ 333514 w 1130348"/>
              <a:gd name="connsiteY4" fmla="*/ 457536 h 470599"/>
              <a:gd name="connsiteX5" fmla="*/ 503331 w 1130348"/>
              <a:gd name="connsiteY5" fmla="*/ 431410 h 470599"/>
              <a:gd name="connsiteX6" fmla="*/ 738462 w 1130348"/>
              <a:gd name="connsiteY6" fmla="*/ 418348 h 470599"/>
              <a:gd name="connsiteX7" fmla="*/ 921342 w 1130348"/>
              <a:gd name="connsiteY7" fmla="*/ 405285 h 470599"/>
              <a:gd name="connsiteX8" fmla="*/ 1130348 w 1130348"/>
              <a:gd name="connsiteY8" fmla="*/ 379159 h 470599"/>
              <a:gd name="connsiteX9" fmla="*/ 1117285 w 1130348"/>
              <a:gd name="connsiteY9" fmla="*/ 339970 h 470599"/>
              <a:gd name="connsiteX10" fmla="*/ 1078097 w 1130348"/>
              <a:gd name="connsiteY10" fmla="*/ 313845 h 470599"/>
              <a:gd name="connsiteX11" fmla="*/ 1091160 w 1130348"/>
              <a:gd name="connsiteY11" fmla="*/ 117902 h 470599"/>
              <a:gd name="connsiteX12" fmla="*/ 1104222 w 1130348"/>
              <a:gd name="connsiteY12" fmla="*/ 336 h 470599"/>
              <a:gd name="connsiteX13" fmla="*/ 986657 w 1130348"/>
              <a:gd name="connsiteY13" fmla="*/ 26462 h 470599"/>
              <a:gd name="connsiteX14" fmla="*/ 947468 w 1130348"/>
              <a:gd name="connsiteY14" fmla="*/ 52588 h 470599"/>
              <a:gd name="connsiteX15" fmla="*/ 895217 w 1130348"/>
              <a:gd name="connsiteY15" fmla="*/ 65650 h 470599"/>
              <a:gd name="connsiteX16" fmla="*/ 712337 w 1130348"/>
              <a:gd name="connsiteY16" fmla="*/ 91776 h 470599"/>
              <a:gd name="connsiteX17" fmla="*/ 46131 w 1130348"/>
              <a:gd name="connsiteY17" fmla="*/ 78713 h 47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0348" h="470599">
                <a:moveTo>
                  <a:pt x="46131" y="78713"/>
                </a:moveTo>
                <a:cubicBezTo>
                  <a:pt x="-62726" y="98307"/>
                  <a:pt x="54613" y="165822"/>
                  <a:pt x="59194" y="209342"/>
                </a:cubicBezTo>
                <a:cubicBezTo>
                  <a:pt x="63322" y="248555"/>
                  <a:pt x="68334" y="287674"/>
                  <a:pt x="72257" y="326908"/>
                </a:cubicBezTo>
                <a:cubicBezTo>
                  <a:pt x="77043" y="374764"/>
                  <a:pt x="80966" y="422702"/>
                  <a:pt x="85320" y="470599"/>
                </a:cubicBezTo>
                <a:cubicBezTo>
                  <a:pt x="168051" y="466245"/>
                  <a:pt x="251030" y="465269"/>
                  <a:pt x="333514" y="457536"/>
                </a:cubicBezTo>
                <a:cubicBezTo>
                  <a:pt x="390536" y="452190"/>
                  <a:pt x="446326" y="436927"/>
                  <a:pt x="503331" y="431410"/>
                </a:cubicBezTo>
                <a:cubicBezTo>
                  <a:pt x="581464" y="423849"/>
                  <a:pt x="660117" y="423244"/>
                  <a:pt x="738462" y="418348"/>
                </a:cubicBezTo>
                <a:cubicBezTo>
                  <a:pt x="799458" y="414536"/>
                  <a:pt x="860530" y="411366"/>
                  <a:pt x="921342" y="405285"/>
                </a:cubicBezTo>
                <a:cubicBezTo>
                  <a:pt x="991204" y="398299"/>
                  <a:pt x="1130348" y="379159"/>
                  <a:pt x="1130348" y="379159"/>
                </a:cubicBezTo>
                <a:cubicBezTo>
                  <a:pt x="1125994" y="366096"/>
                  <a:pt x="1125887" y="350722"/>
                  <a:pt x="1117285" y="339970"/>
                </a:cubicBezTo>
                <a:cubicBezTo>
                  <a:pt x="1107478" y="327711"/>
                  <a:pt x="1079931" y="329437"/>
                  <a:pt x="1078097" y="313845"/>
                </a:cubicBezTo>
                <a:cubicBezTo>
                  <a:pt x="1070449" y="248834"/>
                  <a:pt x="1085724" y="183135"/>
                  <a:pt x="1091160" y="117902"/>
                </a:cubicBezTo>
                <a:cubicBezTo>
                  <a:pt x="1094434" y="78608"/>
                  <a:pt x="1121856" y="35603"/>
                  <a:pt x="1104222" y="336"/>
                </a:cubicBezTo>
                <a:cubicBezTo>
                  <a:pt x="1102379" y="-3349"/>
                  <a:pt x="994889" y="24404"/>
                  <a:pt x="986657" y="26462"/>
                </a:cubicBezTo>
                <a:cubicBezTo>
                  <a:pt x="973594" y="35171"/>
                  <a:pt x="961898" y="46404"/>
                  <a:pt x="947468" y="52588"/>
                </a:cubicBezTo>
                <a:cubicBezTo>
                  <a:pt x="930967" y="59660"/>
                  <a:pt x="912479" y="60718"/>
                  <a:pt x="895217" y="65650"/>
                </a:cubicBezTo>
                <a:cubicBezTo>
                  <a:pt x="808007" y="90566"/>
                  <a:pt x="878105" y="89186"/>
                  <a:pt x="712337" y="91776"/>
                </a:cubicBezTo>
                <a:cubicBezTo>
                  <a:pt x="481588" y="95381"/>
                  <a:pt x="154988" y="59119"/>
                  <a:pt x="46131" y="78713"/>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7165" name="TextBox 9"/>
          <p:cNvSpPr txBox="1">
            <a:spLocks noChangeArrowheads="1"/>
          </p:cNvSpPr>
          <p:nvPr/>
        </p:nvSpPr>
        <p:spPr bwMode="auto">
          <a:xfrm>
            <a:off x="554038" y="3571875"/>
            <a:ext cx="284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b="1"/>
              <a:t>La Cooperativa</a:t>
            </a:r>
          </a:p>
        </p:txBody>
      </p:sp>
      <p:sp>
        <p:nvSpPr>
          <p:cNvPr id="16" name="Freeform 15"/>
          <p:cNvSpPr/>
          <p:nvPr/>
        </p:nvSpPr>
        <p:spPr>
          <a:xfrm>
            <a:off x="6424613" y="4727575"/>
            <a:ext cx="314325" cy="301625"/>
          </a:xfrm>
          <a:custGeom>
            <a:avLst/>
            <a:gdLst>
              <a:gd name="connsiteX0" fmla="*/ 136477 w 313898"/>
              <a:gd name="connsiteY0" fmla="*/ 109244 h 300313"/>
              <a:gd name="connsiteX1" fmla="*/ 54591 w 313898"/>
              <a:gd name="connsiteY1" fmla="*/ 68301 h 300313"/>
              <a:gd name="connsiteX2" fmla="*/ 13647 w 313898"/>
              <a:gd name="connsiteY2" fmla="*/ 54653 h 300313"/>
              <a:gd name="connsiteX3" fmla="*/ 0 w 313898"/>
              <a:gd name="connsiteY3" fmla="*/ 109244 h 300313"/>
              <a:gd name="connsiteX4" fmla="*/ 13647 w 313898"/>
              <a:gd name="connsiteY4" fmla="*/ 177483 h 300313"/>
              <a:gd name="connsiteX5" fmla="*/ 95534 w 313898"/>
              <a:gd name="connsiteY5" fmla="*/ 218426 h 300313"/>
              <a:gd name="connsiteX6" fmla="*/ 122830 w 313898"/>
              <a:gd name="connsiteY6" fmla="*/ 259370 h 300313"/>
              <a:gd name="connsiteX7" fmla="*/ 163773 w 313898"/>
              <a:gd name="connsiteY7" fmla="*/ 273017 h 300313"/>
              <a:gd name="connsiteX8" fmla="*/ 204716 w 313898"/>
              <a:gd name="connsiteY8" fmla="*/ 300313 h 300313"/>
              <a:gd name="connsiteX9" fmla="*/ 259307 w 313898"/>
              <a:gd name="connsiteY9" fmla="*/ 286665 h 300313"/>
              <a:gd name="connsiteX10" fmla="*/ 286603 w 313898"/>
              <a:gd name="connsiteY10" fmla="*/ 204779 h 300313"/>
              <a:gd name="connsiteX11" fmla="*/ 313898 w 313898"/>
              <a:gd name="connsiteY11" fmla="*/ 68301 h 300313"/>
              <a:gd name="connsiteX12" fmla="*/ 300250 w 313898"/>
              <a:gd name="connsiteY12" fmla="*/ 13710 h 300313"/>
              <a:gd name="connsiteX13" fmla="*/ 191068 w 313898"/>
              <a:gd name="connsiteY13" fmla="*/ 13710 h 300313"/>
              <a:gd name="connsiteX14" fmla="*/ 177421 w 313898"/>
              <a:gd name="connsiteY14" fmla="*/ 54653 h 300313"/>
              <a:gd name="connsiteX15" fmla="*/ 136477 w 313898"/>
              <a:gd name="connsiteY15" fmla="*/ 109244 h 3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98" h="300313">
                <a:moveTo>
                  <a:pt x="136477" y="109244"/>
                </a:moveTo>
                <a:cubicBezTo>
                  <a:pt x="116005" y="111519"/>
                  <a:pt x="82478" y="80695"/>
                  <a:pt x="54591" y="68301"/>
                </a:cubicBezTo>
                <a:cubicBezTo>
                  <a:pt x="41445" y="62458"/>
                  <a:pt x="25156" y="46021"/>
                  <a:pt x="13647" y="54653"/>
                </a:cubicBezTo>
                <a:cubicBezTo>
                  <a:pt x="-1359" y="65907"/>
                  <a:pt x="4549" y="91047"/>
                  <a:pt x="0" y="109244"/>
                </a:cubicBezTo>
                <a:cubicBezTo>
                  <a:pt x="4549" y="131990"/>
                  <a:pt x="2138" y="157343"/>
                  <a:pt x="13647" y="177483"/>
                </a:cubicBezTo>
                <a:cubicBezTo>
                  <a:pt x="26098" y="199272"/>
                  <a:pt x="74517" y="211421"/>
                  <a:pt x="95534" y="218426"/>
                </a:cubicBezTo>
                <a:cubicBezTo>
                  <a:pt x="104633" y="232074"/>
                  <a:pt x="110022" y="249123"/>
                  <a:pt x="122830" y="259370"/>
                </a:cubicBezTo>
                <a:cubicBezTo>
                  <a:pt x="134063" y="268357"/>
                  <a:pt x="150906" y="266583"/>
                  <a:pt x="163773" y="273017"/>
                </a:cubicBezTo>
                <a:cubicBezTo>
                  <a:pt x="178444" y="280352"/>
                  <a:pt x="191068" y="291214"/>
                  <a:pt x="204716" y="300313"/>
                </a:cubicBezTo>
                <a:cubicBezTo>
                  <a:pt x="222913" y="295764"/>
                  <a:pt x="247100" y="300906"/>
                  <a:pt x="259307" y="286665"/>
                </a:cubicBezTo>
                <a:cubicBezTo>
                  <a:pt x="278032" y="264820"/>
                  <a:pt x="279625" y="232692"/>
                  <a:pt x="286603" y="204779"/>
                </a:cubicBezTo>
                <a:cubicBezTo>
                  <a:pt x="306961" y="123342"/>
                  <a:pt x="297166" y="168690"/>
                  <a:pt x="313898" y="68301"/>
                </a:cubicBezTo>
                <a:cubicBezTo>
                  <a:pt x="309349" y="50104"/>
                  <a:pt x="311967" y="28357"/>
                  <a:pt x="300250" y="13710"/>
                </a:cubicBezTo>
                <a:cubicBezTo>
                  <a:pt x="277096" y="-15233"/>
                  <a:pt x="209245" y="10075"/>
                  <a:pt x="191068" y="13710"/>
                </a:cubicBezTo>
                <a:cubicBezTo>
                  <a:pt x="186519" y="27358"/>
                  <a:pt x="186408" y="43420"/>
                  <a:pt x="177421" y="54653"/>
                </a:cubicBezTo>
                <a:cubicBezTo>
                  <a:pt x="89588" y="164444"/>
                  <a:pt x="156949" y="106969"/>
                  <a:pt x="136477" y="10924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7167" name="TextBox 16"/>
          <p:cNvSpPr txBox="1">
            <a:spLocks noChangeArrowheads="1"/>
          </p:cNvSpPr>
          <p:nvPr/>
        </p:nvSpPr>
        <p:spPr bwMode="auto">
          <a:xfrm>
            <a:off x="5984875" y="4178300"/>
            <a:ext cx="1017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a:t>
            </a:r>
          </a:p>
        </p:txBody>
      </p:sp>
      <p:sp>
        <p:nvSpPr>
          <p:cNvPr id="177168" name="TextBox 1"/>
          <p:cNvSpPr txBox="1">
            <a:spLocks noChangeArrowheads="1"/>
          </p:cNvSpPr>
          <p:nvPr/>
        </p:nvSpPr>
        <p:spPr bwMode="auto">
          <a:xfrm rot="-488864">
            <a:off x="968375" y="5133975"/>
            <a:ext cx="393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solidFill>
                  <a:srgbClr val="0070C0"/>
                </a:solidFill>
              </a:rPr>
              <a:t>Por: El trabajo que hiciste en enero</a:t>
            </a:r>
          </a:p>
        </p:txBody>
      </p:sp>
      <p:cxnSp>
        <p:nvCxnSpPr>
          <p:cNvPr id="4" name="Straight Arrow Connector 3"/>
          <p:cNvCxnSpPr/>
          <p:nvPr/>
        </p:nvCxnSpPr>
        <p:spPr>
          <a:xfrm flipV="1">
            <a:off x="2430463" y="5473700"/>
            <a:ext cx="90487" cy="717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7170" name="TextBox 17"/>
          <p:cNvSpPr txBox="1">
            <a:spLocks noChangeArrowheads="1"/>
          </p:cNvSpPr>
          <p:nvPr/>
        </p:nvSpPr>
        <p:spPr bwMode="auto">
          <a:xfrm>
            <a:off x="1431925" y="6205538"/>
            <a:ext cx="3927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(Pago garantizado)</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95D8777-E11C-427D-A46E-015D61810CEE}" type="slidenum">
              <a:rPr lang="en-US" altLang="en-US" sz="1200">
                <a:solidFill>
                  <a:srgbClr val="898989"/>
                </a:solidFill>
              </a:rPr>
              <a:pPr/>
              <a:t>85</a:t>
            </a:fld>
            <a:endParaRPr lang="en-US" altLang="en-US" sz="1200">
              <a:solidFill>
                <a:srgbClr val="898989"/>
              </a:solidFill>
            </a:endParaRPr>
          </a:p>
        </p:txBody>
      </p:sp>
      <p:sp>
        <p:nvSpPr>
          <p:cNvPr id="179202"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D9C1850D-AB6C-407F-AAFA-DD872163A654}" type="slidenum">
              <a:rPr lang="en-US" altLang="en-US" sz="1200">
                <a:solidFill>
                  <a:srgbClr val="898989"/>
                </a:solidFill>
              </a:rPr>
              <a:pPr algn="r" eaLnBrk="1" hangingPunct="1"/>
              <a:t>85</a:t>
            </a:fld>
            <a:endParaRPr lang="en-US" altLang="en-US" sz="1200">
              <a:solidFill>
                <a:srgbClr val="898989"/>
              </a:solidFill>
            </a:endParaRPr>
          </a:p>
        </p:txBody>
      </p:sp>
      <p:sp>
        <p:nvSpPr>
          <p:cNvPr id="179203" name="TextBox 4"/>
          <p:cNvSpPr txBox="1">
            <a:spLocks noChangeArrowheads="1"/>
          </p:cNvSpPr>
          <p:nvPr/>
        </p:nvSpPr>
        <p:spPr bwMode="auto">
          <a:xfrm>
            <a:off x="7661275" y="4610100"/>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179204" name="TextBox 2"/>
          <p:cNvSpPr txBox="1">
            <a:spLocks noChangeArrowheads="1"/>
          </p:cNvSpPr>
          <p:nvPr/>
        </p:nvSpPr>
        <p:spPr bwMode="auto">
          <a:xfrm>
            <a:off x="968375" y="3413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179205" name="TextBox 1"/>
          <p:cNvSpPr txBox="1">
            <a:spLocks noChangeArrowheads="1"/>
          </p:cNvSpPr>
          <p:nvPr/>
        </p:nvSpPr>
        <p:spPr bwMode="auto">
          <a:xfrm>
            <a:off x="300038" y="347663"/>
            <a:ext cx="792956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3200" b="1"/>
              <a:t>Guaranteed payments for regular work</a:t>
            </a:r>
            <a:r>
              <a:rPr lang="es-MX" altLang="en-US" sz="3200"/>
              <a:t>: </a:t>
            </a:r>
          </a:p>
          <a:p>
            <a:r>
              <a:rPr lang="en-US" altLang="en-US" sz="1800"/>
              <a:t>If there are sufficient available funds, the Cooperative must pay each Partner “guaranteed payments” each month, as compensation for the regular work they do in service of the Cooperative. The guaranteed payments will be based on the number of hours worked by the Partners. This will reduce the profits allocated to the Capital Accounts at the end of each quarter, but it will give Partners a more stable income. Partners will maintain a record of all of the guaranteed payments made to each Partner. </a:t>
            </a:r>
          </a:p>
        </p:txBody>
      </p:sp>
      <p:sp>
        <p:nvSpPr>
          <p:cNvPr id="179206" name="TextBox 2"/>
          <p:cNvSpPr txBox="1">
            <a:spLocks noChangeArrowheads="1"/>
          </p:cNvSpPr>
          <p:nvPr/>
        </p:nvSpPr>
        <p:spPr bwMode="auto">
          <a:xfrm>
            <a:off x="762000" y="273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9" name="Freeform 8"/>
          <p:cNvSpPr/>
          <p:nvPr/>
        </p:nvSpPr>
        <p:spPr>
          <a:xfrm>
            <a:off x="300038" y="3070225"/>
            <a:ext cx="7199312" cy="2978150"/>
          </a:xfrm>
          <a:custGeom>
            <a:avLst/>
            <a:gdLst>
              <a:gd name="connsiteX0" fmla="*/ 146199 w 7200141"/>
              <a:gd name="connsiteY0" fmla="*/ 823296 h 2978668"/>
              <a:gd name="connsiteX1" fmla="*/ 211513 w 7200141"/>
              <a:gd name="connsiteY1" fmla="*/ 1032302 h 2978668"/>
              <a:gd name="connsiteX2" fmla="*/ 224576 w 7200141"/>
              <a:gd name="connsiteY2" fmla="*/ 1084553 h 2978668"/>
              <a:gd name="connsiteX3" fmla="*/ 237639 w 7200141"/>
              <a:gd name="connsiteY3" fmla="*/ 1123742 h 2978668"/>
              <a:gd name="connsiteX4" fmla="*/ 263764 w 7200141"/>
              <a:gd name="connsiteY4" fmla="*/ 1267433 h 2978668"/>
              <a:gd name="connsiteX5" fmla="*/ 316016 w 7200141"/>
              <a:gd name="connsiteY5" fmla="*/ 1345811 h 2978668"/>
              <a:gd name="connsiteX6" fmla="*/ 368267 w 7200141"/>
              <a:gd name="connsiteY6" fmla="*/ 1502565 h 2978668"/>
              <a:gd name="connsiteX7" fmla="*/ 407456 w 7200141"/>
              <a:gd name="connsiteY7" fmla="*/ 1685445 h 2978668"/>
              <a:gd name="connsiteX8" fmla="*/ 433581 w 7200141"/>
              <a:gd name="connsiteY8" fmla="*/ 1842199 h 2978668"/>
              <a:gd name="connsiteX9" fmla="*/ 446644 w 7200141"/>
              <a:gd name="connsiteY9" fmla="*/ 1933639 h 2978668"/>
              <a:gd name="connsiteX10" fmla="*/ 472770 w 7200141"/>
              <a:gd name="connsiteY10" fmla="*/ 2077331 h 2978668"/>
              <a:gd name="connsiteX11" fmla="*/ 485833 w 7200141"/>
              <a:gd name="connsiteY11" fmla="*/ 2299399 h 2978668"/>
              <a:gd name="connsiteX12" fmla="*/ 525021 w 7200141"/>
              <a:gd name="connsiteY12" fmla="*/ 2978668 h 2978668"/>
              <a:gd name="connsiteX13" fmla="*/ 642587 w 7200141"/>
              <a:gd name="connsiteY13" fmla="*/ 2965605 h 2978668"/>
              <a:gd name="connsiteX14" fmla="*/ 786279 w 7200141"/>
              <a:gd name="connsiteY14" fmla="*/ 2900291 h 2978668"/>
              <a:gd name="connsiteX15" fmla="*/ 877719 w 7200141"/>
              <a:gd name="connsiteY15" fmla="*/ 2861102 h 2978668"/>
              <a:gd name="connsiteX16" fmla="*/ 1008347 w 7200141"/>
              <a:gd name="connsiteY16" fmla="*/ 2782725 h 2978668"/>
              <a:gd name="connsiteX17" fmla="*/ 1060599 w 7200141"/>
              <a:gd name="connsiteY17" fmla="*/ 2769662 h 2978668"/>
              <a:gd name="connsiteX18" fmla="*/ 1387170 w 7200141"/>
              <a:gd name="connsiteY18" fmla="*/ 2691285 h 2978668"/>
              <a:gd name="connsiteX19" fmla="*/ 1570050 w 7200141"/>
              <a:gd name="connsiteY19" fmla="*/ 2665159 h 2978668"/>
              <a:gd name="connsiteX20" fmla="*/ 1622301 w 7200141"/>
              <a:gd name="connsiteY20" fmla="*/ 2652096 h 2978668"/>
              <a:gd name="connsiteX21" fmla="*/ 2040313 w 7200141"/>
              <a:gd name="connsiteY21" fmla="*/ 2625971 h 2978668"/>
              <a:gd name="connsiteX22" fmla="*/ 2262381 w 7200141"/>
              <a:gd name="connsiteY22" fmla="*/ 2586782 h 2978668"/>
              <a:gd name="connsiteX23" fmla="*/ 2419136 w 7200141"/>
              <a:gd name="connsiteY23" fmla="*/ 2534531 h 2978668"/>
              <a:gd name="connsiteX24" fmla="*/ 2641204 w 7200141"/>
              <a:gd name="connsiteY24" fmla="*/ 2521468 h 2978668"/>
              <a:gd name="connsiteX25" fmla="*/ 3072279 w 7200141"/>
              <a:gd name="connsiteY25" fmla="*/ 2430028 h 2978668"/>
              <a:gd name="connsiteX26" fmla="*/ 3268221 w 7200141"/>
              <a:gd name="connsiteY26" fmla="*/ 2416965 h 2978668"/>
              <a:gd name="connsiteX27" fmla="*/ 4522256 w 7200141"/>
              <a:gd name="connsiteY27" fmla="*/ 2443091 h 2978668"/>
              <a:gd name="connsiteX28" fmla="*/ 4940267 w 7200141"/>
              <a:gd name="connsiteY28" fmla="*/ 2495342 h 2978668"/>
              <a:gd name="connsiteX29" fmla="*/ 5645661 w 7200141"/>
              <a:gd name="connsiteY29" fmla="*/ 2534531 h 2978668"/>
              <a:gd name="connsiteX30" fmla="*/ 6181239 w 7200141"/>
              <a:gd name="connsiteY30" fmla="*/ 2586782 h 2978668"/>
              <a:gd name="connsiteX31" fmla="*/ 6351056 w 7200141"/>
              <a:gd name="connsiteY31" fmla="*/ 2612908 h 2978668"/>
              <a:gd name="connsiteX32" fmla="*/ 6468621 w 7200141"/>
              <a:gd name="connsiteY32" fmla="*/ 2625971 h 2978668"/>
              <a:gd name="connsiteX33" fmla="*/ 6612313 w 7200141"/>
              <a:gd name="connsiteY33" fmla="*/ 2652096 h 2978668"/>
              <a:gd name="connsiteX34" fmla="*/ 6873570 w 7200141"/>
              <a:gd name="connsiteY34" fmla="*/ 2678222 h 2978668"/>
              <a:gd name="connsiteX35" fmla="*/ 7200141 w 7200141"/>
              <a:gd name="connsiteY35" fmla="*/ 2704348 h 2978668"/>
              <a:gd name="connsiteX36" fmla="*/ 7174016 w 7200141"/>
              <a:gd name="connsiteY36" fmla="*/ 2665159 h 2978668"/>
              <a:gd name="connsiteX37" fmla="*/ 7134827 w 7200141"/>
              <a:gd name="connsiteY37" fmla="*/ 2625971 h 2978668"/>
              <a:gd name="connsiteX38" fmla="*/ 7108701 w 7200141"/>
              <a:gd name="connsiteY38" fmla="*/ 2560656 h 2978668"/>
              <a:gd name="connsiteX39" fmla="*/ 7069513 w 7200141"/>
              <a:gd name="connsiteY39" fmla="*/ 2495342 h 2978668"/>
              <a:gd name="connsiteX40" fmla="*/ 7030324 w 7200141"/>
              <a:gd name="connsiteY40" fmla="*/ 2403902 h 2978668"/>
              <a:gd name="connsiteX41" fmla="*/ 7004199 w 7200141"/>
              <a:gd name="connsiteY41" fmla="*/ 2351651 h 2978668"/>
              <a:gd name="connsiteX42" fmla="*/ 6938884 w 7200141"/>
              <a:gd name="connsiteY42" fmla="*/ 2116519 h 2978668"/>
              <a:gd name="connsiteX43" fmla="*/ 6886633 w 7200141"/>
              <a:gd name="connsiteY43" fmla="*/ 1881388 h 2978668"/>
              <a:gd name="connsiteX44" fmla="*/ 6847444 w 7200141"/>
              <a:gd name="connsiteY44" fmla="*/ 1750759 h 2978668"/>
              <a:gd name="connsiteX45" fmla="*/ 6834381 w 7200141"/>
              <a:gd name="connsiteY45" fmla="*/ 1646256 h 2978668"/>
              <a:gd name="connsiteX46" fmla="*/ 6808256 w 7200141"/>
              <a:gd name="connsiteY46" fmla="*/ 1554816 h 2978668"/>
              <a:gd name="connsiteX47" fmla="*/ 6795193 w 7200141"/>
              <a:gd name="connsiteY47" fmla="*/ 1254371 h 2978668"/>
              <a:gd name="connsiteX48" fmla="*/ 6821319 w 7200141"/>
              <a:gd name="connsiteY48" fmla="*/ 771045 h 2978668"/>
              <a:gd name="connsiteX49" fmla="*/ 6834381 w 7200141"/>
              <a:gd name="connsiteY49" fmla="*/ 575102 h 2978668"/>
              <a:gd name="connsiteX50" fmla="*/ 6860507 w 7200141"/>
              <a:gd name="connsiteY50" fmla="*/ 379159 h 2978668"/>
              <a:gd name="connsiteX51" fmla="*/ 6873570 w 7200141"/>
              <a:gd name="connsiteY51" fmla="*/ 248531 h 2978668"/>
              <a:gd name="connsiteX52" fmla="*/ 6899696 w 7200141"/>
              <a:gd name="connsiteY52" fmla="*/ 13399 h 2978668"/>
              <a:gd name="connsiteX53" fmla="*/ 6808256 w 7200141"/>
              <a:gd name="connsiteY53" fmla="*/ 26462 h 2978668"/>
              <a:gd name="connsiteX54" fmla="*/ 6677627 w 7200141"/>
              <a:gd name="connsiteY54" fmla="*/ 39525 h 2978668"/>
              <a:gd name="connsiteX55" fmla="*/ 6586187 w 7200141"/>
              <a:gd name="connsiteY55" fmla="*/ 52588 h 2978668"/>
              <a:gd name="connsiteX56" fmla="*/ 6481684 w 7200141"/>
              <a:gd name="connsiteY56" fmla="*/ 65651 h 2978668"/>
              <a:gd name="connsiteX57" fmla="*/ 6272679 w 7200141"/>
              <a:gd name="connsiteY57" fmla="*/ 104839 h 2978668"/>
              <a:gd name="connsiteX58" fmla="*/ 6194301 w 7200141"/>
              <a:gd name="connsiteY58" fmla="*/ 130965 h 2978668"/>
              <a:gd name="connsiteX59" fmla="*/ 6050610 w 7200141"/>
              <a:gd name="connsiteY59" fmla="*/ 144028 h 2978668"/>
              <a:gd name="connsiteX60" fmla="*/ 5854667 w 7200141"/>
              <a:gd name="connsiteY60" fmla="*/ 183216 h 2978668"/>
              <a:gd name="connsiteX61" fmla="*/ 5488907 w 7200141"/>
              <a:gd name="connsiteY61" fmla="*/ 222405 h 2978668"/>
              <a:gd name="connsiteX62" fmla="*/ 5031707 w 7200141"/>
              <a:gd name="connsiteY62" fmla="*/ 261593 h 2978668"/>
              <a:gd name="connsiteX63" fmla="*/ 4247936 w 7200141"/>
              <a:gd name="connsiteY63" fmla="*/ 300782 h 2978668"/>
              <a:gd name="connsiteX64" fmla="*/ 3882176 w 7200141"/>
              <a:gd name="connsiteY64" fmla="*/ 339971 h 2978668"/>
              <a:gd name="connsiteX65" fmla="*/ 3477227 w 7200141"/>
              <a:gd name="connsiteY65" fmla="*/ 379159 h 2978668"/>
              <a:gd name="connsiteX66" fmla="*/ 3229033 w 7200141"/>
              <a:gd name="connsiteY66" fmla="*/ 405285 h 2978668"/>
              <a:gd name="connsiteX67" fmla="*/ 3033090 w 7200141"/>
              <a:gd name="connsiteY67" fmla="*/ 431411 h 2978668"/>
              <a:gd name="connsiteX68" fmla="*/ 2745707 w 7200141"/>
              <a:gd name="connsiteY68" fmla="*/ 457536 h 2978668"/>
              <a:gd name="connsiteX69" fmla="*/ 2249319 w 7200141"/>
              <a:gd name="connsiteY69" fmla="*/ 509788 h 2978668"/>
              <a:gd name="connsiteX70" fmla="*/ 943033 w 7200141"/>
              <a:gd name="connsiteY70" fmla="*/ 483662 h 2978668"/>
              <a:gd name="connsiteX71" fmla="*/ 681776 w 7200141"/>
              <a:gd name="connsiteY71" fmla="*/ 457536 h 2978668"/>
              <a:gd name="connsiteX72" fmla="*/ 564210 w 7200141"/>
              <a:gd name="connsiteY72" fmla="*/ 431411 h 2978668"/>
              <a:gd name="connsiteX73" fmla="*/ 472770 w 7200141"/>
              <a:gd name="connsiteY73" fmla="*/ 418348 h 2978668"/>
              <a:gd name="connsiteX74" fmla="*/ 342141 w 7200141"/>
              <a:gd name="connsiteY74" fmla="*/ 366096 h 2978668"/>
              <a:gd name="connsiteX75" fmla="*/ 289890 w 7200141"/>
              <a:gd name="connsiteY75" fmla="*/ 339971 h 2978668"/>
              <a:gd name="connsiteX76" fmla="*/ 172324 w 7200141"/>
              <a:gd name="connsiteY76" fmla="*/ 313845 h 2978668"/>
              <a:gd name="connsiteX77" fmla="*/ 133136 w 7200141"/>
              <a:gd name="connsiteY77" fmla="*/ 287719 h 2978668"/>
              <a:gd name="connsiteX78" fmla="*/ 41696 w 7200141"/>
              <a:gd name="connsiteY78" fmla="*/ 261593 h 2978668"/>
              <a:gd name="connsiteX79" fmla="*/ 15570 w 7200141"/>
              <a:gd name="connsiteY79" fmla="*/ 366096 h 2978668"/>
              <a:gd name="connsiteX80" fmla="*/ 41696 w 7200141"/>
              <a:gd name="connsiteY80" fmla="*/ 548976 h 2978668"/>
              <a:gd name="connsiteX81" fmla="*/ 54759 w 7200141"/>
              <a:gd name="connsiteY81" fmla="*/ 627353 h 2978668"/>
              <a:gd name="connsiteX82" fmla="*/ 80884 w 7200141"/>
              <a:gd name="connsiteY82" fmla="*/ 679605 h 2978668"/>
              <a:gd name="connsiteX83" fmla="*/ 133136 w 7200141"/>
              <a:gd name="connsiteY83" fmla="*/ 888611 h 2978668"/>
              <a:gd name="connsiteX84" fmla="*/ 133136 w 7200141"/>
              <a:gd name="connsiteY84" fmla="*/ 927799 h 297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200141" h="2978668">
                <a:moveTo>
                  <a:pt x="146199" y="823296"/>
                </a:moveTo>
                <a:cubicBezTo>
                  <a:pt x="168475" y="1023791"/>
                  <a:pt x="134946" y="863858"/>
                  <a:pt x="211513" y="1032302"/>
                </a:cubicBezTo>
                <a:cubicBezTo>
                  <a:pt x="218942" y="1048646"/>
                  <a:pt x="219644" y="1067291"/>
                  <a:pt x="224576" y="1084553"/>
                </a:cubicBezTo>
                <a:cubicBezTo>
                  <a:pt x="228359" y="1097793"/>
                  <a:pt x="234754" y="1110278"/>
                  <a:pt x="237639" y="1123742"/>
                </a:cubicBezTo>
                <a:cubicBezTo>
                  <a:pt x="247839" y="1171344"/>
                  <a:pt x="247562" y="1221526"/>
                  <a:pt x="263764" y="1267433"/>
                </a:cubicBezTo>
                <a:cubicBezTo>
                  <a:pt x="274214" y="1297042"/>
                  <a:pt x="298599" y="1319685"/>
                  <a:pt x="316016" y="1345811"/>
                </a:cubicBezTo>
                <a:cubicBezTo>
                  <a:pt x="333433" y="1398062"/>
                  <a:pt x="355510" y="1448985"/>
                  <a:pt x="368267" y="1502565"/>
                </a:cubicBezTo>
                <a:cubicBezTo>
                  <a:pt x="428112" y="1753917"/>
                  <a:pt x="340405" y="1517820"/>
                  <a:pt x="407456" y="1685445"/>
                </a:cubicBezTo>
                <a:cubicBezTo>
                  <a:pt x="416164" y="1737696"/>
                  <a:pt x="425319" y="1789875"/>
                  <a:pt x="433581" y="1842199"/>
                </a:cubicBezTo>
                <a:cubicBezTo>
                  <a:pt x="438383" y="1872612"/>
                  <a:pt x="441582" y="1903268"/>
                  <a:pt x="446644" y="1933639"/>
                </a:cubicBezTo>
                <a:cubicBezTo>
                  <a:pt x="454647" y="1981659"/>
                  <a:pt x="464061" y="2029434"/>
                  <a:pt x="472770" y="2077331"/>
                </a:cubicBezTo>
                <a:cubicBezTo>
                  <a:pt x="477124" y="2151354"/>
                  <a:pt x="482414" y="2225327"/>
                  <a:pt x="485833" y="2299399"/>
                </a:cubicBezTo>
                <a:cubicBezTo>
                  <a:pt x="516256" y="2958552"/>
                  <a:pt x="460923" y="2722255"/>
                  <a:pt x="525021" y="2978668"/>
                </a:cubicBezTo>
                <a:cubicBezTo>
                  <a:pt x="564210" y="2974314"/>
                  <a:pt x="604334" y="2975168"/>
                  <a:pt x="642587" y="2965605"/>
                </a:cubicBezTo>
                <a:cubicBezTo>
                  <a:pt x="687456" y="2954388"/>
                  <a:pt x="742224" y="2920316"/>
                  <a:pt x="786279" y="2900291"/>
                </a:cubicBezTo>
                <a:cubicBezTo>
                  <a:pt x="816468" y="2886569"/>
                  <a:pt x="848411" y="2876618"/>
                  <a:pt x="877719" y="2861102"/>
                </a:cubicBezTo>
                <a:cubicBezTo>
                  <a:pt x="922597" y="2837343"/>
                  <a:pt x="962929" y="2805434"/>
                  <a:pt x="1008347" y="2782725"/>
                </a:cubicBezTo>
                <a:cubicBezTo>
                  <a:pt x="1024405" y="2774696"/>
                  <a:pt x="1043375" y="2774728"/>
                  <a:pt x="1060599" y="2769662"/>
                </a:cubicBezTo>
                <a:cubicBezTo>
                  <a:pt x="1280390" y="2705018"/>
                  <a:pt x="1172583" y="2724299"/>
                  <a:pt x="1387170" y="2691285"/>
                </a:cubicBezTo>
                <a:cubicBezTo>
                  <a:pt x="1448033" y="2681921"/>
                  <a:pt x="1509309" y="2675283"/>
                  <a:pt x="1570050" y="2665159"/>
                </a:cubicBezTo>
                <a:cubicBezTo>
                  <a:pt x="1587759" y="2662207"/>
                  <a:pt x="1604410" y="2653587"/>
                  <a:pt x="1622301" y="2652096"/>
                </a:cubicBezTo>
                <a:cubicBezTo>
                  <a:pt x="1761428" y="2640502"/>
                  <a:pt x="1900976" y="2634679"/>
                  <a:pt x="2040313" y="2625971"/>
                </a:cubicBezTo>
                <a:cubicBezTo>
                  <a:pt x="2114336" y="2612908"/>
                  <a:pt x="2189313" y="2604419"/>
                  <a:pt x="2262381" y="2586782"/>
                </a:cubicBezTo>
                <a:cubicBezTo>
                  <a:pt x="2315921" y="2573858"/>
                  <a:pt x="2364859" y="2543889"/>
                  <a:pt x="2419136" y="2534531"/>
                </a:cubicBezTo>
                <a:cubicBezTo>
                  <a:pt x="2492208" y="2521932"/>
                  <a:pt x="2567181" y="2525822"/>
                  <a:pt x="2641204" y="2521468"/>
                </a:cubicBezTo>
                <a:cubicBezTo>
                  <a:pt x="2833692" y="2470137"/>
                  <a:pt x="2864779" y="2455179"/>
                  <a:pt x="3072279" y="2430028"/>
                </a:cubicBezTo>
                <a:cubicBezTo>
                  <a:pt x="3137262" y="2422151"/>
                  <a:pt x="3202907" y="2421319"/>
                  <a:pt x="3268221" y="2416965"/>
                </a:cubicBezTo>
                <a:cubicBezTo>
                  <a:pt x="3440178" y="2419228"/>
                  <a:pt x="4169684" y="2416648"/>
                  <a:pt x="4522256" y="2443091"/>
                </a:cubicBezTo>
                <a:cubicBezTo>
                  <a:pt x="5309490" y="2502133"/>
                  <a:pt x="4410735" y="2438095"/>
                  <a:pt x="4940267" y="2495342"/>
                </a:cubicBezTo>
                <a:cubicBezTo>
                  <a:pt x="5220026" y="2525587"/>
                  <a:pt x="5357580" y="2524597"/>
                  <a:pt x="5645661" y="2534531"/>
                </a:cubicBezTo>
                <a:cubicBezTo>
                  <a:pt x="5889463" y="2554847"/>
                  <a:pt x="5957360" y="2556931"/>
                  <a:pt x="6181239" y="2586782"/>
                </a:cubicBezTo>
                <a:cubicBezTo>
                  <a:pt x="6238008" y="2594351"/>
                  <a:pt x="6294310" y="2605170"/>
                  <a:pt x="6351056" y="2612908"/>
                </a:cubicBezTo>
                <a:cubicBezTo>
                  <a:pt x="6390124" y="2618236"/>
                  <a:pt x="6429628" y="2620122"/>
                  <a:pt x="6468621" y="2625971"/>
                </a:cubicBezTo>
                <a:cubicBezTo>
                  <a:pt x="6516765" y="2633192"/>
                  <a:pt x="6564031" y="2645866"/>
                  <a:pt x="6612313" y="2652096"/>
                </a:cubicBezTo>
                <a:cubicBezTo>
                  <a:pt x="6699113" y="2663296"/>
                  <a:pt x="6786484" y="2669513"/>
                  <a:pt x="6873570" y="2678222"/>
                </a:cubicBezTo>
                <a:cubicBezTo>
                  <a:pt x="7121330" y="2724677"/>
                  <a:pt x="7012127" y="2725239"/>
                  <a:pt x="7200141" y="2704348"/>
                </a:cubicBezTo>
                <a:cubicBezTo>
                  <a:pt x="7191433" y="2691285"/>
                  <a:pt x="7184067" y="2677220"/>
                  <a:pt x="7174016" y="2665159"/>
                </a:cubicBezTo>
                <a:cubicBezTo>
                  <a:pt x="7162189" y="2650967"/>
                  <a:pt x="7144618" y="2641637"/>
                  <a:pt x="7134827" y="2625971"/>
                </a:cubicBezTo>
                <a:cubicBezTo>
                  <a:pt x="7122399" y="2606087"/>
                  <a:pt x="7119188" y="2581629"/>
                  <a:pt x="7108701" y="2560656"/>
                </a:cubicBezTo>
                <a:cubicBezTo>
                  <a:pt x="7097347" y="2537947"/>
                  <a:pt x="7080868" y="2518051"/>
                  <a:pt x="7069513" y="2495342"/>
                </a:cubicBezTo>
                <a:cubicBezTo>
                  <a:pt x="7054683" y="2465682"/>
                  <a:pt x="7044046" y="2434091"/>
                  <a:pt x="7030324" y="2403902"/>
                </a:cubicBezTo>
                <a:cubicBezTo>
                  <a:pt x="7022266" y="2386175"/>
                  <a:pt x="7012907" y="2369068"/>
                  <a:pt x="7004199" y="2351651"/>
                </a:cubicBezTo>
                <a:cubicBezTo>
                  <a:pt x="6973847" y="2078482"/>
                  <a:pt x="7020804" y="2392997"/>
                  <a:pt x="6938884" y="2116519"/>
                </a:cubicBezTo>
                <a:cubicBezTo>
                  <a:pt x="6916075" y="2039538"/>
                  <a:pt x="6902379" y="1960118"/>
                  <a:pt x="6886633" y="1881388"/>
                </a:cubicBezTo>
                <a:cubicBezTo>
                  <a:pt x="6862617" y="1761307"/>
                  <a:pt x="6895102" y="1822246"/>
                  <a:pt x="6847444" y="1750759"/>
                </a:cubicBezTo>
                <a:cubicBezTo>
                  <a:pt x="6843090" y="1715925"/>
                  <a:pt x="6841266" y="1680680"/>
                  <a:pt x="6834381" y="1646256"/>
                </a:cubicBezTo>
                <a:cubicBezTo>
                  <a:pt x="6828164" y="1615172"/>
                  <a:pt x="6811410" y="1586358"/>
                  <a:pt x="6808256" y="1554816"/>
                </a:cubicBezTo>
                <a:cubicBezTo>
                  <a:pt x="6798282" y="1455071"/>
                  <a:pt x="6799547" y="1354519"/>
                  <a:pt x="6795193" y="1254371"/>
                </a:cubicBezTo>
                <a:cubicBezTo>
                  <a:pt x="6803902" y="1093262"/>
                  <a:pt x="6812026" y="932121"/>
                  <a:pt x="6821319" y="771045"/>
                </a:cubicBezTo>
                <a:cubicBezTo>
                  <a:pt x="6825089" y="705694"/>
                  <a:pt x="6827868" y="640236"/>
                  <a:pt x="6834381" y="575102"/>
                </a:cubicBezTo>
                <a:cubicBezTo>
                  <a:pt x="6840937" y="509537"/>
                  <a:pt x="6852656" y="444582"/>
                  <a:pt x="6860507" y="379159"/>
                </a:cubicBezTo>
                <a:cubicBezTo>
                  <a:pt x="6865721" y="335711"/>
                  <a:pt x="6869936" y="292140"/>
                  <a:pt x="6873570" y="248531"/>
                </a:cubicBezTo>
                <a:cubicBezTo>
                  <a:pt x="6891498" y="33401"/>
                  <a:pt x="6870757" y="129155"/>
                  <a:pt x="6899696" y="13399"/>
                </a:cubicBezTo>
                <a:cubicBezTo>
                  <a:pt x="6818212" y="-13762"/>
                  <a:pt x="6906511" y="5407"/>
                  <a:pt x="6808256" y="26462"/>
                </a:cubicBezTo>
                <a:cubicBezTo>
                  <a:pt x="6765467" y="35631"/>
                  <a:pt x="6721087" y="34412"/>
                  <a:pt x="6677627" y="39525"/>
                </a:cubicBezTo>
                <a:cubicBezTo>
                  <a:pt x="6647048" y="43123"/>
                  <a:pt x="6616706" y="48519"/>
                  <a:pt x="6586187" y="52588"/>
                </a:cubicBezTo>
                <a:lnTo>
                  <a:pt x="6481684" y="65651"/>
                </a:lnTo>
                <a:cubicBezTo>
                  <a:pt x="6302118" y="125505"/>
                  <a:pt x="6525534" y="57428"/>
                  <a:pt x="6272679" y="104839"/>
                </a:cubicBezTo>
                <a:cubicBezTo>
                  <a:pt x="6245611" y="109914"/>
                  <a:pt x="6221421" y="126179"/>
                  <a:pt x="6194301" y="130965"/>
                </a:cubicBezTo>
                <a:cubicBezTo>
                  <a:pt x="6146938" y="139323"/>
                  <a:pt x="6098507" y="139674"/>
                  <a:pt x="6050610" y="144028"/>
                </a:cubicBezTo>
                <a:cubicBezTo>
                  <a:pt x="5991015" y="157271"/>
                  <a:pt x="5917336" y="175843"/>
                  <a:pt x="5854667" y="183216"/>
                </a:cubicBezTo>
                <a:cubicBezTo>
                  <a:pt x="5732889" y="197543"/>
                  <a:pt x="5610449" y="206199"/>
                  <a:pt x="5488907" y="222405"/>
                </a:cubicBezTo>
                <a:cubicBezTo>
                  <a:pt x="5181392" y="263407"/>
                  <a:pt x="5392045" y="240805"/>
                  <a:pt x="5031707" y="261593"/>
                </a:cubicBezTo>
                <a:cubicBezTo>
                  <a:pt x="4373817" y="299548"/>
                  <a:pt x="4856435" y="279050"/>
                  <a:pt x="4247936" y="300782"/>
                </a:cubicBezTo>
                <a:cubicBezTo>
                  <a:pt x="4022617" y="350853"/>
                  <a:pt x="4225931" y="312471"/>
                  <a:pt x="3882176" y="339971"/>
                </a:cubicBezTo>
                <a:cubicBezTo>
                  <a:pt x="3746994" y="350785"/>
                  <a:pt x="3612168" y="365665"/>
                  <a:pt x="3477227" y="379159"/>
                </a:cubicBezTo>
                <a:cubicBezTo>
                  <a:pt x="3394451" y="387437"/>
                  <a:pt x="3311492" y="394290"/>
                  <a:pt x="3229033" y="405285"/>
                </a:cubicBezTo>
                <a:cubicBezTo>
                  <a:pt x="3163719" y="413994"/>
                  <a:pt x="3098601" y="424329"/>
                  <a:pt x="3033090" y="431411"/>
                </a:cubicBezTo>
                <a:cubicBezTo>
                  <a:pt x="2937458" y="441750"/>
                  <a:pt x="2841053" y="444823"/>
                  <a:pt x="2745707" y="457536"/>
                </a:cubicBezTo>
                <a:cubicBezTo>
                  <a:pt x="2450120" y="496948"/>
                  <a:pt x="2615409" y="477954"/>
                  <a:pt x="2249319" y="509788"/>
                </a:cubicBezTo>
                <a:cubicBezTo>
                  <a:pt x="1641257" y="463014"/>
                  <a:pt x="2540071" y="528439"/>
                  <a:pt x="943033" y="483662"/>
                </a:cubicBezTo>
                <a:cubicBezTo>
                  <a:pt x="855547" y="481209"/>
                  <a:pt x="768862" y="466245"/>
                  <a:pt x="681776" y="457536"/>
                </a:cubicBezTo>
                <a:cubicBezTo>
                  <a:pt x="634797" y="445791"/>
                  <a:pt x="613971" y="439704"/>
                  <a:pt x="564210" y="431411"/>
                </a:cubicBezTo>
                <a:cubicBezTo>
                  <a:pt x="533839" y="426349"/>
                  <a:pt x="503250" y="422702"/>
                  <a:pt x="472770" y="418348"/>
                </a:cubicBezTo>
                <a:cubicBezTo>
                  <a:pt x="429227" y="400931"/>
                  <a:pt x="384087" y="387069"/>
                  <a:pt x="342141" y="366096"/>
                </a:cubicBezTo>
                <a:cubicBezTo>
                  <a:pt x="324724" y="357388"/>
                  <a:pt x="308123" y="346808"/>
                  <a:pt x="289890" y="339971"/>
                </a:cubicBezTo>
                <a:cubicBezTo>
                  <a:pt x="268805" y="332064"/>
                  <a:pt x="190062" y="317393"/>
                  <a:pt x="172324" y="313845"/>
                </a:cubicBezTo>
                <a:cubicBezTo>
                  <a:pt x="159261" y="305136"/>
                  <a:pt x="147178" y="294740"/>
                  <a:pt x="133136" y="287719"/>
                </a:cubicBezTo>
                <a:cubicBezTo>
                  <a:pt x="114397" y="278349"/>
                  <a:pt x="58436" y="265778"/>
                  <a:pt x="41696" y="261593"/>
                </a:cubicBezTo>
                <a:cubicBezTo>
                  <a:pt x="-20374" y="302973"/>
                  <a:pt x="1348" y="271285"/>
                  <a:pt x="15570" y="366096"/>
                </a:cubicBezTo>
                <a:cubicBezTo>
                  <a:pt x="24705" y="426994"/>
                  <a:pt x="31572" y="488235"/>
                  <a:pt x="41696" y="548976"/>
                </a:cubicBezTo>
                <a:cubicBezTo>
                  <a:pt x="46050" y="575102"/>
                  <a:pt x="47148" y="601984"/>
                  <a:pt x="54759" y="627353"/>
                </a:cubicBezTo>
                <a:cubicBezTo>
                  <a:pt x="60354" y="646005"/>
                  <a:pt x="73652" y="661525"/>
                  <a:pt x="80884" y="679605"/>
                </a:cubicBezTo>
                <a:cubicBezTo>
                  <a:pt x="101500" y="731146"/>
                  <a:pt x="133136" y="842177"/>
                  <a:pt x="133136" y="888611"/>
                </a:cubicBezTo>
                <a:lnTo>
                  <a:pt x="133136" y="927799"/>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p:nvSpPr>
        <p:spPr>
          <a:xfrm>
            <a:off x="1027113" y="4665663"/>
            <a:ext cx="5172075" cy="381000"/>
          </a:xfrm>
          <a:custGeom>
            <a:avLst/>
            <a:gdLst>
              <a:gd name="connsiteX0" fmla="*/ 0 w 4389120"/>
              <a:gd name="connsiteY0" fmla="*/ 288725 h 288725"/>
              <a:gd name="connsiteX1" fmla="*/ 169818 w 4389120"/>
              <a:gd name="connsiteY1" fmla="*/ 236474 h 288725"/>
              <a:gd name="connsiteX2" fmla="*/ 287383 w 4389120"/>
              <a:gd name="connsiteY2" fmla="*/ 223411 h 288725"/>
              <a:gd name="connsiteX3" fmla="*/ 653143 w 4389120"/>
              <a:gd name="connsiteY3" fmla="*/ 184223 h 288725"/>
              <a:gd name="connsiteX4" fmla="*/ 1227909 w 4389120"/>
              <a:gd name="connsiteY4" fmla="*/ 131971 h 288725"/>
              <a:gd name="connsiteX5" fmla="*/ 1645920 w 4389120"/>
              <a:gd name="connsiteY5" fmla="*/ 105845 h 288725"/>
              <a:gd name="connsiteX6" fmla="*/ 3108960 w 4389120"/>
              <a:gd name="connsiteY6" fmla="*/ 66657 h 288725"/>
              <a:gd name="connsiteX7" fmla="*/ 3265715 w 4389120"/>
              <a:gd name="connsiteY7" fmla="*/ 53594 h 288725"/>
              <a:gd name="connsiteX8" fmla="*/ 3435532 w 4389120"/>
              <a:gd name="connsiteY8" fmla="*/ 27468 h 288725"/>
              <a:gd name="connsiteX9" fmla="*/ 3853543 w 4389120"/>
              <a:gd name="connsiteY9" fmla="*/ 14405 h 288725"/>
              <a:gd name="connsiteX10" fmla="*/ 4389120 w 4389120"/>
              <a:gd name="connsiteY10" fmla="*/ 1343 h 28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120" h="288725">
                <a:moveTo>
                  <a:pt x="0" y="288725"/>
                </a:moveTo>
                <a:cubicBezTo>
                  <a:pt x="39452" y="275575"/>
                  <a:pt x="131322" y="243692"/>
                  <a:pt x="169818" y="236474"/>
                </a:cubicBezTo>
                <a:cubicBezTo>
                  <a:pt x="208572" y="229207"/>
                  <a:pt x="248258" y="228302"/>
                  <a:pt x="287383" y="223411"/>
                </a:cubicBezTo>
                <a:cubicBezTo>
                  <a:pt x="675163" y="174938"/>
                  <a:pt x="300827" y="215128"/>
                  <a:pt x="653143" y="184223"/>
                </a:cubicBezTo>
                <a:cubicBezTo>
                  <a:pt x="844786" y="167412"/>
                  <a:pt x="1035905" y="143971"/>
                  <a:pt x="1227909" y="131971"/>
                </a:cubicBezTo>
                <a:lnTo>
                  <a:pt x="1645920" y="105845"/>
                </a:lnTo>
                <a:cubicBezTo>
                  <a:pt x="2050558" y="84549"/>
                  <a:pt x="2908944" y="71255"/>
                  <a:pt x="3108960" y="66657"/>
                </a:cubicBezTo>
                <a:cubicBezTo>
                  <a:pt x="3161212" y="62303"/>
                  <a:pt x="3213656" y="59841"/>
                  <a:pt x="3265715" y="53594"/>
                </a:cubicBezTo>
                <a:cubicBezTo>
                  <a:pt x="3322579" y="46770"/>
                  <a:pt x="3378387" y="31278"/>
                  <a:pt x="3435532" y="27468"/>
                </a:cubicBezTo>
                <a:cubicBezTo>
                  <a:pt x="3574628" y="18195"/>
                  <a:pt x="3714206" y="18759"/>
                  <a:pt x="3853543" y="14405"/>
                </a:cubicBezTo>
                <a:cubicBezTo>
                  <a:pt x="4162447" y="-6187"/>
                  <a:pt x="3984027" y="1343"/>
                  <a:pt x="4389120" y="134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10"/>
          <p:cNvSpPr/>
          <p:nvPr/>
        </p:nvSpPr>
        <p:spPr>
          <a:xfrm>
            <a:off x="4756150" y="4868863"/>
            <a:ext cx="2246313" cy="604837"/>
          </a:xfrm>
          <a:custGeom>
            <a:avLst/>
            <a:gdLst>
              <a:gd name="connsiteX0" fmla="*/ 261258 w 2246812"/>
              <a:gd name="connsiteY0" fmla="*/ 383025 h 605094"/>
              <a:gd name="connsiteX1" fmla="*/ 182880 w 2246812"/>
              <a:gd name="connsiteY1" fmla="*/ 409151 h 605094"/>
              <a:gd name="connsiteX2" fmla="*/ 117566 w 2246812"/>
              <a:gd name="connsiteY2" fmla="*/ 435277 h 605094"/>
              <a:gd name="connsiteX3" fmla="*/ 0 w 2246812"/>
              <a:gd name="connsiteY3" fmla="*/ 461403 h 605094"/>
              <a:gd name="connsiteX4" fmla="*/ 130629 w 2246812"/>
              <a:gd name="connsiteY4" fmla="*/ 435277 h 605094"/>
              <a:gd name="connsiteX5" fmla="*/ 91440 w 2246812"/>
              <a:gd name="connsiteY5" fmla="*/ 474465 h 605094"/>
              <a:gd name="connsiteX6" fmla="*/ 222069 w 2246812"/>
              <a:gd name="connsiteY6" fmla="*/ 448340 h 605094"/>
              <a:gd name="connsiteX7" fmla="*/ 365760 w 2246812"/>
              <a:gd name="connsiteY7" fmla="*/ 435277 h 605094"/>
              <a:gd name="connsiteX8" fmla="*/ 470263 w 2246812"/>
              <a:gd name="connsiteY8" fmla="*/ 409151 h 605094"/>
              <a:gd name="connsiteX9" fmla="*/ 535578 w 2246812"/>
              <a:gd name="connsiteY9" fmla="*/ 396088 h 605094"/>
              <a:gd name="connsiteX10" fmla="*/ 587829 w 2246812"/>
              <a:gd name="connsiteY10" fmla="*/ 278523 h 605094"/>
              <a:gd name="connsiteX11" fmla="*/ 627018 w 2246812"/>
              <a:gd name="connsiteY11" fmla="*/ 200145 h 605094"/>
              <a:gd name="connsiteX12" fmla="*/ 600892 w 2246812"/>
              <a:gd name="connsiteY12" fmla="*/ 539780 h 605094"/>
              <a:gd name="connsiteX13" fmla="*/ 692332 w 2246812"/>
              <a:gd name="connsiteY13" fmla="*/ 605094 h 605094"/>
              <a:gd name="connsiteX14" fmla="*/ 757646 w 2246812"/>
              <a:gd name="connsiteY14" fmla="*/ 592031 h 605094"/>
              <a:gd name="connsiteX15" fmla="*/ 979715 w 2246812"/>
              <a:gd name="connsiteY15" fmla="*/ 552843 h 605094"/>
              <a:gd name="connsiteX16" fmla="*/ 1045029 w 2246812"/>
              <a:gd name="connsiteY16" fmla="*/ 526717 h 605094"/>
              <a:gd name="connsiteX17" fmla="*/ 1058092 w 2246812"/>
              <a:gd name="connsiteY17" fmla="*/ 487528 h 605094"/>
              <a:gd name="connsiteX18" fmla="*/ 1005840 w 2246812"/>
              <a:gd name="connsiteY18" fmla="*/ 474465 h 605094"/>
              <a:gd name="connsiteX19" fmla="*/ 1031966 w 2246812"/>
              <a:gd name="connsiteY19" fmla="*/ 422214 h 605094"/>
              <a:gd name="connsiteX20" fmla="*/ 1071155 w 2246812"/>
              <a:gd name="connsiteY20" fmla="*/ 409151 h 605094"/>
              <a:gd name="connsiteX21" fmla="*/ 1162595 w 2246812"/>
              <a:gd name="connsiteY21" fmla="*/ 369963 h 605094"/>
              <a:gd name="connsiteX22" fmla="*/ 1214846 w 2246812"/>
              <a:gd name="connsiteY22" fmla="*/ 304648 h 605094"/>
              <a:gd name="connsiteX23" fmla="*/ 1254035 w 2246812"/>
              <a:gd name="connsiteY23" fmla="*/ 291585 h 605094"/>
              <a:gd name="connsiteX24" fmla="*/ 1293223 w 2246812"/>
              <a:gd name="connsiteY24" fmla="*/ 200145 h 605094"/>
              <a:gd name="connsiteX25" fmla="*/ 1319349 w 2246812"/>
              <a:gd name="connsiteY25" fmla="*/ 147894 h 605094"/>
              <a:gd name="connsiteX26" fmla="*/ 1306286 w 2246812"/>
              <a:gd name="connsiteY26" fmla="*/ 4203 h 605094"/>
              <a:gd name="connsiteX27" fmla="*/ 1267098 w 2246812"/>
              <a:gd name="connsiteY27" fmla="*/ 56454 h 605094"/>
              <a:gd name="connsiteX28" fmla="*/ 1280160 w 2246812"/>
              <a:gd name="connsiteY28" fmla="*/ 147894 h 605094"/>
              <a:gd name="connsiteX29" fmla="*/ 1358538 w 2246812"/>
              <a:gd name="connsiteY29" fmla="*/ 239334 h 605094"/>
              <a:gd name="connsiteX30" fmla="*/ 1750423 w 2246812"/>
              <a:gd name="connsiteY30" fmla="*/ 487528 h 605094"/>
              <a:gd name="connsiteX31" fmla="*/ 1815738 w 2246812"/>
              <a:gd name="connsiteY31" fmla="*/ 513654 h 605094"/>
              <a:gd name="connsiteX32" fmla="*/ 1881052 w 2246812"/>
              <a:gd name="connsiteY32" fmla="*/ 539780 h 605094"/>
              <a:gd name="connsiteX33" fmla="*/ 1776549 w 2246812"/>
              <a:gd name="connsiteY33" fmla="*/ 513654 h 605094"/>
              <a:gd name="connsiteX34" fmla="*/ 1737360 w 2246812"/>
              <a:gd name="connsiteY34" fmla="*/ 500591 h 605094"/>
              <a:gd name="connsiteX35" fmla="*/ 1645920 w 2246812"/>
              <a:gd name="connsiteY35" fmla="*/ 474465 h 605094"/>
              <a:gd name="connsiteX36" fmla="*/ 1358538 w 2246812"/>
              <a:gd name="connsiteY36" fmla="*/ 487528 h 605094"/>
              <a:gd name="connsiteX37" fmla="*/ 1502229 w 2246812"/>
              <a:gd name="connsiteY37" fmla="*/ 461403 h 605094"/>
              <a:gd name="connsiteX38" fmla="*/ 1580606 w 2246812"/>
              <a:gd name="connsiteY38" fmla="*/ 435277 h 605094"/>
              <a:gd name="connsiteX39" fmla="*/ 1658983 w 2246812"/>
              <a:gd name="connsiteY39" fmla="*/ 383025 h 605094"/>
              <a:gd name="connsiteX40" fmla="*/ 1763486 w 2246812"/>
              <a:gd name="connsiteY40" fmla="*/ 356900 h 605094"/>
              <a:gd name="connsiteX41" fmla="*/ 1946366 w 2246812"/>
              <a:gd name="connsiteY41" fmla="*/ 278523 h 605094"/>
              <a:gd name="connsiteX42" fmla="*/ 2246812 w 2246812"/>
              <a:gd name="connsiteY42" fmla="*/ 200145 h 6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46812" h="605094">
                <a:moveTo>
                  <a:pt x="261258" y="383025"/>
                </a:moveTo>
                <a:cubicBezTo>
                  <a:pt x="235132" y="391734"/>
                  <a:pt x="208761" y="399740"/>
                  <a:pt x="182880" y="409151"/>
                </a:cubicBezTo>
                <a:cubicBezTo>
                  <a:pt x="160843" y="417164"/>
                  <a:pt x="140112" y="428835"/>
                  <a:pt x="117566" y="435277"/>
                </a:cubicBezTo>
                <a:cubicBezTo>
                  <a:pt x="78966" y="446306"/>
                  <a:pt x="39189" y="452694"/>
                  <a:pt x="0" y="461403"/>
                </a:cubicBezTo>
                <a:cubicBezTo>
                  <a:pt x="32744" y="428659"/>
                  <a:pt x="67927" y="372575"/>
                  <a:pt x="130629" y="435277"/>
                </a:cubicBezTo>
                <a:cubicBezTo>
                  <a:pt x="143692" y="448340"/>
                  <a:pt x="73152" y="471852"/>
                  <a:pt x="91440" y="474465"/>
                </a:cubicBezTo>
                <a:cubicBezTo>
                  <a:pt x="135399" y="480745"/>
                  <a:pt x="178110" y="454620"/>
                  <a:pt x="222069" y="448340"/>
                </a:cubicBezTo>
                <a:cubicBezTo>
                  <a:pt x="269680" y="441539"/>
                  <a:pt x="317863" y="439631"/>
                  <a:pt x="365760" y="435277"/>
                </a:cubicBezTo>
                <a:lnTo>
                  <a:pt x="470263" y="409151"/>
                </a:lnTo>
                <a:cubicBezTo>
                  <a:pt x="491897" y="404158"/>
                  <a:pt x="520725" y="412591"/>
                  <a:pt x="535578" y="396088"/>
                </a:cubicBezTo>
                <a:cubicBezTo>
                  <a:pt x="564266" y="364212"/>
                  <a:pt x="568650" y="316880"/>
                  <a:pt x="587829" y="278523"/>
                </a:cubicBezTo>
                <a:cubicBezTo>
                  <a:pt x="638475" y="177231"/>
                  <a:pt x="594184" y="298648"/>
                  <a:pt x="627018" y="200145"/>
                </a:cubicBezTo>
                <a:cubicBezTo>
                  <a:pt x="616604" y="283456"/>
                  <a:pt x="588207" y="491155"/>
                  <a:pt x="600892" y="539780"/>
                </a:cubicBezTo>
                <a:cubicBezTo>
                  <a:pt x="610347" y="576024"/>
                  <a:pt x="661852" y="583323"/>
                  <a:pt x="692332" y="605094"/>
                </a:cubicBezTo>
                <a:lnTo>
                  <a:pt x="757646" y="592031"/>
                </a:lnTo>
                <a:lnTo>
                  <a:pt x="979715" y="552843"/>
                </a:lnTo>
                <a:cubicBezTo>
                  <a:pt x="1001486" y="544134"/>
                  <a:pt x="1027015" y="541728"/>
                  <a:pt x="1045029" y="526717"/>
                </a:cubicBezTo>
                <a:cubicBezTo>
                  <a:pt x="1055607" y="517902"/>
                  <a:pt x="1066354" y="498544"/>
                  <a:pt x="1058092" y="487528"/>
                </a:cubicBezTo>
                <a:cubicBezTo>
                  <a:pt x="1047320" y="473165"/>
                  <a:pt x="1023257" y="478819"/>
                  <a:pt x="1005840" y="474465"/>
                </a:cubicBezTo>
                <a:cubicBezTo>
                  <a:pt x="1014549" y="457048"/>
                  <a:pt x="1018196" y="435983"/>
                  <a:pt x="1031966" y="422214"/>
                </a:cubicBezTo>
                <a:cubicBezTo>
                  <a:pt x="1041703" y="412477"/>
                  <a:pt x="1058370" y="414265"/>
                  <a:pt x="1071155" y="409151"/>
                </a:cubicBezTo>
                <a:cubicBezTo>
                  <a:pt x="1101944" y="396835"/>
                  <a:pt x="1132115" y="383026"/>
                  <a:pt x="1162595" y="369963"/>
                </a:cubicBezTo>
                <a:cubicBezTo>
                  <a:pt x="1180012" y="348191"/>
                  <a:pt x="1193677" y="322793"/>
                  <a:pt x="1214846" y="304648"/>
                </a:cubicBezTo>
                <a:cubicBezTo>
                  <a:pt x="1225301" y="295687"/>
                  <a:pt x="1245773" y="302601"/>
                  <a:pt x="1254035" y="291585"/>
                </a:cubicBezTo>
                <a:cubicBezTo>
                  <a:pt x="1273932" y="265056"/>
                  <a:pt x="1279501" y="230334"/>
                  <a:pt x="1293223" y="200145"/>
                </a:cubicBezTo>
                <a:cubicBezTo>
                  <a:pt x="1301281" y="182418"/>
                  <a:pt x="1310640" y="165311"/>
                  <a:pt x="1319349" y="147894"/>
                </a:cubicBezTo>
                <a:cubicBezTo>
                  <a:pt x="1314995" y="99997"/>
                  <a:pt x="1330147" y="45961"/>
                  <a:pt x="1306286" y="4203"/>
                </a:cubicBezTo>
                <a:cubicBezTo>
                  <a:pt x="1295485" y="-14700"/>
                  <a:pt x="1270993" y="35034"/>
                  <a:pt x="1267098" y="56454"/>
                </a:cubicBezTo>
                <a:cubicBezTo>
                  <a:pt x="1261590" y="86747"/>
                  <a:pt x="1266391" y="120355"/>
                  <a:pt x="1280160" y="147894"/>
                </a:cubicBezTo>
                <a:cubicBezTo>
                  <a:pt x="1298113" y="183801"/>
                  <a:pt x="1327468" y="213913"/>
                  <a:pt x="1358538" y="239334"/>
                </a:cubicBezTo>
                <a:cubicBezTo>
                  <a:pt x="1458213" y="320886"/>
                  <a:pt x="1632979" y="425715"/>
                  <a:pt x="1750423" y="487528"/>
                </a:cubicBezTo>
                <a:cubicBezTo>
                  <a:pt x="1771173" y="498449"/>
                  <a:pt x="1793966" y="504945"/>
                  <a:pt x="1815738" y="513654"/>
                </a:cubicBezTo>
                <a:cubicBezTo>
                  <a:pt x="1837509" y="522363"/>
                  <a:pt x="1903800" y="545467"/>
                  <a:pt x="1881052" y="539780"/>
                </a:cubicBezTo>
                <a:cubicBezTo>
                  <a:pt x="1846218" y="531071"/>
                  <a:pt x="1811190" y="523102"/>
                  <a:pt x="1776549" y="513654"/>
                </a:cubicBezTo>
                <a:cubicBezTo>
                  <a:pt x="1763265" y="510031"/>
                  <a:pt x="1750549" y="504548"/>
                  <a:pt x="1737360" y="500591"/>
                </a:cubicBezTo>
                <a:cubicBezTo>
                  <a:pt x="1706997" y="491482"/>
                  <a:pt x="1676400" y="483174"/>
                  <a:pt x="1645920" y="474465"/>
                </a:cubicBezTo>
                <a:cubicBezTo>
                  <a:pt x="1550126" y="478819"/>
                  <a:pt x="1454037" y="496209"/>
                  <a:pt x="1358538" y="487528"/>
                </a:cubicBezTo>
                <a:cubicBezTo>
                  <a:pt x="1310056" y="483121"/>
                  <a:pt x="1454841" y="472553"/>
                  <a:pt x="1502229" y="461403"/>
                </a:cubicBezTo>
                <a:cubicBezTo>
                  <a:pt x="1529036" y="455096"/>
                  <a:pt x="1555975" y="447593"/>
                  <a:pt x="1580606" y="435277"/>
                </a:cubicBezTo>
                <a:cubicBezTo>
                  <a:pt x="1608690" y="421235"/>
                  <a:pt x="1628521" y="390640"/>
                  <a:pt x="1658983" y="383025"/>
                </a:cubicBezTo>
                <a:cubicBezTo>
                  <a:pt x="1693817" y="374317"/>
                  <a:pt x="1729741" y="369171"/>
                  <a:pt x="1763486" y="356900"/>
                </a:cubicBezTo>
                <a:cubicBezTo>
                  <a:pt x="1825815" y="334235"/>
                  <a:pt x="1883447" y="299496"/>
                  <a:pt x="1946366" y="278523"/>
                </a:cubicBezTo>
                <a:cubicBezTo>
                  <a:pt x="2184936" y="198999"/>
                  <a:pt x="2136781" y="200145"/>
                  <a:pt x="2246812" y="2001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9210" name="TextBox 5"/>
          <p:cNvSpPr txBox="1">
            <a:spLocks noChangeArrowheads="1"/>
          </p:cNvSpPr>
          <p:nvPr/>
        </p:nvSpPr>
        <p:spPr bwMode="auto">
          <a:xfrm rot="-214342">
            <a:off x="938213" y="4295775"/>
            <a:ext cx="503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a:solidFill>
                  <a:schemeClr val="tx2"/>
                </a:solidFill>
              </a:rPr>
              <a:t>Money………………………………………</a:t>
            </a:r>
            <a:endParaRPr lang="en-US" altLang="en-US" sz="2800">
              <a:solidFill>
                <a:schemeClr val="tx2"/>
              </a:solidFill>
            </a:endParaRPr>
          </a:p>
        </p:txBody>
      </p:sp>
      <p:sp>
        <p:nvSpPr>
          <p:cNvPr id="179211" name="TextBox 6"/>
          <p:cNvSpPr txBox="1">
            <a:spLocks noChangeArrowheads="1"/>
          </p:cNvSpPr>
          <p:nvPr/>
        </p:nvSpPr>
        <p:spPr bwMode="auto">
          <a:xfrm rot="-214342">
            <a:off x="814388" y="3790950"/>
            <a:ext cx="494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Pay to the order of:</a:t>
            </a:r>
            <a:r>
              <a:rPr lang="en-US" altLang="en-US" sz="2800"/>
              <a:t> Partner</a:t>
            </a:r>
            <a:endParaRPr lang="en-US" altLang="en-US" sz="2800">
              <a:solidFill>
                <a:schemeClr val="tx2"/>
              </a:solidFill>
            </a:endParaRPr>
          </a:p>
        </p:txBody>
      </p:sp>
      <p:sp>
        <p:nvSpPr>
          <p:cNvPr id="14" name="Freeform 13"/>
          <p:cNvSpPr/>
          <p:nvPr/>
        </p:nvSpPr>
        <p:spPr>
          <a:xfrm>
            <a:off x="1009650" y="4178300"/>
            <a:ext cx="4389438" cy="288925"/>
          </a:xfrm>
          <a:custGeom>
            <a:avLst/>
            <a:gdLst>
              <a:gd name="connsiteX0" fmla="*/ 0 w 4389120"/>
              <a:gd name="connsiteY0" fmla="*/ 288725 h 288725"/>
              <a:gd name="connsiteX1" fmla="*/ 169818 w 4389120"/>
              <a:gd name="connsiteY1" fmla="*/ 236474 h 288725"/>
              <a:gd name="connsiteX2" fmla="*/ 287383 w 4389120"/>
              <a:gd name="connsiteY2" fmla="*/ 223411 h 288725"/>
              <a:gd name="connsiteX3" fmla="*/ 653143 w 4389120"/>
              <a:gd name="connsiteY3" fmla="*/ 184223 h 288725"/>
              <a:gd name="connsiteX4" fmla="*/ 1227909 w 4389120"/>
              <a:gd name="connsiteY4" fmla="*/ 131971 h 288725"/>
              <a:gd name="connsiteX5" fmla="*/ 1645920 w 4389120"/>
              <a:gd name="connsiteY5" fmla="*/ 105845 h 288725"/>
              <a:gd name="connsiteX6" fmla="*/ 3108960 w 4389120"/>
              <a:gd name="connsiteY6" fmla="*/ 66657 h 288725"/>
              <a:gd name="connsiteX7" fmla="*/ 3265715 w 4389120"/>
              <a:gd name="connsiteY7" fmla="*/ 53594 h 288725"/>
              <a:gd name="connsiteX8" fmla="*/ 3435532 w 4389120"/>
              <a:gd name="connsiteY8" fmla="*/ 27468 h 288725"/>
              <a:gd name="connsiteX9" fmla="*/ 3853543 w 4389120"/>
              <a:gd name="connsiteY9" fmla="*/ 14405 h 288725"/>
              <a:gd name="connsiteX10" fmla="*/ 4389120 w 4389120"/>
              <a:gd name="connsiteY10" fmla="*/ 1343 h 28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120" h="288725">
                <a:moveTo>
                  <a:pt x="0" y="288725"/>
                </a:moveTo>
                <a:cubicBezTo>
                  <a:pt x="39452" y="275575"/>
                  <a:pt x="131322" y="243692"/>
                  <a:pt x="169818" y="236474"/>
                </a:cubicBezTo>
                <a:cubicBezTo>
                  <a:pt x="208572" y="229207"/>
                  <a:pt x="248258" y="228302"/>
                  <a:pt x="287383" y="223411"/>
                </a:cubicBezTo>
                <a:cubicBezTo>
                  <a:pt x="675163" y="174938"/>
                  <a:pt x="300827" y="215128"/>
                  <a:pt x="653143" y="184223"/>
                </a:cubicBezTo>
                <a:cubicBezTo>
                  <a:pt x="844786" y="167412"/>
                  <a:pt x="1035905" y="143971"/>
                  <a:pt x="1227909" y="131971"/>
                </a:cubicBezTo>
                <a:lnTo>
                  <a:pt x="1645920" y="105845"/>
                </a:lnTo>
                <a:cubicBezTo>
                  <a:pt x="2050558" y="84549"/>
                  <a:pt x="2908944" y="71255"/>
                  <a:pt x="3108960" y="66657"/>
                </a:cubicBezTo>
                <a:cubicBezTo>
                  <a:pt x="3161212" y="62303"/>
                  <a:pt x="3213656" y="59841"/>
                  <a:pt x="3265715" y="53594"/>
                </a:cubicBezTo>
                <a:cubicBezTo>
                  <a:pt x="3322579" y="46770"/>
                  <a:pt x="3378387" y="31278"/>
                  <a:pt x="3435532" y="27468"/>
                </a:cubicBezTo>
                <a:cubicBezTo>
                  <a:pt x="3574628" y="18195"/>
                  <a:pt x="3714206" y="18759"/>
                  <a:pt x="3853543" y="14405"/>
                </a:cubicBezTo>
                <a:cubicBezTo>
                  <a:pt x="4162447" y="-6187"/>
                  <a:pt x="3984027" y="1343"/>
                  <a:pt x="4389120" y="134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Freeform 14"/>
          <p:cNvSpPr/>
          <p:nvPr/>
        </p:nvSpPr>
        <p:spPr>
          <a:xfrm>
            <a:off x="5846763" y="4087813"/>
            <a:ext cx="1130300" cy="471487"/>
          </a:xfrm>
          <a:custGeom>
            <a:avLst/>
            <a:gdLst>
              <a:gd name="connsiteX0" fmla="*/ 46131 w 1130348"/>
              <a:gd name="connsiteY0" fmla="*/ 78713 h 470599"/>
              <a:gd name="connsiteX1" fmla="*/ 59194 w 1130348"/>
              <a:gd name="connsiteY1" fmla="*/ 209342 h 470599"/>
              <a:gd name="connsiteX2" fmla="*/ 72257 w 1130348"/>
              <a:gd name="connsiteY2" fmla="*/ 326908 h 470599"/>
              <a:gd name="connsiteX3" fmla="*/ 85320 w 1130348"/>
              <a:gd name="connsiteY3" fmla="*/ 470599 h 470599"/>
              <a:gd name="connsiteX4" fmla="*/ 333514 w 1130348"/>
              <a:gd name="connsiteY4" fmla="*/ 457536 h 470599"/>
              <a:gd name="connsiteX5" fmla="*/ 503331 w 1130348"/>
              <a:gd name="connsiteY5" fmla="*/ 431410 h 470599"/>
              <a:gd name="connsiteX6" fmla="*/ 738462 w 1130348"/>
              <a:gd name="connsiteY6" fmla="*/ 418348 h 470599"/>
              <a:gd name="connsiteX7" fmla="*/ 921342 w 1130348"/>
              <a:gd name="connsiteY7" fmla="*/ 405285 h 470599"/>
              <a:gd name="connsiteX8" fmla="*/ 1130348 w 1130348"/>
              <a:gd name="connsiteY8" fmla="*/ 379159 h 470599"/>
              <a:gd name="connsiteX9" fmla="*/ 1117285 w 1130348"/>
              <a:gd name="connsiteY9" fmla="*/ 339970 h 470599"/>
              <a:gd name="connsiteX10" fmla="*/ 1078097 w 1130348"/>
              <a:gd name="connsiteY10" fmla="*/ 313845 h 470599"/>
              <a:gd name="connsiteX11" fmla="*/ 1091160 w 1130348"/>
              <a:gd name="connsiteY11" fmla="*/ 117902 h 470599"/>
              <a:gd name="connsiteX12" fmla="*/ 1104222 w 1130348"/>
              <a:gd name="connsiteY12" fmla="*/ 336 h 470599"/>
              <a:gd name="connsiteX13" fmla="*/ 986657 w 1130348"/>
              <a:gd name="connsiteY13" fmla="*/ 26462 h 470599"/>
              <a:gd name="connsiteX14" fmla="*/ 947468 w 1130348"/>
              <a:gd name="connsiteY14" fmla="*/ 52588 h 470599"/>
              <a:gd name="connsiteX15" fmla="*/ 895217 w 1130348"/>
              <a:gd name="connsiteY15" fmla="*/ 65650 h 470599"/>
              <a:gd name="connsiteX16" fmla="*/ 712337 w 1130348"/>
              <a:gd name="connsiteY16" fmla="*/ 91776 h 470599"/>
              <a:gd name="connsiteX17" fmla="*/ 46131 w 1130348"/>
              <a:gd name="connsiteY17" fmla="*/ 78713 h 47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0348" h="470599">
                <a:moveTo>
                  <a:pt x="46131" y="78713"/>
                </a:moveTo>
                <a:cubicBezTo>
                  <a:pt x="-62726" y="98307"/>
                  <a:pt x="54613" y="165822"/>
                  <a:pt x="59194" y="209342"/>
                </a:cubicBezTo>
                <a:cubicBezTo>
                  <a:pt x="63322" y="248555"/>
                  <a:pt x="68334" y="287674"/>
                  <a:pt x="72257" y="326908"/>
                </a:cubicBezTo>
                <a:cubicBezTo>
                  <a:pt x="77043" y="374764"/>
                  <a:pt x="80966" y="422702"/>
                  <a:pt x="85320" y="470599"/>
                </a:cubicBezTo>
                <a:cubicBezTo>
                  <a:pt x="168051" y="466245"/>
                  <a:pt x="251030" y="465269"/>
                  <a:pt x="333514" y="457536"/>
                </a:cubicBezTo>
                <a:cubicBezTo>
                  <a:pt x="390536" y="452190"/>
                  <a:pt x="446326" y="436927"/>
                  <a:pt x="503331" y="431410"/>
                </a:cubicBezTo>
                <a:cubicBezTo>
                  <a:pt x="581464" y="423849"/>
                  <a:pt x="660117" y="423244"/>
                  <a:pt x="738462" y="418348"/>
                </a:cubicBezTo>
                <a:cubicBezTo>
                  <a:pt x="799458" y="414536"/>
                  <a:pt x="860530" y="411366"/>
                  <a:pt x="921342" y="405285"/>
                </a:cubicBezTo>
                <a:cubicBezTo>
                  <a:pt x="991204" y="398299"/>
                  <a:pt x="1130348" y="379159"/>
                  <a:pt x="1130348" y="379159"/>
                </a:cubicBezTo>
                <a:cubicBezTo>
                  <a:pt x="1125994" y="366096"/>
                  <a:pt x="1125887" y="350722"/>
                  <a:pt x="1117285" y="339970"/>
                </a:cubicBezTo>
                <a:cubicBezTo>
                  <a:pt x="1107478" y="327711"/>
                  <a:pt x="1079931" y="329437"/>
                  <a:pt x="1078097" y="313845"/>
                </a:cubicBezTo>
                <a:cubicBezTo>
                  <a:pt x="1070449" y="248834"/>
                  <a:pt x="1085724" y="183135"/>
                  <a:pt x="1091160" y="117902"/>
                </a:cubicBezTo>
                <a:cubicBezTo>
                  <a:pt x="1094434" y="78608"/>
                  <a:pt x="1121856" y="35603"/>
                  <a:pt x="1104222" y="336"/>
                </a:cubicBezTo>
                <a:cubicBezTo>
                  <a:pt x="1102379" y="-3349"/>
                  <a:pt x="994889" y="24404"/>
                  <a:pt x="986657" y="26462"/>
                </a:cubicBezTo>
                <a:cubicBezTo>
                  <a:pt x="973594" y="35171"/>
                  <a:pt x="961898" y="46404"/>
                  <a:pt x="947468" y="52588"/>
                </a:cubicBezTo>
                <a:cubicBezTo>
                  <a:pt x="930967" y="59660"/>
                  <a:pt x="912479" y="60718"/>
                  <a:pt x="895217" y="65650"/>
                </a:cubicBezTo>
                <a:cubicBezTo>
                  <a:pt x="808007" y="90566"/>
                  <a:pt x="878105" y="89186"/>
                  <a:pt x="712337" y="91776"/>
                </a:cubicBezTo>
                <a:cubicBezTo>
                  <a:pt x="481588" y="95381"/>
                  <a:pt x="154988" y="59119"/>
                  <a:pt x="46131" y="78713"/>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9214" name="TextBox 9"/>
          <p:cNvSpPr txBox="1">
            <a:spLocks noChangeArrowheads="1"/>
          </p:cNvSpPr>
          <p:nvPr/>
        </p:nvSpPr>
        <p:spPr bwMode="auto">
          <a:xfrm>
            <a:off x="554038" y="3571875"/>
            <a:ext cx="284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b="1"/>
              <a:t>The Cooperative</a:t>
            </a:r>
          </a:p>
        </p:txBody>
      </p:sp>
      <p:sp>
        <p:nvSpPr>
          <p:cNvPr id="17" name="Freeform 16"/>
          <p:cNvSpPr/>
          <p:nvPr/>
        </p:nvSpPr>
        <p:spPr>
          <a:xfrm>
            <a:off x="6424613" y="4727575"/>
            <a:ext cx="314325" cy="301625"/>
          </a:xfrm>
          <a:custGeom>
            <a:avLst/>
            <a:gdLst>
              <a:gd name="connsiteX0" fmla="*/ 136477 w 313898"/>
              <a:gd name="connsiteY0" fmla="*/ 109244 h 300313"/>
              <a:gd name="connsiteX1" fmla="*/ 54591 w 313898"/>
              <a:gd name="connsiteY1" fmla="*/ 68301 h 300313"/>
              <a:gd name="connsiteX2" fmla="*/ 13647 w 313898"/>
              <a:gd name="connsiteY2" fmla="*/ 54653 h 300313"/>
              <a:gd name="connsiteX3" fmla="*/ 0 w 313898"/>
              <a:gd name="connsiteY3" fmla="*/ 109244 h 300313"/>
              <a:gd name="connsiteX4" fmla="*/ 13647 w 313898"/>
              <a:gd name="connsiteY4" fmla="*/ 177483 h 300313"/>
              <a:gd name="connsiteX5" fmla="*/ 95534 w 313898"/>
              <a:gd name="connsiteY5" fmla="*/ 218426 h 300313"/>
              <a:gd name="connsiteX6" fmla="*/ 122830 w 313898"/>
              <a:gd name="connsiteY6" fmla="*/ 259370 h 300313"/>
              <a:gd name="connsiteX7" fmla="*/ 163773 w 313898"/>
              <a:gd name="connsiteY7" fmla="*/ 273017 h 300313"/>
              <a:gd name="connsiteX8" fmla="*/ 204716 w 313898"/>
              <a:gd name="connsiteY8" fmla="*/ 300313 h 300313"/>
              <a:gd name="connsiteX9" fmla="*/ 259307 w 313898"/>
              <a:gd name="connsiteY9" fmla="*/ 286665 h 300313"/>
              <a:gd name="connsiteX10" fmla="*/ 286603 w 313898"/>
              <a:gd name="connsiteY10" fmla="*/ 204779 h 300313"/>
              <a:gd name="connsiteX11" fmla="*/ 313898 w 313898"/>
              <a:gd name="connsiteY11" fmla="*/ 68301 h 300313"/>
              <a:gd name="connsiteX12" fmla="*/ 300250 w 313898"/>
              <a:gd name="connsiteY12" fmla="*/ 13710 h 300313"/>
              <a:gd name="connsiteX13" fmla="*/ 191068 w 313898"/>
              <a:gd name="connsiteY13" fmla="*/ 13710 h 300313"/>
              <a:gd name="connsiteX14" fmla="*/ 177421 w 313898"/>
              <a:gd name="connsiteY14" fmla="*/ 54653 h 300313"/>
              <a:gd name="connsiteX15" fmla="*/ 136477 w 313898"/>
              <a:gd name="connsiteY15" fmla="*/ 109244 h 3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98" h="300313">
                <a:moveTo>
                  <a:pt x="136477" y="109244"/>
                </a:moveTo>
                <a:cubicBezTo>
                  <a:pt x="116005" y="111519"/>
                  <a:pt x="82478" y="80695"/>
                  <a:pt x="54591" y="68301"/>
                </a:cubicBezTo>
                <a:cubicBezTo>
                  <a:pt x="41445" y="62458"/>
                  <a:pt x="25156" y="46021"/>
                  <a:pt x="13647" y="54653"/>
                </a:cubicBezTo>
                <a:cubicBezTo>
                  <a:pt x="-1359" y="65907"/>
                  <a:pt x="4549" y="91047"/>
                  <a:pt x="0" y="109244"/>
                </a:cubicBezTo>
                <a:cubicBezTo>
                  <a:pt x="4549" y="131990"/>
                  <a:pt x="2138" y="157343"/>
                  <a:pt x="13647" y="177483"/>
                </a:cubicBezTo>
                <a:cubicBezTo>
                  <a:pt x="26098" y="199272"/>
                  <a:pt x="74517" y="211421"/>
                  <a:pt x="95534" y="218426"/>
                </a:cubicBezTo>
                <a:cubicBezTo>
                  <a:pt x="104633" y="232074"/>
                  <a:pt x="110022" y="249123"/>
                  <a:pt x="122830" y="259370"/>
                </a:cubicBezTo>
                <a:cubicBezTo>
                  <a:pt x="134063" y="268357"/>
                  <a:pt x="150906" y="266583"/>
                  <a:pt x="163773" y="273017"/>
                </a:cubicBezTo>
                <a:cubicBezTo>
                  <a:pt x="178444" y="280352"/>
                  <a:pt x="191068" y="291214"/>
                  <a:pt x="204716" y="300313"/>
                </a:cubicBezTo>
                <a:cubicBezTo>
                  <a:pt x="222913" y="295764"/>
                  <a:pt x="247100" y="300906"/>
                  <a:pt x="259307" y="286665"/>
                </a:cubicBezTo>
                <a:cubicBezTo>
                  <a:pt x="278032" y="264820"/>
                  <a:pt x="279625" y="232692"/>
                  <a:pt x="286603" y="204779"/>
                </a:cubicBezTo>
                <a:cubicBezTo>
                  <a:pt x="306961" y="123342"/>
                  <a:pt x="297166" y="168690"/>
                  <a:pt x="313898" y="68301"/>
                </a:cubicBezTo>
                <a:cubicBezTo>
                  <a:pt x="309349" y="50104"/>
                  <a:pt x="311967" y="28357"/>
                  <a:pt x="300250" y="13710"/>
                </a:cubicBezTo>
                <a:cubicBezTo>
                  <a:pt x="277096" y="-15233"/>
                  <a:pt x="209245" y="10075"/>
                  <a:pt x="191068" y="13710"/>
                </a:cubicBezTo>
                <a:cubicBezTo>
                  <a:pt x="186519" y="27358"/>
                  <a:pt x="186408" y="43420"/>
                  <a:pt x="177421" y="54653"/>
                </a:cubicBezTo>
                <a:cubicBezTo>
                  <a:pt x="89588" y="164444"/>
                  <a:pt x="156949" y="106969"/>
                  <a:pt x="136477" y="10924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9216" name="TextBox 16"/>
          <p:cNvSpPr txBox="1">
            <a:spLocks noChangeArrowheads="1"/>
          </p:cNvSpPr>
          <p:nvPr/>
        </p:nvSpPr>
        <p:spPr bwMode="auto">
          <a:xfrm>
            <a:off x="5984875" y="4178300"/>
            <a:ext cx="1017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a:t>
            </a:r>
          </a:p>
        </p:txBody>
      </p:sp>
      <p:sp>
        <p:nvSpPr>
          <p:cNvPr id="179217" name="TextBox 1"/>
          <p:cNvSpPr txBox="1">
            <a:spLocks noChangeArrowheads="1"/>
          </p:cNvSpPr>
          <p:nvPr/>
        </p:nvSpPr>
        <p:spPr bwMode="auto">
          <a:xfrm rot="-488864">
            <a:off x="968375" y="5133975"/>
            <a:ext cx="393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solidFill>
                  <a:srgbClr val="0070C0"/>
                </a:solidFill>
              </a:rPr>
              <a:t>For: The work you did in January</a:t>
            </a:r>
          </a:p>
        </p:txBody>
      </p:sp>
      <p:cxnSp>
        <p:nvCxnSpPr>
          <p:cNvPr id="20" name="Straight Arrow Connector 19"/>
          <p:cNvCxnSpPr/>
          <p:nvPr/>
        </p:nvCxnSpPr>
        <p:spPr>
          <a:xfrm flipV="1">
            <a:off x="2430463" y="5473700"/>
            <a:ext cx="90487" cy="717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9219" name="TextBox 17"/>
          <p:cNvSpPr txBox="1">
            <a:spLocks noChangeArrowheads="1"/>
          </p:cNvSpPr>
          <p:nvPr/>
        </p:nvSpPr>
        <p:spPr bwMode="auto">
          <a:xfrm>
            <a:off x="1431925" y="6205538"/>
            <a:ext cx="3927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(Guaranteed payment)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220663" y="0"/>
            <a:ext cx="7886700" cy="1325563"/>
          </a:xfrm>
        </p:spPr>
        <p:txBody>
          <a:bodyPr/>
          <a:lstStyle/>
          <a:p>
            <a:r>
              <a:rPr lang="en-US" altLang="en-US" smtClean="0"/>
              <a:t>P</a:t>
            </a:r>
            <a:r>
              <a:rPr lang="es-MX" altLang="en-US" smtClean="0"/>
              <a:t>é</a:t>
            </a:r>
            <a:r>
              <a:rPr lang="en-US" altLang="en-US" smtClean="0"/>
              <a:t>rdidas</a:t>
            </a:r>
          </a:p>
        </p:txBody>
      </p:sp>
      <p:sp>
        <p:nvSpPr>
          <p:cNvPr id="18125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2F0EEE8-A7E6-49BB-AFDE-0614FAABDE45}" type="slidenum">
              <a:rPr lang="en-US" altLang="en-US" sz="1200">
                <a:solidFill>
                  <a:srgbClr val="898989"/>
                </a:solidFill>
              </a:rPr>
              <a:pPr/>
              <a:t>86</a:t>
            </a:fld>
            <a:endParaRPr lang="en-US" altLang="en-US" sz="1200">
              <a:solidFill>
                <a:srgbClr val="898989"/>
              </a:solidFill>
            </a:endParaRPr>
          </a:p>
        </p:txBody>
      </p:sp>
      <p:sp>
        <p:nvSpPr>
          <p:cNvPr id="181251" name="TextBox 2"/>
          <p:cNvSpPr txBox="1">
            <a:spLocks noChangeArrowheads="1"/>
          </p:cNvSpPr>
          <p:nvPr/>
        </p:nvSpPr>
        <p:spPr bwMode="auto">
          <a:xfrm>
            <a:off x="336550" y="1163638"/>
            <a:ext cx="78644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800"/>
              <a:t>Cuando la Cooperativa tenga pérdidas, las Cuentas de Capital de cada Socia se </a:t>
            </a:r>
            <a:r>
              <a:rPr lang="es-MX" altLang="en-US" sz="1800" b="1"/>
              <a:t>reducirá en cantidades equitativas </a:t>
            </a:r>
            <a:r>
              <a:rPr lang="es-MX" altLang="en-US" sz="1800"/>
              <a:t>(significa que las pérdidas no se asignan en proporción al número de horas trabajadas). </a:t>
            </a:r>
          </a:p>
          <a:p>
            <a:endParaRPr lang="es-MX" altLang="en-US" sz="1800"/>
          </a:p>
          <a:p>
            <a:endParaRPr lang="es-ES" altLang="en-US" sz="1800"/>
          </a:p>
          <a:p>
            <a:r>
              <a:rPr lang="es-ES" altLang="en-US" sz="1800"/>
              <a:t>Como puede ver, a pesar de que las tres Socias tienen diferentes cantidades en sus Cuentas de Capital, y a pesar de que pueden haber trabajado horas diferentes, cada Socia perdió la misma cantidad:</a:t>
            </a:r>
            <a:endParaRPr lang="es-MX" altLang="en-US" sz="1800"/>
          </a:p>
          <a:p>
            <a:endParaRPr lang="es-MX" altLang="en-US" sz="1800"/>
          </a:p>
        </p:txBody>
      </p:sp>
      <p:sp>
        <p:nvSpPr>
          <p:cNvPr id="5" name="TextBox 4"/>
          <p:cNvSpPr txBox="1"/>
          <p:nvPr/>
        </p:nvSpPr>
        <p:spPr>
          <a:xfrm>
            <a:off x="220663" y="5053013"/>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6" name="Rounded Rectangle 5"/>
          <p:cNvSpPr/>
          <p:nvPr/>
        </p:nvSpPr>
        <p:spPr>
          <a:xfrm>
            <a:off x="6037263" y="3843338"/>
            <a:ext cx="1954212" cy="28876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254" name="TextBox 5"/>
          <p:cNvSpPr txBox="1">
            <a:spLocks noChangeArrowheads="1"/>
          </p:cNvSpPr>
          <p:nvPr/>
        </p:nvSpPr>
        <p:spPr bwMode="auto">
          <a:xfrm>
            <a:off x="6118225" y="6037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C</a:t>
            </a:r>
          </a:p>
        </p:txBody>
      </p:sp>
      <p:sp>
        <p:nvSpPr>
          <p:cNvPr id="8" name="Rounded Rectangle 7"/>
          <p:cNvSpPr/>
          <p:nvPr/>
        </p:nvSpPr>
        <p:spPr>
          <a:xfrm>
            <a:off x="4017963" y="3843338"/>
            <a:ext cx="1954212" cy="288766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256" name="TextBox 7"/>
          <p:cNvSpPr txBox="1">
            <a:spLocks noChangeArrowheads="1"/>
          </p:cNvSpPr>
          <p:nvPr/>
        </p:nvSpPr>
        <p:spPr bwMode="auto">
          <a:xfrm>
            <a:off x="4100513" y="6037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B</a:t>
            </a:r>
          </a:p>
        </p:txBody>
      </p:sp>
      <p:sp>
        <p:nvSpPr>
          <p:cNvPr id="10" name="Rounded Rectangle 9"/>
          <p:cNvSpPr/>
          <p:nvPr/>
        </p:nvSpPr>
        <p:spPr>
          <a:xfrm>
            <a:off x="2008188" y="3843338"/>
            <a:ext cx="1954212" cy="288766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81258" name="Object 13"/>
          <p:cNvGraphicFramePr>
            <a:graphicFrameLocks noChangeAspect="1"/>
          </p:cNvGraphicFramePr>
          <p:nvPr/>
        </p:nvGraphicFramePr>
        <p:xfrm>
          <a:off x="2209800" y="5313363"/>
          <a:ext cx="1550988" cy="693737"/>
        </p:xfrm>
        <a:graphic>
          <a:graphicData uri="http://schemas.openxmlformats.org/presentationml/2006/ole">
            <mc:AlternateContent xmlns:mc="http://schemas.openxmlformats.org/markup-compatibility/2006">
              <mc:Choice xmlns:v="urn:schemas-microsoft-com:vml" Requires="v">
                <p:oleObj spid="_x0000_s181268" name="Bitmap Image" r:id="rId3" imgW="0" imgH="0" progId="Paint.Picture">
                  <p:embed/>
                </p:oleObj>
              </mc:Choice>
              <mc:Fallback>
                <p:oleObj name="Bitmap Image" r:id="rId3" imgW="0" imgH="0"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313363"/>
                        <a:ext cx="155098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1259" name="TextBox 14"/>
          <p:cNvSpPr txBox="1">
            <a:spLocks noChangeArrowheads="1"/>
          </p:cNvSpPr>
          <p:nvPr/>
        </p:nvSpPr>
        <p:spPr bwMode="auto">
          <a:xfrm>
            <a:off x="2089150" y="6037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Cuenta Capital de Persona A</a:t>
            </a:r>
          </a:p>
        </p:txBody>
      </p:sp>
      <p:graphicFrame>
        <p:nvGraphicFramePr>
          <p:cNvPr id="181260" name="Object 16"/>
          <p:cNvGraphicFramePr>
            <a:graphicFrameLocks noChangeAspect="1"/>
          </p:cNvGraphicFramePr>
          <p:nvPr/>
        </p:nvGraphicFramePr>
        <p:xfrm>
          <a:off x="4243388" y="3957638"/>
          <a:ext cx="1550987" cy="693737"/>
        </p:xfrm>
        <a:graphic>
          <a:graphicData uri="http://schemas.openxmlformats.org/presentationml/2006/ole">
            <mc:AlternateContent xmlns:mc="http://schemas.openxmlformats.org/markup-compatibility/2006">
              <mc:Choice xmlns:v="urn:schemas-microsoft-com:vml" Requires="v">
                <p:oleObj spid="_x0000_s181269" name="Bitmap Image" r:id="rId5" imgW="0" imgH="0" progId="Paint.Picture">
                  <p:embed/>
                </p:oleObj>
              </mc:Choice>
              <mc:Fallback>
                <p:oleObj name="Bitmap Image" r:id="rId5" imgW="0" imgH="0" progId="Paint.Picture">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3388" y="3957638"/>
                        <a:ext cx="15509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1261" name="Object 18"/>
          <p:cNvGraphicFramePr>
            <a:graphicFrameLocks noChangeAspect="1"/>
          </p:cNvGraphicFramePr>
          <p:nvPr/>
        </p:nvGraphicFramePr>
        <p:xfrm>
          <a:off x="6199188" y="5332413"/>
          <a:ext cx="1549400" cy="693737"/>
        </p:xfrm>
        <a:graphic>
          <a:graphicData uri="http://schemas.openxmlformats.org/presentationml/2006/ole">
            <mc:AlternateContent xmlns:mc="http://schemas.openxmlformats.org/markup-compatibility/2006">
              <mc:Choice xmlns:v="urn:schemas-microsoft-com:vml" Requires="v">
                <p:oleObj spid="_x0000_s181270" name="Bitmap Image" r:id="rId7" imgW="0" imgH="0" progId="Paint.Picture">
                  <p:embed/>
                </p:oleObj>
              </mc:Choice>
              <mc:Fallback>
                <p:oleObj name="Bitmap Image" r:id="rId7" imgW="0" imgH="0" progId="Paint.Picture">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5332413"/>
                        <a:ext cx="1549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1262" name="Picture 15"/>
          <p:cNvPicPr>
            <a:picLocks noChangeAspect="1"/>
          </p:cNvPicPr>
          <p:nvPr/>
        </p:nvPicPr>
        <p:blipFill>
          <a:blip r:embed="rId9">
            <a:lum bright="70000" contrast="-70000"/>
            <a:extLst>
              <a:ext uri="{28A0092B-C50C-407E-A947-70E740481C1C}">
                <a14:useLocalDpi xmlns:a14="http://schemas.microsoft.com/office/drawing/2010/main" val="0"/>
              </a:ext>
            </a:extLst>
          </a:blip>
          <a:srcRect b="46535"/>
          <a:stretch>
            <a:fillRect/>
          </a:stretch>
        </p:blipFill>
        <p:spPr bwMode="auto">
          <a:xfrm>
            <a:off x="4227513" y="3927475"/>
            <a:ext cx="1554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3" name="Picture 16"/>
          <p:cNvPicPr>
            <a:picLocks noChangeAspect="1"/>
          </p:cNvPicPr>
          <p:nvPr/>
        </p:nvPicPr>
        <p:blipFill>
          <a:blip r:embed="rId10">
            <a:lum bright="70000" contrast="-70000"/>
            <a:extLst>
              <a:ext uri="{28A0092B-C50C-407E-A947-70E740481C1C}">
                <a14:useLocalDpi xmlns:a14="http://schemas.microsoft.com/office/drawing/2010/main" val="0"/>
              </a:ext>
            </a:extLst>
          </a:blip>
          <a:srcRect b="44798"/>
          <a:stretch>
            <a:fillRect/>
          </a:stretch>
        </p:blipFill>
        <p:spPr bwMode="auto">
          <a:xfrm>
            <a:off x="6186488" y="5311775"/>
            <a:ext cx="15478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1264" name="Object 13"/>
          <p:cNvGraphicFramePr>
            <a:graphicFrameLocks noChangeAspect="1"/>
          </p:cNvGraphicFramePr>
          <p:nvPr/>
        </p:nvGraphicFramePr>
        <p:xfrm>
          <a:off x="2219325" y="4557713"/>
          <a:ext cx="1550988" cy="693737"/>
        </p:xfrm>
        <a:graphic>
          <a:graphicData uri="http://schemas.openxmlformats.org/presentationml/2006/ole">
            <mc:AlternateContent xmlns:mc="http://schemas.openxmlformats.org/markup-compatibility/2006">
              <mc:Choice xmlns:v="urn:schemas-microsoft-com:vml" Requires="v">
                <p:oleObj spid="_x0000_s181271" name="Bitmap Image" r:id="rId11" imgW="0" imgH="0" progId="Paint.Picture">
                  <p:embed/>
                </p:oleObj>
              </mc:Choice>
              <mc:Fallback>
                <p:oleObj name="Bitmap Image" r:id="rId11" imgW="0" imgH="0" progId="Paint.Picture">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9325" y="4557713"/>
                        <a:ext cx="155098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1265" name="Object 16"/>
          <p:cNvGraphicFramePr>
            <a:graphicFrameLocks noChangeAspect="1"/>
          </p:cNvGraphicFramePr>
          <p:nvPr/>
        </p:nvGraphicFramePr>
        <p:xfrm>
          <a:off x="4268788" y="5384800"/>
          <a:ext cx="1550987" cy="693738"/>
        </p:xfrm>
        <a:graphic>
          <a:graphicData uri="http://schemas.openxmlformats.org/presentationml/2006/ole">
            <mc:AlternateContent xmlns:mc="http://schemas.openxmlformats.org/markup-compatibility/2006">
              <mc:Choice xmlns:v="urn:schemas-microsoft-com:vml" Requires="v">
                <p:oleObj spid="_x0000_s181272" name="Bitmap Image" r:id="rId13" imgW="0" imgH="0" progId="Paint.Picture">
                  <p:embed/>
                </p:oleObj>
              </mc:Choice>
              <mc:Fallback>
                <p:oleObj name="Bitmap Image" r:id="rId13" imgW="0" imgH="0" progId="Paint.Picture">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8788" y="5384800"/>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1266" name="Object 16"/>
          <p:cNvGraphicFramePr>
            <a:graphicFrameLocks noChangeAspect="1"/>
          </p:cNvGraphicFramePr>
          <p:nvPr/>
        </p:nvGraphicFramePr>
        <p:xfrm>
          <a:off x="4268788" y="4703763"/>
          <a:ext cx="1550987" cy="622300"/>
        </p:xfrm>
        <a:graphic>
          <a:graphicData uri="http://schemas.openxmlformats.org/presentationml/2006/ole">
            <mc:AlternateContent xmlns:mc="http://schemas.openxmlformats.org/markup-compatibility/2006">
              <mc:Choice xmlns:v="urn:schemas-microsoft-com:vml" Requires="v">
                <p:oleObj spid="_x0000_s181273" name="Bitmap Image" r:id="rId15" imgW="0" imgH="0" progId="Paint.Picture">
                  <p:embed/>
                </p:oleObj>
              </mc:Choice>
              <mc:Fallback>
                <p:oleObj name="Bitmap Image" r:id="rId15" imgW="0" imgH="0" progId="Paint.Picture">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8788" y="4703763"/>
                        <a:ext cx="15509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1267" name="Picture 14"/>
          <p:cNvPicPr>
            <a:picLocks noChangeAspect="1"/>
          </p:cNvPicPr>
          <p:nvPr/>
        </p:nvPicPr>
        <p:blipFill>
          <a:blip r:embed="rId16">
            <a:lum bright="70000" contrast="-70000"/>
            <a:extLst>
              <a:ext uri="{28A0092B-C50C-407E-A947-70E740481C1C}">
                <a14:useLocalDpi xmlns:a14="http://schemas.microsoft.com/office/drawing/2010/main" val="0"/>
              </a:ext>
            </a:extLst>
          </a:blip>
          <a:srcRect b="52548"/>
          <a:stretch>
            <a:fillRect/>
          </a:stretch>
        </p:blipFill>
        <p:spPr bwMode="auto">
          <a:xfrm>
            <a:off x="2216150" y="4540250"/>
            <a:ext cx="15478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399084B-9F7E-411A-90B0-57212BD2403A}" type="slidenum">
              <a:rPr lang="en-US" altLang="en-US" sz="1200">
                <a:solidFill>
                  <a:srgbClr val="898989"/>
                </a:solidFill>
              </a:rPr>
              <a:pPr/>
              <a:t>87</a:t>
            </a:fld>
            <a:endParaRPr lang="en-US" altLang="en-US" sz="1200">
              <a:solidFill>
                <a:srgbClr val="898989"/>
              </a:solidFill>
            </a:endParaRPr>
          </a:p>
        </p:txBody>
      </p:sp>
      <p:sp>
        <p:nvSpPr>
          <p:cNvPr id="181250" name="Title 1"/>
          <p:cNvSpPr>
            <a:spLocks noGrp="1"/>
          </p:cNvSpPr>
          <p:nvPr>
            <p:ph type="title"/>
          </p:nvPr>
        </p:nvSpPr>
        <p:spPr>
          <a:xfrm>
            <a:off x="220663" y="0"/>
            <a:ext cx="7886700" cy="1325563"/>
          </a:xfrm>
        </p:spPr>
        <p:txBody>
          <a:bodyPr/>
          <a:lstStyle/>
          <a:p>
            <a:pPr>
              <a:defRPr/>
            </a:pPr>
            <a:r>
              <a:rPr lang="en-US" altLang="en-US" smtClean="0"/>
              <a:t>Losses</a:t>
            </a:r>
          </a:p>
        </p:txBody>
      </p:sp>
      <p:sp>
        <p:nvSpPr>
          <p:cNvPr id="182275"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24C87460-864D-4B0E-9278-2FE29423F611}" type="slidenum">
              <a:rPr lang="en-US" altLang="en-US" sz="1200">
                <a:solidFill>
                  <a:srgbClr val="898989"/>
                </a:solidFill>
              </a:rPr>
              <a:pPr algn="r" eaLnBrk="1" hangingPunct="1"/>
              <a:t>87</a:t>
            </a:fld>
            <a:endParaRPr lang="en-US" altLang="en-US" sz="1200">
              <a:solidFill>
                <a:srgbClr val="898989"/>
              </a:solidFill>
            </a:endParaRPr>
          </a:p>
        </p:txBody>
      </p:sp>
      <p:sp>
        <p:nvSpPr>
          <p:cNvPr id="182276" name="TextBox 2"/>
          <p:cNvSpPr txBox="1">
            <a:spLocks noChangeArrowheads="1"/>
          </p:cNvSpPr>
          <p:nvPr/>
        </p:nvSpPr>
        <p:spPr bwMode="auto">
          <a:xfrm>
            <a:off x="336550" y="1163638"/>
            <a:ext cx="78644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When the Cooperative has losses, each Partner’s Capital Accounts will</a:t>
            </a:r>
            <a:r>
              <a:rPr lang="en-US" altLang="en-US" sz="1800" b="1"/>
              <a:t> </a:t>
            </a:r>
            <a:r>
              <a:rPr lang="en-US" altLang="en-US" sz="1800"/>
              <a:t>be </a:t>
            </a:r>
            <a:r>
              <a:rPr lang="en-US" altLang="en-US" sz="1800" b="1"/>
              <a:t>reduced in equal amounts </a:t>
            </a:r>
            <a:r>
              <a:rPr lang="en-US" altLang="en-US" sz="1800"/>
              <a:t>(that means that losses are not allocated in proportion to hours worked). </a:t>
            </a:r>
          </a:p>
          <a:p>
            <a:endParaRPr lang="en-US" altLang="en-US" sz="1800"/>
          </a:p>
          <a:p>
            <a:endParaRPr lang="en-US" altLang="en-US" sz="1800"/>
          </a:p>
          <a:p>
            <a:r>
              <a:rPr lang="en-US" altLang="en-US" sz="1800"/>
              <a:t>As you can see in this example, even though the three Partners have different amounts in their Capital Accounts, and even though they might have worked different numbers of hours, each Partner lost the same amount: </a:t>
            </a:r>
          </a:p>
        </p:txBody>
      </p:sp>
      <p:sp>
        <p:nvSpPr>
          <p:cNvPr id="182277" name="TextBox 6"/>
          <p:cNvSpPr txBox="1">
            <a:spLocks noChangeArrowheads="1"/>
          </p:cNvSpPr>
          <p:nvPr/>
        </p:nvSpPr>
        <p:spPr bwMode="auto">
          <a:xfrm>
            <a:off x="220663" y="5053013"/>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8" name="Rounded Rectangle 7"/>
          <p:cNvSpPr/>
          <p:nvPr/>
        </p:nvSpPr>
        <p:spPr>
          <a:xfrm>
            <a:off x="6037263" y="3843338"/>
            <a:ext cx="1954212" cy="28876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279" name="TextBox 5"/>
          <p:cNvSpPr txBox="1">
            <a:spLocks noChangeArrowheads="1"/>
          </p:cNvSpPr>
          <p:nvPr/>
        </p:nvSpPr>
        <p:spPr bwMode="auto">
          <a:xfrm>
            <a:off x="6118225" y="6037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C</a:t>
            </a:r>
          </a:p>
        </p:txBody>
      </p:sp>
      <p:sp>
        <p:nvSpPr>
          <p:cNvPr id="10" name="Rounded Rectangle 9"/>
          <p:cNvSpPr/>
          <p:nvPr/>
        </p:nvSpPr>
        <p:spPr>
          <a:xfrm>
            <a:off x="4017963" y="3843338"/>
            <a:ext cx="1954212" cy="288766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281" name="TextBox 7"/>
          <p:cNvSpPr txBox="1">
            <a:spLocks noChangeArrowheads="1"/>
          </p:cNvSpPr>
          <p:nvPr/>
        </p:nvSpPr>
        <p:spPr bwMode="auto">
          <a:xfrm>
            <a:off x="4100513" y="6037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B</a:t>
            </a:r>
          </a:p>
        </p:txBody>
      </p:sp>
      <p:sp>
        <p:nvSpPr>
          <p:cNvPr id="12" name="Rounded Rectangle 11"/>
          <p:cNvSpPr/>
          <p:nvPr/>
        </p:nvSpPr>
        <p:spPr>
          <a:xfrm>
            <a:off x="2008188" y="3843338"/>
            <a:ext cx="1954212" cy="288766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82283" name="Object 13"/>
          <p:cNvGraphicFramePr>
            <a:graphicFrameLocks noChangeAspect="1"/>
          </p:cNvGraphicFramePr>
          <p:nvPr/>
        </p:nvGraphicFramePr>
        <p:xfrm>
          <a:off x="2209800" y="5313363"/>
          <a:ext cx="1550988" cy="693737"/>
        </p:xfrm>
        <a:graphic>
          <a:graphicData uri="http://schemas.openxmlformats.org/presentationml/2006/ole">
            <mc:AlternateContent xmlns:mc="http://schemas.openxmlformats.org/markup-compatibility/2006">
              <mc:Choice xmlns:v="urn:schemas-microsoft-com:vml" Requires="v">
                <p:oleObj spid="_x0000_s182293" name="Bitmap Image" r:id="rId4" imgW="0" imgH="0" progId="Paint.Picture">
                  <p:embed/>
                </p:oleObj>
              </mc:Choice>
              <mc:Fallback>
                <p:oleObj name="Bitmap Image" r:id="rId4" imgW="0" imgH="0" progId="Paint.Picture">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313363"/>
                        <a:ext cx="155098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2284" name="TextBox 14"/>
          <p:cNvSpPr txBox="1">
            <a:spLocks noChangeArrowheads="1"/>
          </p:cNvSpPr>
          <p:nvPr/>
        </p:nvSpPr>
        <p:spPr bwMode="auto">
          <a:xfrm>
            <a:off x="2089150" y="603726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a:t>Capital Account of Person A</a:t>
            </a:r>
          </a:p>
        </p:txBody>
      </p:sp>
      <p:graphicFrame>
        <p:nvGraphicFramePr>
          <p:cNvPr id="182285" name="Object 16"/>
          <p:cNvGraphicFramePr>
            <a:graphicFrameLocks noChangeAspect="1"/>
          </p:cNvGraphicFramePr>
          <p:nvPr/>
        </p:nvGraphicFramePr>
        <p:xfrm>
          <a:off x="4243388" y="3957638"/>
          <a:ext cx="1550987" cy="693737"/>
        </p:xfrm>
        <a:graphic>
          <a:graphicData uri="http://schemas.openxmlformats.org/presentationml/2006/ole">
            <mc:AlternateContent xmlns:mc="http://schemas.openxmlformats.org/markup-compatibility/2006">
              <mc:Choice xmlns:v="urn:schemas-microsoft-com:vml" Requires="v">
                <p:oleObj spid="_x0000_s182294" name="Bitmap Image" r:id="rId6" imgW="0" imgH="0" progId="Paint.Picture">
                  <p:embed/>
                </p:oleObj>
              </mc:Choice>
              <mc:Fallback>
                <p:oleObj name="Bitmap Image" r:id="rId6" imgW="0" imgH="0" progId="Paint.Picture">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3388" y="3957638"/>
                        <a:ext cx="15509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86" name="Object 18"/>
          <p:cNvGraphicFramePr>
            <a:graphicFrameLocks noChangeAspect="1"/>
          </p:cNvGraphicFramePr>
          <p:nvPr/>
        </p:nvGraphicFramePr>
        <p:xfrm>
          <a:off x="6199188" y="5332413"/>
          <a:ext cx="1549400" cy="693737"/>
        </p:xfrm>
        <a:graphic>
          <a:graphicData uri="http://schemas.openxmlformats.org/presentationml/2006/ole">
            <mc:AlternateContent xmlns:mc="http://schemas.openxmlformats.org/markup-compatibility/2006">
              <mc:Choice xmlns:v="urn:schemas-microsoft-com:vml" Requires="v">
                <p:oleObj spid="_x0000_s182295" name="Bitmap Image" r:id="rId8" imgW="0" imgH="0" progId="Paint.Picture">
                  <p:embed/>
                </p:oleObj>
              </mc:Choice>
              <mc:Fallback>
                <p:oleObj name="Bitmap Image" r:id="rId8" imgW="0" imgH="0" progId="Paint.Picture">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9188" y="5332413"/>
                        <a:ext cx="1549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2287" name="Picture 15"/>
          <p:cNvPicPr>
            <a:picLocks noChangeAspect="1"/>
          </p:cNvPicPr>
          <p:nvPr/>
        </p:nvPicPr>
        <p:blipFill>
          <a:blip r:embed="rId10">
            <a:lum bright="70000" contrast="-70000"/>
            <a:extLst>
              <a:ext uri="{28A0092B-C50C-407E-A947-70E740481C1C}">
                <a14:useLocalDpi xmlns:a14="http://schemas.microsoft.com/office/drawing/2010/main" val="0"/>
              </a:ext>
            </a:extLst>
          </a:blip>
          <a:srcRect b="46535"/>
          <a:stretch>
            <a:fillRect/>
          </a:stretch>
        </p:blipFill>
        <p:spPr bwMode="auto">
          <a:xfrm>
            <a:off x="4227513" y="3927475"/>
            <a:ext cx="1554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88" name="Picture 16"/>
          <p:cNvPicPr>
            <a:picLocks noChangeAspect="1"/>
          </p:cNvPicPr>
          <p:nvPr/>
        </p:nvPicPr>
        <p:blipFill>
          <a:blip r:embed="rId11">
            <a:lum bright="70000" contrast="-70000"/>
            <a:extLst>
              <a:ext uri="{28A0092B-C50C-407E-A947-70E740481C1C}">
                <a14:useLocalDpi xmlns:a14="http://schemas.microsoft.com/office/drawing/2010/main" val="0"/>
              </a:ext>
            </a:extLst>
          </a:blip>
          <a:srcRect b="44798"/>
          <a:stretch>
            <a:fillRect/>
          </a:stretch>
        </p:blipFill>
        <p:spPr bwMode="auto">
          <a:xfrm>
            <a:off x="6186488" y="5311775"/>
            <a:ext cx="15478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2289" name="Object 13"/>
          <p:cNvGraphicFramePr>
            <a:graphicFrameLocks noChangeAspect="1"/>
          </p:cNvGraphicFramePr>
          <p:nvPr/>
        </p:nvGraphicFramePr>
        <p:xfrm>
          <a:off x="2219325" y="4557713"/>
          <a:ext cx="1550988" cy="693737"/>
        </p:xfrm>
        <a:graphic>
          <a:graphicData uri="http://schemas.openxmlformats.org/presentationml/2006/ole">
            <mc:AlternateContent xmlns:mc="http://schemas.openxmlformats.org/markup-compatibility/2006">
              <mc:Choice xmlns:v="urn:schemas-microsoft-com:vml" Requires="v">
                <p:oleObj spid="_x0000_s182296" name="Bitmap Image" r:id="rId12" imgW="0" imgH="0" progId="Paint.Picture">
                  <p:embed/>
                </p:oleObj>
              </mc:Choice>
              <mc:Fallback>
                <p:oleObj name="Bitmap Image" r:id="rId12" imgW="0" imgH="0" progId="Paint.Picture">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19325" y="4557713"/>
                        <a:ext cx="155098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90" name="Object 16"/>
          <p:cNvGraphicFramePr>
            <a:graphicFrameLocks noChangeAspect="1"/>
          </p:cNvGraphicFramePr>
          <p:nvPr/>
        </p:nvGraphicFramePr>
        <p:xfrm>
          <a:off x="4268788" y="5384800"/>
          <a:ext cx="1550987" cy="693738"/>
        </p:xfrm>
        <a:graphic>
          <a:graphicData uri="http://schemas.openxmlformats.org/presentationml/2006/ole">
            <mc:AlternateContent xmlns:mc="http://schemas.openxmlformats.org/markup-compatibility/2006">
              <mc:Choice xmlns:v="urn:schemas-microsoft-com:vml" Requires="v">
                <p:oleObj spid="_x0000_s182297" name="Bitmap Image" r:id="rId14" imgW="0" imgH="0" progId="Paint.Picture">
                  <p:embed/>
                </p:oleObj>
              </mc:Choice>
              <mc:Fallback>
                <p:oleObj name="Bitmap Image" r:id="rId14" imgW="0" imgH="0" progId="Paint.Picture">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8788" y="5384800"/>
                        <a:ext cx="1550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91" name="Object 16"/>
          <p:cNvGraphicFramePr>
            <a:graphicFrameLocks noChangeAspect="1"/>
          </p:cNvGraphicFramePr>
          <p:nvPr/>
        </p:nvGraphicFramePr>
        <p:xfrm>
          <a:off x="4268788" y="4703763"/>
          <a:ext cx="1550987" cy="622300"/>
        </p:xfrm>
        <a:graphic>
          <a:graphicData uri="http://schemas.openxmlformats.org/presentationml/2006/ole">
            <mc:AlternateContent xmlns:mc="http://schemas.openxmlformats.org/markup-compatibility/2006">
              <mc:Choice xmlns:v="urn:schemas-microsoft-com:vml" Requires="v">
                <p:oleObj spid="_x0000_s182298" name="Bitmap Image" r:id="rId16" imgW="0" imgH="0" progId="Paint.Picture">
                  <p:embed/>
                </p:oleObj>
              </mc:Choice>
              <mc:Fallback>
                <p:oleObj name="Bitmap Image" r:id="rId16" imgW="0" imgH="0" progId="Paint.Picture">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8788" y="4703763"/>
                        <a:ext cx="15509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2292" name="Picture 14"/>
          <p:cNvPicPr>
            <a:picLocks noChangeAspect="1"/>
          </p:cNvPicPr>
          <p:nvPr/>
        </p:nvPicPr>
        <p:blipFill>
          <a:blip r:embed="rId17">
            <a:lum bright="70000" contrast="-70000"/>
            <a:extLst>
              <a:ext uri="{28A0092B-C50C-407E-A947-70E740481C1C}">
                <a14:useLocalDpi xmlns:a14="http://schemas.microsoft.com/office/drawing/2010/main" val="0"/>
              </a:ext>
            </a:extLst>
          </a:blip>
          <a:srcRect b="52548"/>
          <a:stretch>
            <a:fillRect/>
          </a:stretch>
        </p:blipFill>
        <p:spPr bwMode="auto">
          <a:xfrm>
            <a:off x="2216150" y="4540250"/>
            <a:ext cx="15478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125413"/>
            <a:ext cx="7886700" cy="1325563"/>
          </a:xfrm>
        </p:spPr>
        <p:txBody>
          <a:bodyPr/>
          <a:lstStyle/>
          <a:p>
            <a:pPr>
              <a:defRPr/>
            </a:pPr>
            <a:r>
              <a:rPr lang="en-US" dirty="0" err="1" smtClean="0">
                <a:cs typeface="+mj-cs"/>
              </a:rPr>
              <a:t>Reserva</a:t>
            </a:r>
            <a:r>
              <a:rPr lang="en-US" dirty="0" smtClean="0">
                <a:cs typeface="+mj-cs"/>
              </a:rPr>
              <a:t> de </a:t>
            </a:r>
            <a:r>
              <a:rPr lang="en-US" dirty="0" err="1">
                <a:cs typeface="+mj-cs"/>
              </a:rPr>
              <a:t>f</a:t>
            </a:r>
            <a:r>
              <a:rPr lang="en-US" dirty="0" err="1" smtClean="0">
                <a:cs typeface="+mj-cs"/>
              </a:rPr>
              <a:t>ondos</a:t>
            </a:r>
            <a:endParaRPr lang="en-US" dirty="0">
              <a:cs typeface="+mj-cs"/>
            </a:endParaRPr>
          </a:p>
        </p:txBody>
      </p:sp>
      <p:sp>
        <p:nvSpPr>
          <p:cNvPr id="1843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F77E281-8794-45AC-97BF-F26315C64FA9}" type="slidenum">
              <a:rPr lang="en-US" altLang="en-US" sz="1200">
                <a:solidFill>
                  <a:srgbClr val="898989"/>
                </a:solidFill>
              </a:rPr>
              <a:pPr/>
              <a:t>88</a:t>
            </a:fld>
            <a:endParaRPr lang="en-US" altLang="en-US" sz="1200">
              <a:solidFill>
                <a:srgbClr val="898989"/>
              </a:solidFill>
            </a:endParaRPr>
          </a:p>
        </p:txBody>
      </p:sp>
      <p:sp>
        <p:nvSpPr>
          <p:cNvPr id="184323" name="TextBox 3"/>
          <p:cNvSpPr txBox="1">
            <a:spLocks noChangeArrowheads="1"/>
          </p:cNvSpPr>
          <p:nvPr/>
        </p:nvSpPr>
        <p:spPr bwMode="auto">
          <a:xfrm>
            <a:off x="149225" y="515938"/>
            <a:ext cx="52482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s-ES" altLang="en-US" sz="1800" dirty="0"/>
          </a:p>
          <a:p>
            <a:r>
              <a:rPr lang="es-ES" altLang="en-US" sz="1800" dirty="0"/>
              <a:t>Las Socias acuerdan incrementar cada Cuenta de Capital hasta que la Cooperativa tenga una reserva suficiente para pagar 3 meses de gastos. La reserva se encuentra en las Cuentas de Capital, porque es incrementada </a:t>
            </a:r>
            <a:r>
              <a:rPr lang="es-ES" altLang="en-US" sz="1800" dirty="0" smtClean="0"/>
              <a:t>por </a:t>
            </a:r>
            <a:r>
              <a:rPr lang="es-ES" altLang="en-US" sz="1800" dirty="0"/>
              <a:t>los beneficios no distribuidos a las Socias, y de las inversiones de capital de las Socias.</a:t>
            </a:r>
          </a:p>
          <a:p>
            <a:endParaRPr lang="es-ES" altLang="en-US" sz="1800" dirty="0"/>
          </a:p>
          <a:p>
            <a:endParaRPr lang="en-US" altLang="en-US" sz="1800" dirty="0"/>
          </a:p>
        </p:txBody>
      </p:sp>
      <p:sp>
        <p:nvSpPr>
          <p:cNvPr id="6" name="Rounded Rectangle 5"/>
          <p:cNvSpPr/>
          <p:nvPr/>
        </p:nvSpPr>
        <p:spPr>
          <a:xfrm>
            <a:off x="2819400" y="5326063"/>
            <a:ext cx="1355725" cy="98901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25" name="TextBox 6"/>
          <p:cNvSpPr txBox="1">
            <a:spLocks noChangeArrowheads="1"/>
          </p:cNvSpPr>
          <p:nvPr/>
        </p:nvSpPr>
        <p:spPr bwMode="auto">
          <a:xfrm>
            <a:off x="2620963" y="5991225"/>
            <a:ext cx="1752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Mi Cuenta Capital</a:t>
            </a:r>
          </a:p>
        </p:txBody>
      </p:sp>
      <p:graphicFrame>
        <p:nvGraphicFramePr>
          <p:cNvPr id="184326" name="Object 7"/>
          <p:cNvGraphicFramePr>
            <a:graphicFrameLocks noChangeAspect="1"/>
          </p:cNvGraphicFramePr>
          <p:nvPr/>
        </p:nvGraphicFramePr>
        <p:xfrm>
          <a:off x="2916238" y="5434013"/>
          <a:ext cx="1193800" cy="534987"/>
        </p:xfrm>
        <a:graphic>
          <a:graphicData uri="http://schemas.openxmlformats.org/presentationml/2006/ole">
            <mc:AlternateContent xmlns:mc="http://schemas.openxmlformats.org/markup-compatibility/2006">
              <mc:Choice xmlns:v="urn:schemas-microsoft-com:vml" Requires="v">
                <p:oleObj spid="_x0000_s184345" name="Bitmap Image" r:id="rId4" imgW="0" imgH="0" progId="Paint.Picture">
                  <p:embed/>
                </p:oleObj>
              </mc:Choice>
              <mc:Fallback>
                <p:oleObj name="Bitmap Image" r:id="rId4" imgW="0" imgH="0"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5434013"/>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27" name="TextBox 4"/>
          <p:cNvSpPr txBox="1">
            <a:spLocks noChangeArrowheads="1"/>
          </p:cNvSpPr>
          <p:nvPr/>
        </p:nvSpPr>
        <p:spPr bwMode="auto">
          <a:xfrm>
            <a:off x="3163888" y="6361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2015</a:t>
            </a:r>
          </a:p>
        </p:txBody>
      </p:sp>
      <p:sp>
        <p:nvSpPr>
          <p:cNvPr id="11" name="Rounded Rectangle 10"/>
          <p:cNvSpPr/>
          <p:nvPr/>
        </p:nvSpPr>
        <p:spPr>
          <a:xfrm>
            <a:off x="4270375" y="4789488"/>
            <a:ext cx="1355725" cy="1527175"/>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84329" name="Object 12"/>
          <p:cNvGraphicFramePr>
            <a:graphicFrameLocks noChangeAspect="1"/>
          </p:cNvGraphicFramePr>
          <p:nvPr/>
        </p:nvGraphicFramePr>
        <p:xfrm>
          <a:off x="4367213" y="5437188"/>
          <a:ext cx="1193800" cy="533400"/>
        </p:xfrm>
        <a:graphic>
          <a:graphicData uri="http://schemas.openxmlformats.org/presentationml/2006/ole">
            <mc:AlternateContent xmlns:mc="http://schemas.openxmlformats.org/markup-compatibility/2006">
              <mc:Choice xmlns:v="urn:schemas-microsoft-com:vml" Requires="v">
                <p:oleObj spid="_x0000_s184346" name="Bitmap Image" r:id="rId6" imgW="0" imgH="0" progId="Paint.Picture">
                  <p:embed/>
                </p:oleObj>
              </mc:Choice>
              <mc:Fallback>
                <p:oleObj name="Bitmap Image" r:id="rId6" imgW="0" imgH="0" progId="Paint.Pictur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213" y="5437188"/>
                        <a:ext cx="119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30" name="TextBox 14"/>
          <p:cNvSpPr txBox="1">
            <a:spLocks noChangeArrowheads="1"/>
          </p:cNvSpPr>
          <p:nvPr/>
        </p:nvSpPr>
        <p:spPr bwMode="auto">
          <a:xfrm>
            <a:off x="4592638" y="6353175"/>
            <a:ext cx="66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2016</a:t>
            </a:r>
          </a:p>
        </p:txBody>
      </p:sp>
      <p:sp>
        <p:nvSpPr>
          <p:cNvPr id="16" name="Rounded Rectangle 15"/>
          <p:cNvSpPr/>
          <p:nvPr/>
        </p:nvSpPr>
        <p:spPr>
          <a:xfrm>
            <a:off x="5699125" y="4090988"/>
            <a:ext cx="1355725" cy="2224087"/>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84332" name="Object 17"/>
          <p:cNvGraphicFramePr>
            <a:graphicFrameLocks noChangeAspect="1"/>
          </p:cNvGraphicFramePr>
          <p:nvPr/>
        </p:nvGraphicFramePr>
        <p:xfrm>
          <a:off x="5794375" y="5434013"/>
          <a:ext cx="1193800" cy="534987"/>
        </p:xfrm>
        <a:graphic>
          <a:graphicData uri="http://schemas.openxmlformats.org/presentationml/2006/ole">
            <mc:AlternateContent xmlns:mc="http://schemas.openxmlformats.org/markup-compatibility/2006">
              <mc:Choice xmlns:v="urn:schemas-microsoft-com:vml" Requires="v">
                <p:oleObj spid="_x0000_s184347" name="Bitmap Image" r:id="rId7" imgW="0" imgH="0" progId="Paint.Picture">
                  <p:embed/>
                </p:oleObj>
              </mc:Choice>
              <mc:Fallback>
                <p:oleObj name="Bitmap Image" r:id="rId7" imgW="0" imgH="0" progId="Paint.Picture">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75" y="5434013"/>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33" name="TextBox 19"/>
          <p:cNvSpPr txBox="1">
            <a:spLocks noChangeArrowheads="1"/>
          </p:cNvSpPr>
          <p:nvPr/>
        </p:nvSpPr>
        <p:spPr bwMode="auto">
          <a:xfrm>
            <a:off x="6056313" y="6353175"/>
            <a:ext cx="66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2017</a:t>
            </a:r>
          </a:p>
        </p:txBody>
      </p:sp>
      <p:sp>
        <p:nvSpPr>
          <p:cNvPr id="21" name="Rounded Rectangle 20"/>
          <p:cNvSpPr/>
          <p:nvPr/>
        </p:nvSpPr>
        <p:spPr>
          <a:xfrm>
            <a:off x="7126288" y="3203575"/>
            <a:ext cx="1355725" cy="31115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35" name="TextBox 24"/>
          <p:cNvSpPr txBox="1">
            <a:spLocks noChangeArrowheads="1"/>
          </p:cNvSpPr>
          <p:nvPr/>
        </p:nvSpPr>
        <p:spPr bwMode="auto">
          <a:xfrm>
            <a:off x="7348538" y="6361113"/>
            <a:ext cx="669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2018</a:t>
            </a:r>
          </a:p>
        </p:txBody>
      </p:sp>
      <p:graphicFrame>
        <p:nvGraphicFramePr>
          <p:cNvPr id="184336" name="Object 25"/>
          <p:cNvGraphicFramePr>
            <a:graphicFrameLocks noChangeAspect="1"/>
          </p:cNvGraphicFramePr>
          <p:nvPr/>
        </p:nvGraphicFramePr>
        <p:xfrm>
          <a:off x="4364038" y="4903788"/>
          <a:ext cx="1193800" cy="533400"/>
        </p:xfrm>
        <a:graphic>
          <a:graphicData uri="http://schemas.openxmlformats.org/presentationml/2006/ole">
            <mc:AlternateContent xmlns:mc="http://schemas.openxmlformats.org/markup-compatibility/2006">
              <mc:Choice xmlns:v="urn:schemas-microsoft-com:vml" Requires="v">
                <p:oleObj spid="_x0000_s184348" name="Bitmap Image" r:id="rId8" imgW="0" imgH="0" progId="Paint.Picture">
                  <p:embed/>
                </p:oleObj>
              </mc:Choice>
              <mc:Fallback>
                <p:oleObj name="Bitmap Image" r:id="rId8" imgW="0" imgH="0" progId="Paint.Picture">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4903788"/>
                        <a:ext cx="119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37" name="Object 27"/>
          <p:cNvGraphicFramePr>
            <a:graphicFrameLocks noChangeAspect="1"/>
          </p:cNvGraphicFramePr>
          <p:nvPr/>
        </p:nvGraphicFramePr>
        <p:xfrm>
          <a:off x="5797550" y="4941888"/>
          <a:ext cx="1193800" cy="534987"/>
        </p:xfrm>
        <a:graphic>
          <a:graphicData uri="http://schemas.openxmlformats.org/presentationml/2006/ole">
            <mc:AlternateContent xmlns:mc="http://schemas.openxmlformats.org/markup-compatibility/2006">
              <mc:Choice xmlns:v="urn:schemas-microsoft-com:vml" Requires="v">
                <p:oleObj spid="_x0000_s184349" name="Bitmap Image" r:id="rId9" imgW="0" imgH="0" progId="Paint.Picture">
                  <p:embed/>
                </p:oleObj>
              </mc:Choice>
              <mc:Fallback>
                <p:oleObj name="Bitmap Image" r:id="rId9" imgW="0" imgH="0" progId="Paint.Picture">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550" y="4941888"/>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38" name="Object 28"/>
          <p:cNvGraphicFramePr>
            <a:graphicFrameLocks noChangeAspect="1"/>
          </p:cNvGraphicFramePr>
          <p:nvPr/>
        </p:nvGraphicFramePr>
        <p:xfrm>
          <a:off x="5794375" y="4408488"/>
          <a:ext cx="1193800" cy="534987"/>
        </p:xfrm>
        <a:graphic>
          <a:graphicData uri="http://schemas.openxmlformats.org/presentationml/2006/ole">
            <mc:AlternateContent xmlns:mc="http://schemas.openxmlformats.org/markup-compatibility/2006">
              <mc:Choice xmlns:v="urn:schemas-microsoft-com:vml" Requires="v">
                <p:oleObj spid="_x0000_s184350" name="Bitmap Image" r:id="rId10" imgW="0" imgH="0" progId="Paint.Picture">
                  <p:embed/>
                </p:oleObj>
              </mc:Choice>
              <mc:Fallback>
                <p:oleObj name="Bitmap Image" r:id="rId10" imgW="0" imgH="0" progId="Paint.Picture">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75" y="4408488"/>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39" name="Object 31"/>
          <p:cNvGraphicFramePr>
            <a:graphicFrameLocks noChangeAspect="1"/>
          </p:cNvGraphicFramePr>
          <p:nvPr/>
        </p:nvGraphicFramePr>
        <p:xfrm>
          <a:off x="7186613" y="3303588"/>
          <a:ext cx="1228725" cy="2744787"/>
        </p:xfrm>
        <a:graphic>
          <a:graphicData uri="http://schemas.openxmlformats.org/presentationml/2006/ole">
            <mc:AlternateContent xmlns:mc="http://schemas.openxmlformats.org/markup-compatibility/2006">
              <mc:Choice xmlns:v="urn:schemas-microsoft-com:vml" Requires="v">
                <p:oleObj spid="_x0000_s184351" name="Bitmap Image" r:id="rId11" imgW="0" imgH="0" progId="Paint.Picture">
                  <p:embed/>
                </p:oleObj>
              </mc:Choice>
              <mc:Fallback>
                <p:oleObj name="Bitmap Image" r:id="rId11" imgW="0" imgH="0" progId="Paint.Picture">
                  <p:embed/>
                  <p:pic>
                    <p:nvPicPr>
                      <p:cNvPr id="0" name="Object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6613" y="3303588"/>
                        <a:ext cx="122872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340" name="Picture 9"/>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79849">
            <a:off x="5629275" y="368300"/>
            <a:ext cx="23256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471488" y="4678363"/>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184342" name="TextBox 34"/>
          <p:cNvSpPr txBox="1">
            <a:spLocks noChangeArrowheads="1"/>
          </p:cNvSpPr>
          <p:nvPr/>
        </p:nvSpPr>
        <p:spPr bwMode="auto">
          <a:xfrm>
            <a:off x="4075113" y="5961063"/>
            <a:ext cx="1752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Mi Cuenta Capital</a:t>
            </a:r>
          </a:p>
        </p:txBody>
      </p:sp>
      <p:sp>
        <p:nvSpPr>
          <p:cNvPr id="184343" name="TextBox 35"/>
          <p:cNvSpPr txBox="1">
            <a:spLocks noChangeArrowheads="1"/>
          </p:cNvSpPr>
          <p:nvPr/>
        </p:nvSpPr>
        <p:spPr bwMode="auto">
          <a:xfrm>
            <a:off x="5514975" y="5954713"/>
            <a:ext cx="1752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Mi Cuenta Capital</a:t>
            </a:r>
          </a:p>
        </p:txBody>
      </p:sp>
      <p:sp>
        <p:nvSpPr>
          <p:cNvPr id="184344" name="TextBox 36"/>
          <p:cNvSpPr txBox="1">
            <a:spLocks noChangeArrowheads="1"/>
          </p:cNvSpPr>
          <p:nvPr/>
        </p:nvSpPr>
        <p:spPr bwMode="auto">
          <a:xfrm>
            <a:off x="6929438" y="5970588"/>
            <a:ext cx="17526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Mi Cuenta Capital</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4B758BC-7D0C-436D-B1BB-0A702690270C}" type="slidenum">
              <a:rPr lang="en-US" altLang="en-US" sz="1200">
                <a:solidFill>
                  <a:srgbClr val="898989"/>
                </a:solidFill>
              </a:rPr>
              <a:pPr/>
              <a:t>89</a:t>
            </a:fld>
            <a:endParaRPr lang="en-US" altLang="en-US" sz="1200">
              <a:solidFill>
                <a:srgbClr val="898989"/>
              </a:solidFill>
            </a:endParaRPr>
          </a:p>
        </p:txBody>
      </p:sp>
      <p:sp>
        <p:nvSpPr>
          <p:cNvPr id="4" name="Title 1"/>
          <p:cNvSpPr>
            <a:spLocks noGrp="1"/>
          </p:cNvSpPr>
          <p:nvPr>
            <p:ph type="title"/>
          </p:nvPr>
        </p:nvSpPr>
        <p:spPr>
          <a:xfrm>
            <a:off x="131763" y="-125413"/>
            <a:ext cx="7886700" cy="1325563"/>
          </a:xfrm>
        </p:spPr>
        <p:txBody>
          <a:bodyPr/>
          <a:lstStyle/>
          <a:p>
            <a:pPr>
              <a:defRPr/>
            </a:pPr>
            <a:r>
              <a:rPr lang="en-US" dirty="0" smtClean="0">
                <a:cs typeface="+mj-cs"/>
              </a:rPr>
              <a:t>Reserve fund</a:t>
            </a:r>
            <a:endParaRPr lang="en-US" dirty="0">
              <a:cs typeface="+mj-cs"/>
            </a:endParaRPr>
          </a:p>
        </p:txBody>
      </p:sp>
      <p:sp>
        <p:nvSpPr>
          <p:cNvPr id="186371"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7A314122-8603-4ECF-A1D1-69BEF58C4B46}" type="slidenum">
              <a:rPr lang="en-US" altLang="en-US" sz="1200">
                <a:solidFill>
                  <a:srgbClr val="898989"/>
                </a:solidFill>
              </a:rPr>
              <a:pPr algn="r" eaLnBrk="1" hangingPunct="1"/>
              <a:t>89</a:t>
            </a:fld>
            <a:endParaRPr lang="en-US" altLang="en-US" sz="1200">
              <a:solidFill>
                <a:srgbClr val="898989"/>
              </a:solidFill>
            </a:endParaRPr>
          </a:p>
        </p:txBody>
      </p:sp>
      <p:sp>
        <p:nvSpPr>
          <p:cNvPr id="186372" name="TextBox 3"/>
          <p:cNvSpPr txBox="1">
            <a:spLocks noChangeArrowheads="1"/>
          </p:cNvSpPr>
          <p:nvPr/>
        </p:nvSpPr>
        <p:spPr bwMode="auto">
          <a:xfrm>
            <a:off x="149225" y="515938"/>
            <a:ext cx="52482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dirty="0"/>
          </a:p>
          <a:p>
            <a:r>
              <a:rPr lang="en-US" altLang="en-US" sz="1800" dirty="0"/>
              <a:t>The Partners agree to grow the Capital Accounts until the Cooperative has a reserve sufficient to pay for 3 months of expenses. The reserve lives within the Capital Accounts because it grows </a:t>
            </a:r>
            <a:r>
              <a:rPr lang="en-US" altLang="en-US" sz="1800" dirty="0" smtClean="0"/>
              <a:t>from </a:t>
            </a:r>
            <a:r>
              <a:rPr lang="en-US" altLang="en-US" sz="1800" dirty="0"/>
              <a:t>profits allocated, but not distributed, to the Partners, and from the Partner’s capital investments. </a:t>
            </a:r>
          </a:p>
        </p:txBody>
      </p:sp>
      <p:sp>
        <p:nvSpPr>
          <p:cNvPr id="7" name="Rounded Rectangle 6"/>
          <p:cNvSpPr/>
          <p:nvPr/>
        </p:nvSpPr>
        <p:spPr>
          <a:xfrm>
            <a:off x="2819400" y="5326063"/>
            <a:ext cx="1355725" cy="98901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374" name="TextBox 6"/>
          <p:cNvSpPr txBox="1">
            <a:spLocks noChangeArrowheads="1"/>
          </p:cNvSpPr>
          <p:nvPr/>
        </p:nvSpPr>
        <p:spPr bwMode="auto">
          <a:xfrm>
            <a:off x="2620963" y="5991225"/>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200" b="1"/>
              <a:t>My Capital Account</a:t>
            </a:r>
          </a:p>
        </p:txBody>
      </p:sp>
      <p:graphicFrame>
        <p:nvGraphicFramePr>
          <p:cNvPr id="186375" name="Object 7"/>
          <p:cNvGraphicFramePr>
            <a:graphicFrameLocks noChangeAspect="1"/>
          </p:cNvGraphicFramePr>
          <p:nvPr/>
        </p:nvGraphicFramePr>
        <p:xfrm>
          <a:off x="2916238" y="5434013"/>
          <a:ext cx="1193800" cy="534987"/>
        </p:xfrm>
        <a:graphic>
          <a:graphicData uri="http://schemas.openxmlformats.org/presentationml/2006/ole">
            <mc:AlternateContent xmlns:mc="http://schemas.openxmlformats.org/markup-compatibility/2006">
              <mc:Choice xmlns:v="urn:schemas-microsoft-com:vml" Requires="v">
                <p:oleObj spid="_x0000_s186394" name="Bitmap Image" r:id="rId4" imgW="0" imgH="0" progId="Paint.Picture">
                  <p:embed/>
                </p:oleObj>
              </mc:Choice>
              <mc:Fallback>
                <p:oleObj name="Bitmap Image" r:id="rId4" imgW="0" imgH="0"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5434013"/>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6376" name="TextBox 4"/>
          <p:cNvSpPr txBox="1">
            <a:spLocks noChangeArrowheads="1"/>
          </p:cNvSpPr>
          <p:nvPr/>
        </p:nvSpPr>
        <p:spPr bwMode="auto">
          <a:xfrm>
            <a:off x="3163888" y="6361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2015</a:t>
            </a:r>
          </a:p>
        </p:txBody>
      </p:sp>
      <p:sp>
        <p:nvSpPr>
          <p:cNvPr id="11" name="Rounded Rectangle 10"/>
          <p:cNvSpPr/>
          <p:nvPr/>
        </p:nvSpPr>
        <p:spPr>
          <a:xfrm>
            <a:off x="4270375" y="4789488"/>
            <a:ext cx="1355725" cy="1527175"/>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86378" name="Object 12"/>
          <p:cNvGraphicFramePr>
            <a:graphicFrameLocks noChangeAspect="1"/>
          </p:cNvGraphicFramePr>
          <p:nvPr/>
        </p:nvGraphicFramePr>
        <p:xfrm>
          <a:off x="4367213" y="5437188"/>
          <a:ext cx="1193800" cy="533400"/>
        </p:xfrm>
        <a:graphic>
          <a:graphicData uri="http://schemas.openxmlformats.org/presentationml/2006/ole">
            <mc:AlternateContent xmlns:mc="http://schemas.openxmlformats.org/markup-compatibility/2006">
              <mc:Choice xmlns:v="urn:schemas-microsoft-com:vml" Requires="v">
                <p:oleObj spid="_x0000_s186395" name="Bitmap Image" r:id="rId6" imgW="0" imgH="0" progId="Paint.Picture">
                  <p:embed/>
                </p:oleObj>
              </mc:Choice>
              <mc:Fallback>
                <p:oleObj name="Bitmap Image" r:id="rId6" imgW="0" imgH="0" progId="Paint.Pictur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213" y="5437188"/>
                        <a:ext cx="119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6379" name="TextBox 14"/>
          <p:cNvSpPr txBox="1">
            <a:spLocks noChangeArrowheads="1"/>
          </p:cNvSpPr>
          <p:nvPr/>
        </p:nvSpPr>
        <p:spPr bwMode="auto">
          <a:xfrm>
            <a:off x="4592638" y="6353175"/>
            <a:ext cx="66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2016</a:t>
            </a:r>
          </a:p>
        </p:txBody>
      </p:sp>
      <p:sp>
        <p:nvSpPr>
          <p:cNvPr id="14" name="Rounded Rectangle 13"/>
          <p:cNvSpPr/>
          <p:nvPr/>
        </p:nvSpPr>
        <p:spPr>
          <a:xfrm>
            <a:off x="5699125" y="4090988"/>
            <a:ext cx="1355725" cy="2224087"/>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86381" name="Object 17"/>
          <p:cNvGraphicFramePr>
            <a:graphicFrameLocks noChangeAspect="1"/>
          </p:cNvGraphicFramePr>
          <p:nvPr/>
        </p:nvGraphicFramePr>
        <p:xfrm>
          <a:off x="5794375" y="5434013"/>
          <a:ext cx="1193800" cy="534987"/>
        </p:xfrm>
        <a:graphic>
          <a:graphicData uri="http://schemas.openxmlformats.org/presentationml/2006/ole">
            <mc:AlternateContent xmlns:mc="http://schemas.openxmlformats.org/markup-compatibility/2006">
              <mc:Choice xmlns:v="urn:schemas-microsoft-com:vml" Requires="v">
                <p:oleObj spid="_x0000_s186396" name="Bitmap Image" r:id="rId7" imgW="0" imgH="0" progId="Paint.Picture">
                  <p:embed/>
                </p:oleObj>
              </mc:Choice>
              <mc:Fallback>
                <p:oleObj name="Bitmap Image" r:id="rId7" imgW="0" imgH="0" progId="Paint.Picture">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75" y="5434013"/>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6382" name="TextBox 19"/>
          <p:cNvSpPr txBox="1">
            <a:spLocks noChangeArrowheads="1"/>
          </p:cNvSpPr>
          <p:nvPr/>
        </p:nvSpPr>
        <p:spPr bwMode="auto">
          <a:xfrm>
            <a:off x="6056313" y="6353175"/>
            <a:ext cx="66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2017</a:t>
            </a:r>
          </a:p>
        </p:txBody>
      </p:sp>
      <p:sp>
        <p:nvSpPr>
          <p:cNvPr id="17" name="Rounded Rectangle 16"/>
          <p:cNvSpPr/>
          <p:nvPr/>
        </p:nvSpPr>
        <p:spPr>
          <a:xfrm>
            <a:off x="7126288" y="3203575"/>
            <a:ext cx="1355725" cy="31115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384" name="TextBox 24"/>
          <p:cNvSpPr txBox="1">
            <a:spLocks noChangeArrowheads="1"/>
          </p:cNvSpPr>
          <p:nvPr/>
        </p:nvSpPr>
        <p:spPr bwMode="auto">
          <a:xfrm>
            <a:off x="7348538" y="6361113"/>
            <a:ext cx="669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2018</a:t>
            </a:r>
          </a:p>
        </p:txBody>
      </p:sp>
      <p:graphicFrame>
        <p:nvGraphicFramePr>
          <p:cNvPr id="186385" name="Object 25"/>
          <p:cNvGraphicFramePr>
            <a:graphicFrameLocks noChangeAspect="1"/>
          </p:cNvGraphicFramePr>
          <p:nvPr/>
        </p:nvGraphicFramePr>
        <p:xfrm>
          <a:off x="4364038" y="4903788"/>
          <a:ext cx="1193800" cy="533400"/>
        </p:xfrm>
        <a:graphic>
          <a:graphicData uri="http://schemas.openxmlformats.org/presentationml/2006/ole">
            <mc:AlternateContent xmlns:mc="http://schemas.openxmlformats.org/markup-compatibility/2006">
              <mc:Choice xmlns:v="urn:schemas-microsoft-com:vml" Requires="v">
                <p:oleObj spid="_x0000_s186397" name="Bitmap Image" r:id="rId8" imgW="0" imgH="0" progId="Paint.Picture">
                  <p:embed/>
                </p:oleObj>
              </mc:Choice>
              <mc:Fallback>
                <p:oleObj name="Bitmap Image" r:id="rId8" imgW="0" imgH="0" progId="Paint.Picture">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4903788"/>
                        <a:ext cx="119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6386" name="Object 27"/>
          <p:cNvGraphicFramePr>
            <a:graphicFrameLocks noChangeAspect="1"/>
          </p:cNvGraphicFramePr>
          <p:nvPr/>
        </p:nvGraphicFramePr>
        <p:xfrm>
          <a:off x="5797550" y="4941888"/>
          <a:ext cx="1193800" cy="534987"/>
        </p:xfrm>
        <a:graphic>
          <a:graphicData uri="http://schemas.openxmlformats.org/presentationml/2006/ole">
            <mc:AlternateContent xmlns:mc="http://schemas.openxmlformats.org/markup-compatibility/2006">
              <mc:Choice xmlns:v="urn:schemas-microsoft-com:vml" Requires="v">
                <p:oleObj spid="_x0000_s186398" name="Bitmap Image" r:id="rId9" imgW="0" imgH="0" progId="Paint.Picture">
                  <p:embed/>
                </p:oleObj>
              </mc:Choice>
              <mc:Fallback>
                <p:oleObj name="Bitmap Image" r:id="rId9" imgW="0" imgH="0" progId="Paint.Picture">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550" y="4941888"/>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6387" name="Object 28"/>
          <p:cNvGraphicFramePr>
            <a:graphicFrameLocks noChangeAspect="1"/>
          </p:cNvGraphicFramePr>
          <p:nvPr/>
        </p:nvGraphicFramePr>
        <p:xfrm>
          <a:off x="5794375" y="4408488"/>
          <a:ext cx="1193800" cy="534987"/>
        </p:xfrm>
        <a:graphic>
          <a:graphicData uri="http://schemas.openxmlformats.org/presentationml/2006/ole">
            <mc:AlternateContent xmlns:mc="http://schemas.openxmlformats.org/markup-compatibility/2006">
              <mc:Choice xmlns:v="urn:schemas-microsoft-com:vml" Requires="v">
                <p:oleObj spid="_x0000_s186399" name="Bitmap Image" r:id="rId10" imgW="0" imgH="0" progId="Paint.Picture">
                  <p:embed/>
                </p:oleObj>
              </mc:Choice>
              <mc:Fallback>
                <p:oleObj name="Bitmap Image" r:id="rId10" imgW="0" imgH="0" progId="Paint.Picture">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75" y="4408488"/>
                        <a:ext cx="1193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6388" name="Object 31"/>
          <p:cNvGraphicFramePr>
            <a:graphicFrameLocks noChangeAspect="1"/>
          </p:cNvGraphicFramePr>
          <p:nvPr/>
        </p:nvGraphicFramePr>
        <p:xfrm>
          <a:off x="7186613" y="3303588"/>
          <a:ext cx="1228725" cy="2744787"/>
        </p:xfrm>
        <a:graphic>
          <a:graphicData uri="http://schemas.openxmlformats.org/presentationml/2006/ole">
            <mc:AlternateContent xmlns:mc="http://schemas.openxmlformats.org/markup-compatibility/2006">
              <mc:Choice xmlns:v="urn:schemas-microsoft-com:vml" Requires="v">
                <p:oleObj spid="_x0000_s186400" name="Bitmap Image" r:id="rId11" imgW="0" imgH="0" progId="Paint.Picture">
                  <p:embed/>
                </p:oleObj>
              </mc:Choice>
              <mc:Fallback>
                <p:oleObj name="Bitmap Image" r:id="rId11" imgW="0" imgH="0" progId="Paint.Picture">
                  <p:embed/>
                  <p:pic>
                    <p:nvPicPr>
                      <p:cNvPr id="0" name="Object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6613" y="3303588"/>
                        <a:ext cx="122872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6389" name="Picture 9"/>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79849">
            <a:off x="5629275" y="368300"/>
            <a:ext cx="23256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90" name="TextBox 23"/>
          <p:cNvSpPr txBox="1">
            <a:spLocks noChangeArrowheads="1"/>
          </p:cNvSpPr>
          <p:nvPr/>
        </p:nvSpPr>
        <p:spPr bwMode="auto">
          <a:xfrm>
            <a:off x="471488" y="4678363"/>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186391" name="TextBox 34"/>
          <p:cNvSpPr txBox="1">
            <a:spLocks noChangeArrowheads="1"/>
          </p:cNvSpPr>
          <p:nvPr/>
        </p:nvSpPr>
        <p:spPr bwMode="auto">
          <a:xfrm>
            <a:off x="4075113" y="5961063"/>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200" b="1"/>
              <a:t>My Capital Account</a:t>
            </a:r>
          </a:p>
        </p:txBody>
      </p:sp>
      <p:sp>
        <p:nvSpPr>
          <p:cNvPr id="186392" name="TextBox 35"/>
          <p:cNvSpPr txBox="1">
            <a:spLocks noChangeArrowheads="1"/>
          </p:cNvSpPr>
          <p:nvPr/>
        </p:nvSpPr>
        <p:spPr bwMode="auto">
          <a:xfrm>
            <a:off x="5514975" y="5954713"/>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200" b="1"/>
              <a:t>My Capital Account</a:t>
            </a:r>
          </a:p>
        </p:txBody>
      </p:sp>
      <p:sp>
        <p:nvSpPr>
          <p:cNvPr id="186393" name="TextBox 36"/>
          <p:cNvSpPr txBox="1">
            <a:spLocks noChangeArrowheads="1"/>
          </p:cNvSpPr>
          <p:nvPr/>
        </p:nvSpPr>
        <p:spPr bwMode="auto">
          <a:xfrm>
            <a:off x="6929438" y="5970588"/>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200" b="1"/>
              <a:t>My Capital Account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6724DC3-6BE1-4532-8174-5ED17271D8A7}" type="slidenum">
              <a:rPr lang="en-US" altLang="en-US" sz="1200">
                <a:solidFill>
                  <a:srgbClr val="898989"/>
                </a:solidFill>
              </a:rPr>
              <a:pPr/>
              <a:t>9</a:t>
            </a:fld>
            <a:endParaRPr lang="en-US" altLang="en-US" sz="1200">
              <a:solidFill>
                <a:srgbClr val="898989"/>
              </a:solidFill>
            </a:endParaRPr>
          </a:p>
        </p:txBody>
      </p:sp>
      <p:graphicFrame>
        <p:nvGraphicFramePr>
          <p:cNvPr id="30722" name="Object 7"/>
          <p:cNvGraphicFramePr>
            <a:graphicFrameLocks noChangeAspect="1"/>
          </p:cNvGraphicFramePr>
          <p:nvPr/>
        </p:nvGraphicFramePr>
        <p:xfrm>
          <a:off x="0" y="1473200"/>
          <a:ext cx="5727700" cy="2574925"/>
        </p:xfrm>
        <a:graphic>
          <a:graphicData uri="http://schemas.openxmlformats.org/presentationml/2006/ole">
            <mc:AlternateContent xmlns:mc="http://schemas.openxmlformats.org/markup-compatibility/2006">
              <mc:Choice xmlns:v="urn:schemas-microsoft-com:vml" Requires="v">
                <p:oleObj spid="_x0000_s30739" name="Bitmap Image" r:id="rId4" imgW="0" imgH="0" progId="Paint.Picture">
                  <p:embed/>
                </p:oleObj>
              </mc:Choice>
              <mc:Fallback>
                <p:oleObj name="Bitmap Image" r:id="rId4" imgW="0" imgH="0"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3200"/>
                        <a:ext cx="57277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3" name="Title 1"/>
          <p:cNvSpPr>
            <a:spLocks noGrp="1"/>
          </p:cNvSpPr>
          <p:nvPr>
            <p:ph type="title"/>
          </p:nvPr>
        </p:nvSpPr>
        <p:spPr>
          <a:xfrm>
            <a:off x="692150" y="68263"/>
            <a:ext cx="7886700" cy="858837"/>
          </a:xfrm>
        </p:spPr>
        <p:txBody>
          <a:bodyPr/>
          <a:lstStyle/>
          <a:p>
            <a:r>
              <a:rPr lang="en-US" altLang="en-US" smtClean="0"/>
              <a:t>What does “limited liability” mean?</a:t>
            </a:r>
          </a:p>
        </p:txBody>
      </p:sp>
      <p:sp>
        <p:nvSpPr>
          <p:cNvPr id="30724"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1D88C14F-B71D-430F-99D5-369E6550FA45}" type="slidenum">
              <a:rPr lang="en-US" altLang="en-US" sz="1200">
                <a:solidFill>
                  <a:srgbClr val="898989"/>
                </a:solidFill>
              </a:rPr>
              <a:pPr algn="r" eaLnBrk="1" hangingPunct="1"/>
              <a:t>9</a:t>
            </a:fld>
            <a:endParaRPr lang="en-US" altLang="en-US" sz="1200">
              <a:solidFill>
                <a:srgbClr val="898989"/>
              </a:solidFill>
            </a:endParaRPr>
          </a:p>
        </p:txBody>
      </p:sp>
      <p:sp>
        <p:nvSpPr>
          <p:cNvPr id="30725" name="TextBox 23"/>
          <p:cNvSpPr txBox="1">
            <a:spLocks noChangeArrowheads="1"/>
          </p:cNvSpPr>
          <p:nvPr/>
        </p:nvSpPr>
        <p:spPr bwMode="auto">
          <a:xfrm>
            <a:off x="7227888" y="4911725"/>
            <a:ext cx="15938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endParaRPr lang="en-US" altLang="en-US" sz="1200"/>
          </a:p>
        </p:txBody>
      </p:sp>
      <p:sp>
        <p:nvSpPr>
          <p:cNvPr id="30726" name="TextBox 3"/>
          <p:cNvSpPr txBox="1">
            <a:spLocks noChangeArrowheads="1"/>
          </p:cNvSpPr>
          <p:nvPr/>
        </p:nvSpPr>
        <p:spPr bwMode="auto">
          <a:xfrm>
            <a:off x="515938" y="1946275"/>
            <a:ext cx="26257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sp>
        <p:nvSpPr>
          <p:cNvPr id="30727" name="Rectangle 6"/>
          <p:cNvSpPr>
            <a:spLocks noChangeArrowheads="1"/>
          </p:cNvSpPr>
          <p:nvPr/>
        </p:nvSpPr>
        <p:spPr bwMode="auto">
          <a:xfrm>
            <a:off x="376238" y="1709738"/>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2000"/>
              <a:t>Hi Company! You owe me money. I demand payment </a:t>
            </a:r>
          </a:p>
        </p:txBody>
      </p:sp>
      <p:sp>
        <p:nvSpPr>
          <p:cNvPr id="30728" name="TextBox 8"/>
          <p:cNvSpPr txBox="1">
            <a:spLocks noChangeArrowheads="1"/>
          </p:cNvSpPr>
          <p:nvPr/>
        </p:nvSpPr>
        <p:spPr bwMode="auto">
          <a:xfrm>
            <a:off x="3730625" y="1709738"/>
            <a:ext cx="1754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3600" b="1"/>
              <a:t>LLC</a:t>
            </a:r>
          </a:p>
        </p:txBody>
      </p:sp>
      <p:graphicFrame>
        <p:nvGraphicFramePr>
          <p:cNvPr id="30729" name="Object 9"/>
          <p:cNvGraphicFramePr>
            <a:graphicFrameLocks noChangeAspect="1"/>
          </p:cNvGraphicFramePr>
          <p:nvPr/>
        </p:nvGraphicFramePr>
        <p:xfrm>
          <a:off x="0" y="4621213"/>
          <a:ext cx="3567113" cy="2728912"/>
        </p:xfrm>
        <a:graphic>
          <a:graphicData uri="http://schemas.openxmlformats.org/presentationml/2006/ole">
            <mc:AlternateContent xmlns:mc="http://schemas.openxmlformats.org/markup-compatibility/2006">
              <mc:Choice xmlns:v="urn:schemas-microsoft-com:vml" Requires="v">
                <p:oleObj spid="_x0000_s30740" name="Bitmap Image" r:id="rId6" imgW="0" imgH="0" progId="Paint.Picture">
                  <p:embed/>
                </p:oleObj>
              </mc:Choice>
              <mc:Fallback>
                <p:oleObj name="Bitmap Image" r:id="rId6" imgW="0" imgH="0" progId="Paint.Picture">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621213"/>
                        <a:ext cx="3567113"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0" name="Rectangle 10"/>
          <p:cNvSpPr>
            <a:spLocks noChangeArrowheads="1"/>
          </p:cNvSpPr>
          <p:nvPr/>
        </p:nvSpPr>
        <p:spPr bwMode="auto">
          <a:xfrm>
            <a:off x="438150" y="4700588"/>
            <a:ext cx="29908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Hi Member! Due to actions taken by the business, you owe me money. I demand that you, personally, pay me. </a:t>
            </a:r>
          </a:p>
        </p:txBody>
      </p:sp>
      <p:grpSp>
        <p:nvGrpSpPr>
          <p:cNvPr id="30731" name="Group 11"/>
          <p:cNvGrpSpPr>
            <a:grpSpLocks/>
          </p:cNvGrpSpPr>
          <p:nvPr/>
        </p:nvGrpSpPr>
        <p:grpSpPr bwMode="auto">
          <a:xfrm>
            <a:off x="4254500" y="4349750"/>
            <a:ext cx="754063" cy="2322513"/>
            <a:chOff x="4283075" y="2527300"/>
            <a:chExt cx="1411288" cy="3962400"/>
          </a:xfrm>
        </p:grpSpPr>
        <p:pic>
          <p:nvPicPr>
            <p:cNvPr id="3073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94188" y="2527300"/>
              <a:ext cx="14001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p:cNvCxnSpPr/>
            <p:nvPr/>
          </p:nvCxnSpPr>
          <p:spPr>
            <a:xfrm flipH="1">
              <a:off x="4283075" y="3505036"/>
              <a:ext cx="205009" cy="126211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468557" y="3358782"/>
              <a:ext cx="225806" cy="39271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177386" y="3120442"/>
              <a:ext cx="516977" cy="63105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732" name="TextBox 16"/>
          <p:cNvSpPr txBox="1">
            <a:spLocks noChangeArrowheads="1"/>
          </p:cNvSpPr>
          <p:nvPr/>
        </p:nvSpPr>
        <p:spPr bwMode="auto">
          <a:xfrm>
            <a:off x="5881688" y="1177925"/>
            <a:ext cx="28860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t>A principle of limited liability is that Members, generally, will not be responsible for paying off Company debts and expenses, </a:t>
            </a:r>
            <a:r>
              <a:rPr lang="en-US" altLang="en-US" sz="1600" b="1"/>
              <a:t>EXCEPT </a:t>
            </a:r>
            <a:r>
              <a:rPr lang="en-US" altLang="en-US" sz="1600"/>
              <a:t>in cases of bad conduct or in cases in which Partners distribute too much money to themselves, and as a result make the Company incapable of paying its debts and obligations. </a:t>
            </a:r>
          </a:p>
        </p:txBody>
      </p:sp>
      <p:sp>
        <p:nvSpPr>
          <p:cNvPr id="30733" name="TextBox 17"/>
          <p:cNvSpPr txBox="1">
            <a:spLocks noChangeArrowheads="1"/>
          </p:cNvSpPr>
          <p:nvPr/>
        </p:nvSpPr>
        <p:spPr bwMode="auto">
          <a:xfrm>
            <a:off x="255588" y="900113"/>
            <a:ext cx="2789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It means that, while this may happen:</a:t>
            </a:r>
          </a:p>
        </p:txBody>
      </p:sp>
      <p:sp>
        <p:nvSpPr>
          <p:cNvPr id="30734" name="TextBox 18"/>
          <p:cNvSpPr txBox="1">
            <a:spLocks noChangeArrowheads="1"/>
          </p:cNvSpPr>
          <p:nvPr/>
        </p:nvSpPr>
        <p:spPr bwMode="auto">
          <a:xfrm>
            <a:off x="341313" y="3962400"/>
            <a:ext cx="2882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Normally, this should NOT happen: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9476AE9-4A2E-4E35-AFFC-80F36AB8DF65}" type="slidenum">
              <a:rPr lang="en-US" altLang="en-US" sz="1200">
                <a:solidFill>
                  <a:srgbClr val="898989"/>
                </a:solidFill>
              </a:rPr>
              <a:pPr/>
              <a:t>90</a:t>
            </a:fld>
            <a:endParaRPr lang="en-US" altLang="en-US" sz="1200">
              <a:solidFill>
                <a:srgbClr val="898989"/>
              </a:solidFill>
            </a:endParaRPr>
          </a:p>
        </p:txBody>
      </p:sp>
      <p:sp>
        <p:nvSpPr>
          <p:cNvPr id="188418" name="TextBox 3"/>
          <p:cNvSpPr txBox="1">
            <a:spLocks noChangeArrowheads="1"/>
          </p:cNvSpPr>
          <p:nvPr/>
        </p:nvSpPr>
        <p:spPr bwMode="auto">
          <a:xfrm>
            <a:off x="201613" y="485775"/>
            <a:ext cx="749141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s-ES" altLang="en-US" sz="1500"/>
          </a:p>
          <a:p>
            <a:r>
              <a:rPr lang="es-ES" altLang="en-US" sz="1500"/>
              <a:t>Las Socias intentarán incrementar sus Cuentas de Capital hasta que cada una comparta equitativamente la reserva total. Por ejemplo, si las Socias deciden que quieren una reserva de $30,000 dólares, y hay tres Socias, cada una debe incrementar, con el tiempo, su Cuenta de Capital hasta que llegue a $10,000. </a:t>
            </a:r>
          </a:p>
          <a:p>
            <a:endParaRPr lang="es-ES" altLang="en-US" sz="1500"/>
          </a:p>
          <a:p>
            <a:r>
              <a:rPr lang="es-ES" altLang="en-US" sz="1500"/>
              <a:t>Cuando Socias nuevas pagan su inversión de capital e incrementan su Cuenta de Capital, la reserva crece. Si las Socias deciden reducir la reserva, algunas Socias pueden recibir distribuciones en efectivo.</a:t>
            </a:r>
          </a:p>
          <a:p>
            <a:endParaRPr lang="en-US" altLang="en-US" sz="1500"/>
          </a:p>
        </p:txBody>
      </p:sp>
      <p:sp>
        <p:nvSpPr>
          <p:cNvPr id="34" name="TextBox 33"/>
          <p:cNvSpPr txBox="1"/>
          <p:nvPr/>
        </p:nvSpPr>
        <p:spPr>
          <a:xfrm>
            <a:off x="7693025" y="260350"/>
            <a:ext cx="2243138" cy="1938338"/>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grpSp>
        <p:nvGrpSpPr>
          <p:cNvPr id="188420" name="Group 64"/>
          <p:cNvGrpSpPr>
            <a:grpSpLocks/>
          </p:cNvGrpSpPr>
          <p:nvPr/>
        </p:nvGrpSpPr>
        <p:grpSpPr bwMode="auto">
          <a:xfrm>
            <a:off x="2701925" y="3330575"/>
            <a:ext cx="1752600" cy="3527425"/>
            <a:chOff x="2372199" y="3330940"/>
            <a:chExt cx="1752431" cy="3527060"/>
          </a:xfrm>
        </p:grpSpPr>
        <p:sp>
          <p:nvSpPr>
            <p:cNvPr id="21" name="Rounded Rectangle 20"/>
            <p:cNvSpPr/>
            <p:nvPr/>
          </p:nvSpPr>
          <p:spPr>
            <a:xfrm>
              <a:off x="2569030" y="3330940"/>
              <a:ext cx="1355594" cy="311117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441" name="TextBox 24"/>
            <p:cNvSpPr txBox="1">
              <a:spLocks noChangeArrowheads="1"/>
            </p:cNvSpPr>
            <p:nvPr/>
          </p:nvSpPr>
          <p:spPr bwMode="auto">
            <a:xfrm>
              <a:off x="2790069" y="6488668"/>
              <a:ext cx="670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2018</a:t>
              </a:r>
            </a:p>
          </p:txBody>
        </p:sp>
        <p:graphicFrame>
          <p:nvGraphicFramePr>
            <p:cNvPr id="188442" name="Object 31"/>
            <p:cNvGraphicFramePr>
              <a:graphicFrameLocks noChangeAspect="1"/>
            </p:cNvGraphicFramePr>
            <p:nvPr/>
          </p:nvGraphicFramePr>
          <p:xfrm>
            <a:off x="2629227" y="3430047"/>
            <a:ext cx="1228371" cy="2745554"/>
          </p:xfrm>
          <a:graphic>
            <a:graphicData uri="http://schemas.openxmlformats.org/presentationml/2006/ole">
              <mc:AlternateContent xmlns:mc="http://schemas.openxmlformats.org/markup-compatibility/2006">
                <mc:Choice xmlns:v="urn:schemas-microsoft-com:vml" Requires="v">
                  <p:oleObj spid="_x0000_s188444" name="Bitmap Image" r:id="rId4" imgW="0" imgH="0" progId="Paint.Picture">
                    <p:embed/>
                  </p:oleObj>
                </mc:Choice>
                <mc:Fallback>
                  <p:oleObj name="Bitmap Image" r:id="rId4" imgW="0" imgH="0" progId="Paint.Picture">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9227" y="3430047"/>
                          <a:ext cx="1228371" cy="274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8443" name="TextBox 36"/>
            <p:cNvSpPr txBox="1">
              <a:spLocks noChangeArrowheads="1"/>
            </p:cNvSpPr>
            <p:nvPr/>
          </p:nvSpPr>
          <p:spPr bwMode="auto">
            <a:xfrm>
              <a:off x="2372199" y="6098316"/>
              <a:ext cx="175243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Cuenta Capital A</a:t>
              </a:r>
            </a:p>
          </p:txBody>
        </p:sp>
      </p:grpSp>
      <p:sp>
        <p:nvSpPr>
          <p:cNvPr id="188421" name="Title 1"/>
          <p:cNvSpPr txBox="1">
            <a:spLocks/>
          </p:cNvSpPr>
          <p:nvPr/>
        </p:nvSpPr>
        <p:spPr bwMode="auto">
          <a:xfrm>
            <a:off x="93663" y="106363"/>
            <a:ext cx="832008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90000"/>
              </a:lnSpc>
            </a:pPr>
            <a:r>
              <a:rPr lang="es-ES" altLang="en-US" sz="2800" b="1"/>
              <a:t>Compartiendo la responsabilidad de la reserva</a:t>
            </a:r>
            <a:endParaRPr lang="en-US" altLang="en-US" sz="2800" b="1"/>
          </a:p>
        </p:txBody>
      </p:sp>
      <p:grpSp>
        <p:nvGrpSpPr>
          <p:cNvPr id="188422" name="Group 26"/>
          <p:cNvGrpSpPr>
            <a:grpSpLocks/>
          </p:cNvGrpSpPr>
          <p:nvPr/>
        </p:nvGrpSpPr>
        <p:grpSpPr bwMode="auto">
          <a:xfrm>
            <a:off x="4214813" y="3343275"/>
            <a:ext cx="1752600" cy="3511550"/>
            <a:chOff x="3885605" y="3343132"/>
            <a:chExt cx="1752431" cy="3512312"/>
          </a:xfrm>
        </p:grpSpPr>
        <p:sp>
          <p:nvSpPr>
            <p:cNvPr id="46" name="Rounded Rectangle 45"/>
            <p:cNvSpPr/>
            <p:nvPr/>
          </p:nvSpPr>
          <p:spPr>
            <a:xfrm>
              <a:off x="4082436" y="3343132"/>
              <a:ext cx="1355594" cy="3110588"/>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437" name="TextBox 46"/>
            <p:cNvSpPr txBox="1">
              <a:spLocks noChangeArrowheads="1"/>
            </p:cNvSpPr>
            <p:nvPr/>
          </p:nvSpPr>
          <p:spPr bwMode="auto">
            <a:xfrm>
              <a:off x="4360388" y="6486112"/>
              <a:ext cx="670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2018</a:t>
              </a:r>
            </a:p>
          </p:txBody>
        </p:sp>
        <p:graphicFrame>
          <p:nvGraphicFramePr>
            <p:cNvPr id="188438" name="Object 47"/>
            <p:cNvGraphicFramePr>
              <a:graphicFrameLocks noChangeAspect="1"/>
            </p:cNvGraphicFramePr>
            <p:nvPr/>
          </p:nvGraphicFramePr>
          <p:xfrm>
            <a:off x="4142633" y="3442239"/>
            <a:ext cx="1228371" cy="2745554"/>
          </p:xfrm>
          <a:graphic>
            <a:graphicData uri="http://schemas.openxmlformats.org/presentationml/2006/ole">
              <mc:AlternateContent xmlns:mc="http://schemas.openxmlformats.org/markup-compatibility/2006">
                <mc:Choice xmlns:v="urn:schemas-microsoft-com:vml" Requires="v">
                  <p:oleObj spid="_x0000_s188445" name="Bitmap Image" r:id="rId6" imgW="0" imgH="0" progId="Paint.Picture">
                    <p:embed/>
                  </p:oleObj>
                </mc:Choice>
                <mc:Fallback>
                  <p:oleObj name="Bitmap Image" r:id="rId6" imgW="0" imgH="0" progId="Paint.Picture">
                    <p:embed/>
                    <p:pic>
                      <p:nvPicPr>
                        <p:cNvPr id="0"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2633" y="3442239"/>
                          <a:ext cx="1228371" cy="274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8439" name="TextBox 48"/>
            <p:cNvSpPr txBox="1">
              <a:spLocks noChangeArrowheads="1"/>
            </p:cNvSpPr>
            <p:nvPr/>
          </p:nvSpPr>
          <p:spPr bwMode="auto">
            <a:xfrm>
              <a:off x="3885605" y="6110508"/>
              <a:ext cx="175243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Cuenta Capital B</a:t>
              </a:r>
            </a:p>
          </p:txBody>
        </p:sp>
      </p:grpSp>
      <p:grpSp>
        <p:nvGrpSpPr>
          <p:cNvPr id="188423" name="Group 23"/>
          <p:cNvGrpSpPr>
            <a:grpSpLocks/>
          </p:cNvGrpSpPr>
          <p:nvPr/>
        </p:nvGrpSpPr>
        <p:grpSpPr bwMode="auto">
          <a:xfrm>
            <a:off x="5710238" y="3343275"/>
            <a:ext cx="1752600" cy="3514725"/>
            <a:chOff x="5381008" y="3343132"/>
            <a:chExt cx="1752431" cy="3514868"/>
          </a:xfrm>
        </p:grpSpPr>
        <p:sp>
          <p:nvSpPr>
            <p:cNvPr id="54" name="Rounded Rectangle 53"/>
            <p:cNvSpPr/>
            <p:nvPr/>
          </p:nvSpPr>
          <p:spPr>
            <a:xfrm>
              <a:off x="5577839" y="3343132"/>
              <a:ext cx="1355594" cy="311004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433" name="TextBox 54"/>
            <p:cNvSpPr txBox="1">
              <a:spLocks noChangeArrowheads="1"/>
            </p:cNvSpPr>
            <p:nvPr/>
          </p:nvSpPr>
          <p:spPr bwMode="auto">
            <a:xfrm>
              <a:off x="5930708" y="6488668"/>
              <a:ext cx="670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2018</a:t>
              </a:r>
            </a:p>
          </p:txBody>
        </p:sp>
        <p:graphicFrame>
          <p:nvGraphicFramePr>
            <p:cNvPr id="188434" name="Object 55"/>
            <p:cNvGraphicFramePr>
              <a:graphicFrameLocks noChangeAspect="1"/>
            </p:cNvGraphicFramePr>
            <p:nvPr/>
          </p:nvGraphicFramePr>
          <p:xfrm>
            <a:off x="5637276" y="3441700"/>
            <a:ext cx="1228725" cy="2746375"/>
          </p:xfrm>
          <a:graphic>
            <a:graphicData uri="http://schemas.openxmlformats.org/presentationml/2006/ole">
              <mc:AlternateContent xmlns:mc="http://schemas.openxmlformats.org/markup-compatibility/2006">
                <mc:Choice xmlns:v="urn:schemas-microsoft-com:vml" Requires="v">
                  <p:oleObj spid="_x0000_s188446" name="Bitmap Image" r:id="rId8" imgW="0" imgH="0" progId="Paint.Picture">
                    <p:embed/>
                  </p:oleObj>
                </mc:Choice>
                <mc:Fallback>
                  <p:oleObj name="Bitmap Image" r:id="rId8" imgW="0" imgH="0" progId="Paint.Picture">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7276" y="3441700"/>
                          <a:ext cx="12287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8435" name="TextBox 56"/>
            <p:cNvSpPr txBox="1">
              <a:spLocks noChangeArrowheads="1"/>
            </p:cNvSpPr>
            <p:nvPr/>
          </p:nvSpPr>
          <p:spPr bwMode="auto">
            <a:xfrm>
              <a:off x="5381008" y="6110508"/>
              <a:ext cx="175243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Cuenta Capital C</a:t>
              </a:r>
            </a:p>
          </p:txBody>
        </p:sp>
      </p:grpSp>
      <p:sp>
        <p:nvSpPr>
          <p:cNvPr id="58" name="Rounded Rectangle 57"/>
          <p:cNvSpPr/>
          <p:nvPr/>
        </p:nvSpPr>
        <p:spPr>
          <a:xfrm>
            <a:off x="1316038" y="3355975"/>
            <a:ext cx="1355725" cy="3111500"/>
          </a:xfrm>
          <a:prstGeom prst="roundRect">
            <a:avLst/>
          </a:prstGeom>
          <a:solidFill>
            <a:schemeClr val="bg1"/>
          </a:solidFill>
          <a:ln w="38100">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425" name="TextBox 58"/>
          <p:cNvSpPr txBox="1">
            <a:spLocks noChangeArrowheads="1"/>
          </p:cNvSpPr>
          <p:nvPr/>
        </p:nvSpPr>
        <p:spPr bwMode="auto">
          <a:xfrm>
            <a:off x="1670050" y="6502400"/>
            <a:ext cx="669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2018</a:t>
            </a:r>
          </a:p>
        </p:txBody>
      </p:sp>
      <p:sp>
        <p:nvSpPr>
          <p:cNvPr id="188426" name="TextBox 60"/>
          <p:cNvSpPr txBox="1">
            <a:spLocks noChangeArrowheads="1"/>
          </p:cNvSpPr>
          <p:nvPr/>
        </p:nvSpPr>
        <p:spPr bwMode="auto">
          <a:xfrm>
            <a:off x="1096963" y="5757863"/>
            <a:ext cx="1752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Cuenta Capital</a:t>
            </a:r>
          </a:p>
          <a:p>
            <a:pPr algn="ctr"/>
            <a:r>
              <a:rPr lang="en-US" altLang="en-US" sz="1300" b="1"/>
              <a:t>De Una Socia Adicional</a:t>
            </a:r>
          </a:p>
        </p:txBody>
      </p:sp>
      <p:graphicFrame>
        <p:nvGraphicFramePr>
          <p:cNvPr id="188427" name="Object 61"/>
          <p:cNvGraphicFramePr>
            <a:graphicFrameLocks noChangeAspect="1"/>
          </p:cNvGraphicFramePr>
          <p:nvPr/>
        </p:nvGraphicFramePr>
        <p:xfrm>
          <a:off x="1417638" y="5191125"/>
          <a:ext cx="1193800" cy="533400"/>
        </p:xfrm>
        <a:graphic>
          <a:graphicData uri="http://schemas.openxmlformats.org/presentationml/2006/ole">
            <mc:AlternateContent xmlns:mc="http://schemas.openxmlformats.org/markup-compatibility/2006">
              <mc:Choice xmlns:v="urn:schemas-microsoft-com:vml" Requires="v">
                <p:oleObj spid="_x0000_s188447" name="Bitmap Image" r:id="rId10" imgW="0" imgH="0" progId="Paint.Picture">
                  <p:embed/>
                </p:oleObj>
              </mc:Choice>
              <mc:Fallback>
                <p:oleObj name="Bitmap Image" r:id="rId10" imgW="0" imgH="0" progId="Paint.Picture">
                  <p:embed/>
                  <p:pic>
                    <p:nvPicPr>
                      <p:cNvPr id="0" name="Object 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7638" y="5191125"/>
                        <a:ext cx="119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8428" name="TextBox 11"/>
          <p:cNvSpPr txBox="1">
            <a:spLocks noChangeArrowheads="1"/>
          </p:cNvSpPr>
          <p:nvPr/>
        </p:nvSpPr>
        <p:spPr bwMode="auto">
          <a:xfrm>
            <a:off x="14288" y="3463925"/>
            <a:ext cx="1346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Mientras que esta cuenta crece lentamente,</a:t>
            </a:r>
            <a:endParaRPr lang="en-US" altLang="en-US" sz="1800" b="1"/>
          </a:p>
        </p:txBody>
      </p:sp>
      <p:cxnSp>
        <p:nvCxnSpPr>
          <p:cNvPr id="22" name="Straight Arrow Connector 21"/>
          <p:cNvCxnSpPr/>
          <p:nvPr/>
        </p:nvCxnSpPr>
        <p:spPr>
          <a:xfrm>
            <a:off x="1096963" y="4371975"/>
            <a:ext cx="893762" cy="7699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8430" name="TextBox 62"/>
          <p:cNvSpPr txBox="1">
            <a:spLocks noChangeArrowheads="1"/>
          </p:cNvSpPr>
          <p:nvPr/>
        </p:nvSpPr>
        <p:spPr bwMode="auto">
          <a:xfrm>
            <a:off x="7491413" y="3330575"/>
            <a:ext cx="16192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…estas Socias quizá puedan recibir distribuciones al reducir sus cuentas.</a:t>
            </a:r>
            <a:endParaRPr lang="en-US" altLang="en-US" sz="1800" b="1"/>
          </a:p>
        </p:txBody>
      </p:sp>
      <p:cxnSp>
        <p:nvCxnSpPr>
          <p:cNvPr id="64" name="Straight Arrow Connector 63"/>
          <p:cNvCxnSpPr/>
          <p:nvPr/>
        </p:nvCxnSpPr>
        <p:spPr>
          <a:xfrm flipH="1">
            <a:off x="6943725" y="3762375"/>
            <a:ext cx="560388" cy="8064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4A5A356-CB44-4D1C-AC40-27E8858FA096}" type="slidenum">
              <a:rPr lang="en-US" altLang="en-US" sz="1200">
                <a:solidFill>
                  <a:srgbClr val="898989"/>
                </a:solidFill>
              </a:rPr>
              <a:pPr/>
              <a:t>91</a:t>
            </a:fld>
            <a:endParaRPr lang="en-US" altLang="en-US" sz="1200">
              <a:solidFill>
                <a:srgbClr val="898989"/>
              </a:solidFill>
            </a:endParaRPr>
          </a:p>
        </p:txBody>
      </p:sp>
      <p:sp>
        <p:nvSpPr>
          <p:cNvPr id="190466" name="Slide Number Placeholder 2"/>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893B1B45-1697-4B2C-AE95-3EA9C0ABA7AD}" type="slidenum">
              <a:rPr lang="en-US" altLang="en-US" sz="1200">
                <a:solidFill>
                  <a:srgbClr val="898989"/>
                </a:solidFill>
              </a:rPr>
              <a:pPr algn="r" eaLnBrk="1" hangingPunct="1"/>
              <a:t>91</a:t>
            </a:fld>
            <a:endParaRPr lang="en-US" altLang="en-US" sz="1200">
              <a:solidFill>
                <a:srgbClr val="898989"/>
              </a:solidFill>
            </a:endParaRPr>
          </a:p>
        </p:txBody>
      </p:sp>
      <p:sp>
        <p:nvSpPr>
          <p:cNvPr id="190467" name="TextBox 3"/>
          <p:cNvSpPr txBox="1">
            <a:spLocks noChangeArrowheads="1"/>
          </p:cNvSpPr>
          <p:nvPr/>
        </p:nvSpPr>
        <p:spPr bwMode="auto">
          <a:xfrm>
            <a:off x="201613" y="485775"/>
            <a:ext cx="7491412"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500"/>
          </a:p>
          <a:p>
            <a:r>
              <a:rPr lang="en-US" altLang="en-US" sz="1500"/>
              <a:t>The Partners will aim to increase their Capital Accounts until they each share an equal part of the reserve total. For example, if the Partners decide that they want a reserve fund of $30,000, and there are three Partners, each one must increase, over time, their Capital Account until it reaches $10,000. </a:t>
            </a:r>
          </a:p>
          <a:p>
            <a:endParaRPr lang="en-US" altLang="en-US" sz="1500"/>
          </a:p>
          <a:p>
            <a:r>
              <a:rPr lang="en-US" altLang="en-US" sz="1500"/>
              <a:t>When a new Partner pays her capital contribution and increases her Capital Account over time, the reserve grows. If the Partners decide to decrease the size of the reserve, some Partners may receive cash distributions. </a:t>
            </a:r>
          </a:p>
        </p:txBody>
      </p:sp>
      <p:sp>
        <p:nvSpPr>
          <p:cNvPr id="190468" name="TextBox 5"/>
          <p:cNvSpPr txBox="1">
            <a:spLocks noChangeArrowheads="1"/>
          </p:cNvSpPr>
          <p:nvPr/>
        </p:nvSpPr>
        <p:spPr bwMode="auto">
          <a:xfrm>
            <a:off x="7693025" y="260350"/>
            <a:ext cx="2243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grpSp>
        <p:nvGrpSpPr>
          <p:cNvPr id="190469" name="Group 64"/>
          <p:cNvGrpSpPr>
            <a:grpSpLocks/>
          </p:cNvGrpSpPr>
          <p:nvPr/>
        </p:nvGrpSpPr>
        <p:grpSpPr bwMode="auto">
          <a:xfrm>
            <a:off x="2701925" y="3330575"/>
            <a:ext cx="1752600" cy="3527425"/>
            <a:chOff x="2372199" y="3330940"/>
            <a:chExt cx="1752431" cy="3527060"/>
          </a:xfrm>
        </p:grpSpPr>
        <p:sp>
          <p:nvSpPr>
            <p:cNvPr id="8" name="Rounded Rectangle 7"/>
            <p:cNvSpPr/>
            <p:nvPr/>
          </p:nvSpPr>
          <p:spPr>
            <a:xfrm>
              <a:off x="2569030" y="3330940"/>
              <a:ext cx="1355594" cy="311117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490" name="TextBox 24"/>
            <p:cNvSpPr txBox="1">
              <a:spLocks noChangeArrowheads="1"/>
            </p:cNvSpPr>
            <p:nvPr/>
          </p:nvSpPr>
          <p:spPr bwMode="auto">
            <a:xfrm>
              <a:off x="2790069" y="6488668"/>
              <a:ext cx="670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2018</a:t>
              </a:r>
            </a:p>
          </p:txBody>
        </p:sp>
        <p:graphicFrame>
          <p:nvGraphicFramePr>
            <p:cNvPr id="190491" name="Object 31"/>
            <p:cNvGraphicFramePr>
              <a:graphicFrameLocks noChangeAspect="1"/>
            </p:cNvGraphicFramePr>
            <p:nvPr/>
          </p:nvGraphicFramePr>
          <p:xfrm>
            <a:off x="2629227" y="3430047"/>
            <a:ext cx="1228371" cy="2745554"/>
          </p:xfrm>
          <a:graphic>
            <a:graphicData uri="http://schemas.openxmlformats.org/presentationml/2006/ole">
              <mc:AlternateContent xmlns:mc="http://schemas.openxmlformats.org/markup-compatibility/2006">
                <mc:Choice xmlns:v="urn:schemas-microsoft-com:vml" Requires="v">
                  <p:oleObj spid="_x0000_s190493" name="Bitmap Image" r:id="rId4" imgW="0" imgH="0" progId="Paint.Picture">
                    <p:embed/>
                  </p:oleObj>
                </mc:Choice>
                <mc:Fallback>
                  <p:oleObj name="Bitmap Image" r:id="rId4" imgW="0" imgH="0" progId="Paint.Picture">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9227" y="3430047"/>
                          <a:ext cx="1228371" cy="274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0492" name="TextBox 36"/>
            <p:cNvSpPr txBox="1">
              <a:spLocks noChangeArrowheads="1"/>
            </p:cNvSpPr>
            <p:nvPr/>
          </p:nvSpPr>
          <p:spPr bwMode="auto">
            <a:xfrm>
              <a:off x="2372199" y="6098316"/>
              <a:ext cx="175243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Capital Account A</a:t>
              </a:r>
            </a:p>
          </p:txBody>
        </p:sp>
      </p:grpSp>
      <p:sp>
        <p:nvSpPr>
          <p:cNvPr id="190470" name="Title 1"/>
          <p:cNvSpPr txBox="1">
            <a:spLocks/>
          </p:cNvSpPr>
          <p:nvPr/>
        </p:nvSpPr>
        <p:spPr bwMode="auto">
          <a:xfrm>
            <a:off x="93663" y="106363"/>
            <a:ext cx="832008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90000"/>
              </a:lnSpc>
            </a:pPr>
            <a:r>
              <a:rPr lang="es-ES" altLang="en-US" sz="2800" b="1"/>
              <a:t>Sharing the responsibility for the reserve fund</a:t>
            </a:r>
            <a:endParaRPr lang="en-US" altLang="en-US" sz="2800" b="1"/>
          </a:p>
        </p:txBody>
      </p:sp>
      <p:grpSp>
        <p:nvGrpSpPr>
          <p:cNvPr id="190471" name="Group 26"/>
          <p:cNvGrpSpPr>
            <a:grpSpLocks/>
          </p:cNvGrpSpPr>
          <p:nvPr/>
        </p:nvGrpSpPr>
        <p:grpSpPr bwMode="auto">
          <a:xfrm>
            <a:off x="4214813" y="3343275"/>
            <a:ext cx="1752600" cy="3511550"/>
            <a:chOff x="3885605" y="3343132"/>
            <a:chExt cx="1752431" cy="3512312"/>
          </a:xfrm>
        </p:grpSpPr>
        <p:sp>
          <p:nvSpPr>
            <p:cNvPr id="14" name="Rounded Rectangle 13"/>
            <p:cNvSpPr/>
            <p:nvPr/>
          </p:nvSpPr>
          <p:spPr>
            <a:xfrm>
              <a:off x="4082436" y="3343132"/>
              <a:ext cx="1355594" cy="3110588"/>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486" name="TextBox 46"/>
            <p:cNvSpPr txBox="1">
              <a:spLocks noChangeArrowheads="1"/>
            </p:cNvSpPr>
            <p:nvPr/>
          </p:nvSpPr>
          <p:spPr bwMode="auto">
            <a:xfrm>
              <a:off x="4360388" y="6486112"/>
              <a:ext cx="670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2018</a:t>
              </a:r>
            </a:p>
          </p:txBody>
        </p:sp>
        <p:graphicFrame>
          <p:nvGraphicFramePr>
            <p:cNvPr id="190487" name="Object 47"/>
            <p:cNvGraphicFramePr>
              <a:graphicFrameLocks noChangeAspect="1"/>
            </p:cNvGraphicFramePr>
            <p:nvPr/>
          </p:nvGraphicFramePr>
          <p:xfrm>
            <a:off x="4142633" y="3442239"/>
            <a:ext cx="1228371" cy="2745554"/>
          </p:xfrm>
          <a:graphic>
            <a:graphicData uri="http://schemas.openxmlformats.org/presentationml/2006/ole">
              <mc:AlternateContent xmlns:mc="http://schemas.openxmlformats.org/markup-compatibility/2006">
                <mc:Choice xmlns:v="urn:schemas-microsoft-com:vml" Requires="v">
                  <p:oleObj spid="_x0000_s190494" name="Bitmap Image" r:id="rId6" imgW="0" imgH="0" progId="Paint.Picture">
                    <p:embed/>
                  </p:oleObj>
                </mc:Choice>
                <mc:Fallback>
                  <p:oleObj name="Bitmap Image" r:id="rId6" imgW="0" imgH="0" progId="Paint.Picture">
                    <p:embed/>
                    <p:pic>
                      <p:nvPicPr>
                        <p:cNvPr id="0"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2633" y="3442239"/>
                          <a:ext cx="1228371" cy="274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0488" name="TextBox 48"/>
            <p:cNvSpPr txBox="1">
              <a:spLocks noChangeArrowheads="1"/>
            </p:cNvSpPr>
            <p:nvPr/>
          </p:nvSpPr>
          <p:spPr bwMode="auto">
            <a:xfrm>
              <a:off x="3885605" y="6110508"/>
              <a:ext cx="175243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Capital Account B</a:t>
              </a:r>
            </a:p>
          </p:txBody>
        </p:sp>
      </p:grpSp>
      <p:grpSp>
        <p:nvGrpSpPr>
          <p:cNvPr id="190472" name="Group 23"/>
          <p:cNvGrpSpPr>
            <a:grpSpLocks/>
          </p:cNvGrpSpPr>
          <p:nvPr/>
        </p:nvGrpSpPr>
        <p:grpSpPr bwMode="auto">
          <a:xfrm>
            <a:off x="5710238" y="3343275"/>
            <a:ext cx="1752600" cy="3514725"/>
            <a:chOff x="5381008" y="3343132"/>
            <a:chExt cx="1752431" cy="3514868"/>
          </a:xfrm>
        </p:grpSpPr>
        <p:sp>
          <p:nvSpPr>
            <p:cNvPr id="19" name="Rounded Rectangle 18"/>
            <p:cNvSpPr/>
            <p:nvPr/>
          </p:nvSpPr>
          <p:spPr>
            <a:xfrm>
              <a:off x="5577839" y="3343132"/>
              <a:ext cx="1355594" cy="311004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482" name="TextBox 54"/>
            <p:cNvSpPr txBox="1">
              <a:spLocks noChangeArrowheads="1"/>
            </p:cNvSpPr>
            <p:nvPr/>
          </p:nvSpPr>
          <p:spPr bwMode="auto">
            <a:xfrm>
              <a:off x="5930708" y="6488668"/>
              <a:ext cx="670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2018</a:t>
              </a:r>
            </a:p>
          </p:txBody>
        </p:sp>
        <p:graphicFrame>
          <p:nvGraphicFramePr>
            <p:cNvPr id="190483" name="Object 55"/>
            <p:cNvGraphicFramePr>
              <a:graphicFrameLocks noChangeAspect="1"/>
            </p:cNvGraphicFramePr>
            <p:nvPr/>
          </p:nvGraphicFramePr>
          <p:xfrm>
            <a:off x="5637276" y="3441700"/>
            <a:ext cx="1228725" cy="2746375"/>
          </p:xfrm>
          <a:graphic>
            <a:graphicData uri="http://schemas.openxmlformats.org/presentationml/2006/ole">
              <mc:AlternateContent xmlns:mc="http://schemas.openxmlformats.org/markup-compatibility/2006">
                <mc:Choice xmlns:v="urn:schemas-microsoft-com:vml" Requires="v">
                  <p:oleObj spid="_x0000_s190495" name="Bitmap Image" r:id="rId8" imgW="0" imgH="0" progId="Paint.Picture">
                    <p:embed/>
                  </p:oleObj>
                </mc:Choice>
                <mc:Fallback>
                  <p:oleObj name="Bitmap Image" r:id="rId8" imgW="0" imgH="0" progId="Paint.Picture">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7276" y="3441700"/>
                          <a:ext cx="12287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0484" name="TextBox 56"/>
            <p:cNvSpPr txBox="1">
              <a:spLocks noChangeArrowheads="1"/>
            </p:cNvSpPr>
            <p:nvPr/>
          </p:nvSpPr>
          <p:spPr bwMode="auto">
            <a:xfrm>
              <a:off x="5381008" y="6110508"/>
              <a:ext cx="175243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Capital Account C</a:t>
              </a:r>
            </a:p>
          </p:txBody>
        </p:sp>
      </p:grpSp>
      <p:sp>
        <p:nvSpPr>
          <p:cNvPr id="23" name="Rounded Rectangle 22"/>
          <p:cNvSpPr/>
          <p:nvPr/>
        </p:nvSpPr>
        <p:spPr>
          <a:xfrm>
            <a:off x="1316038" y="3355975"/>
            <a:ext cx="1355725" cy="3111500"/>
          </a:xfrm>
          <a:prstGeom prst="roundRect">
            <a:avLst/>
          </a:prstGeom>
          <a:solidFill>
            <a:schemeClr val="bg1"/>
          </a:solidFill>
          <a:ln w="38100">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474" name="TextBox 58"/>
          <p:cNvSpPr txBox="1">
            <a:spLocks noChangeArrowheads="1"/>
          </p:cNvSpPr>
          <p:nvPr/>
        </p:nvSpPr>
        <p:spPr bwMode="auto">
          <a:xfrm>
            <a:off x="1670050" y="6502400"/>
            <a:ext cx="669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2018</a:t>
            </a:r>
          </a:p>
        </p:txBody>
      </p:sp>
      <p:sp>
        <p:nvSpPr>
          <p:cNvPr id="190475" name="TextBox 60"/>
          <p:cNvSpPr txBox="1">
            <a:spLocks noChangeArrowheads="1"/>
          </p:cNvSpPr>
          <p:nvPr/>
        </p:nvSpPr>
        <p:spPr bwMode="auto">
          <a:xfrm>
            <a:off x="1096963" y="5757863"/>
            <a:ext cx="1752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300" b="1"/>
              <a:t>An Additional Partner’s Capital Account</a:t>
            </a:r>
          </a:p>
        </p:txBody>
      </p:sp>
      <p:graphicFrame>
        <p:nvGraphicFramePr>
          <p:cNvPr id="190476" name="Object 61"/>
          <p:cNvGraphicFramePr>
            <a:graphicFrameLocks noChangeAspect="1"/>
          </p:cNvGraphicFramePr>
          <p:nvPr/>
        </p:nvGraphicFramePr>
        <p:xfrm>
          <a:off x="1417638" y="5191125"/>
          <a:ext cx="1193800" cy="533400"/>
        </p:xfrm>
        <a:graphic>
          <a:graphicData uri="http://schemas.openxmlformats.org/presentationml/2006/ole">
            <mc:AlternateContent xmlns:mc="http://schemas.openxmlformats.org/markup-compatibility/2006">
              <mc:Choice xmlns:v="urn:schemas-microsoft-com:vml" Requires="v">
                <p:oleObj spid="_x0000_s190496" name="Bitmap Image" r:id="rId10" imgW="0" imgH="0" progId="Paint.Picture">
                  <p:embed/>
                </p:oleObj>
              </mc:Choice>
              <mc:Fallback>
                <p:oleObj name="Bitmap Image" r:id="rId10" imgW="0" imgH="0" progId="Paint.Picture">
                  <p:embed/>
                  <p:pic>
                    <p:nvPicPr>
                      <p:cNvPr id="0" name="Object 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7638" y="5191125"/>
                        <a:ext cx="119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0477" name="TextBox 11"/>
          <p:cNvSpPr txBox="1">
            <a:spLocks noChangeArrowheads="1"/>
          </p:cNvSpPr>
          <p:nvPr/>
        </p:nvSpPr>
        <p:spPr bwMode="auto">
          <a:xfrm>
            <a:off x="14288" y="3463925"/>
            <a:ext cx="134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While this account grows, slowly,</a:t>
            </a:r>
            <a:endParaRPr lang="en-US" altLang="en-US" sz="1800" b="1"/>
          </a:p>
        </p:txBody>
      </p:sp>
      <p:cxnSp>
        <p:nvCxnSpPr>
          <p:cNvPr id="28" name="Straight Arrow Connector 27"/>
          <p:cNvCxnSpPr/>
          <p:nvPr/>
        </p:nvCxnSpPr>
        <p:spPr>
          <a:xfrm>
            <a:off x="1096963" y="4371975"/>
            <a:ext cx="893762" cy="7699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0479" name="TextBox 62"/>
          <p:cNvSpPr txBox="1">
            <a:spLocks noChangeArrowheads="1"/>
          </p:cNvSpPr>
          <p:nvPr/>
        </p:nvSpPr>
        <p:spPr bwMode="auto">
          <a:xfrm>
            <a:off x="7491413" y="3330575"/>
            <a:ext cx="1619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…these Partners may receive distributions when the accounts are decreased.</a:t>
            </a:r>
            <a:endParaRPr lang="en-US" altLang="en-US" sz="1800" b="1"/>
          </a:p>
        </p:txBody>
      </p:sp>
      <p:cxnSp>
        <p:nvCxnSpPr>
          <p:cNvPr id="30" name="Straight Arrow Connector 29"/>
          <p:cNvCxnSpPr/>
          <p:nvPr/>
        </p:nvCxnSpPr>
        <p:spPr>
          <a:xfrm flipH="1">
            <a:off x="6943725" y="3762375"/>
            <a:ext cx="560388" cy="8064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158750"/>
            <a:ext cx="4945063"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4" name="TextBox 1"/>
          <p:cNvSpPr txBox="1">
            <a:spLocks noChangeArrowheads="1"/>
          </p:cNvSpPr>
          <p:nvPr/>
        </p:nvSpPr>
        <p:spPr bwMode="auto">
          <a:xfrm>
            <a:off x="403225" y="693738"/>
            <a:ext cx="3705225"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ES_tradnl" altLang="en-US" sz="1700"/>
              <a:t>Las Socias deben pagar impuestos federales y estatales sobre los ingresos, incluyendo impuestos trimestrales, si es necesario. </a:t>
            </a:r>
          </a:p>
          <a:p>
            <a:pPr>
              <a:buFont typeface="Arial" panose="020B0604020202020204" pitchFamily="34" charset="0"/>
              <a:buNone/>
            </a:pPr>
            <a:endParaRPr lang="es-ES_tradnl" altLang="en-US" sz="1700"/>
          </a:p>
          <a:p>
            <a:pPr>
              <a:buFont typeface="Arial" panose="020B0604020202020204" pitchFamily="34" charset="0"/>
              <a:buNone/>
            </a:pPr>
            <a:r>
              <a:rPr lang="es-MX" altLang="en-US" sz="1700"/>
              <a:t>A menos que, o hasta que las Socias decidan otra cosa, la Cooperativa pagara impuestos de la misma manera que una asociación (partnership), con la forma 1065.</a:t>
            </a:r>
            <a:endParaRPr lang="en-US" altLang="en-US" sz="1700"/>
          </a:p>
          <a:p>
            <a:endParaRPr lang="es-ES_tradnl" altLang="en-US" sz="1700"/>
          </a:p>
          <a:p>
            <a:r>
              <a:rPr lang="es-ES" altLang="en-US" sz="1700"/>
              <a:t>Al final de cada año y antes del </a:t>
            </a:r>
            <a:r>
              <a:rPr lang="es-ES" altLang="en-US" sz="1700" b="1" u="sng"/>
              <a:t>15 de marzo</a:t>
            </a:r>
            <a:r>
              <a:rPr lang="es-ES" altLang="en-US" sz="1700"/>
              <a:t>, la Cooperativa le dará a cada Socia una forma “K-1,” que la Socia utilizará para pagar los impuestos.</a:t>
            </a:r>
            <a:endParaRPr lang="es-ES_tradnl" altLang="en-US" sz="1700"/>
          </a:p>
          <a:p>
            <a:endParaRPr lang="es-ES_tradnl" altLang="en-US" sz="1800"/>
          </a:p>
          <a:p>
            <a:endParaRPr lang="es-ES_tradnl" altLang="en-US" sz="1800"/>
          </a:p>
          <a:p>
            <a:endParaRPr lang="es-ES_tradnl" altLang="en-US" sz="1800"/>
          </a:p>
          <a:p>
            <a:endParaRPr lang="es-ES_tradnl" altLang="en-US" sz="1800"/>
          </a:p>
          <a:p>
            <a:endParaRPr lang="es-ES_tradnl" altLang="en-US" sz="1800"/>
          </a:p>
          <a:p>
            <a:r>
              <a:rPr lang="es-ES_tradnl" altLang="en-US" sz="1800"/>
              <a:t> </a:t>
            </a:r>
            <a:endParaRPr lang="en-US" altLang="en-US" sz="1800"/>
          </a:p>
        </p:txBody>
      </p:sp>
      <p:sp>
        <p:nvSpPr>
          <p:cNvPr id="192515" name="Slide Number Placeholder 1"/>
          <p:cNvSpPr>
            <a:spLocks noGrp="1"/>
          </p:cNvSpPr>
          <p:nvPr>
            <p:ph type="sldNum" sz="quarter" idx="12"/>
          </p:nvPr>
        </p:nvSpPr>
        <p:spPr bwMode="auto">
          <a:xfrm>
            <a:off x="6983413" y="64674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4525579-4702-4D33-9B62-7BA75DC37044}" type="slidenum">
              <a:rPr lang="en-US" altLang="en-US" sz="1200">
                <a:solidFill>
                  <a:srgbClr val="898989"/>
                </a:solidFill>
              </a:rPr>
              <a:pPr/>
              <a:t>92</a:t>
            </a:fld>
            <a:endParaRPr lang="en-US" altLang="en-US" sz="1200">
              <a:solidFill>
                <a:srgbClr val="898989"/>
              </a:solidFill>
            </a:endParaRPr>
          </a:p>
        </p:txBody>
      </p:sp>
      <p:cxnSp>
        <p:nvCxnSpPr>
          <p:cNvPr id="4" name="Straight Arrow Connector 3"/>
          <p:cNvCxnSpPr/>
          <p:nvPr/>
        </p:nvCxnSpPr>
        <p:spPr>
          <a:xfrm flipV="1">
            <a:off x="3990975" y="3759200"/>
            <a:ext cx="250825" cy="406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0663" y="5053013"/>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8" name="Title 1"/>
          <p:cNvSpPr>
            <a:spLocks noGrp="1"/>
          </p:cNvSpPr>
          <p:nvPr>
            <p:ph type="title"/>
          </p:nvPr>
        </p:nvSpPr>
        <p:spPr>
          <a:xfrm>
            <a:off x="403225" y="-188913"/>
            <a:ext cx="7886700" cy="1325563"/>
          </a:xfrm>
        </p:spPr>
        <p:txBody>
          <a:bodyPr/>
          <a:lstStyle/>
          <a:p>
            <a:pPr>
              <a:defRPr/>
            </a:pPr>
            <a:r>
              <a:rPr lang="en-US" dirty="0" err="1" smtClean="0">
                <a:cs typeface="+mj-cs"/>
              </a:rPr>
              <a:t>Impuestos</a:t>
            </a:r>
            <a:endParaRPr lang="en-US" dirty="0">
              <a:cs typeface="+mj-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CC6A9FB-9879-40F3-9D7C-7BC7AE41998D}" type="slidenum">
              <a:rPr lang="en-US" altLang="en-US" sz="1200">
                <a:solidFill>
                  <a:srgbClr val="898989"/>
                </a:solidFill>
              </a:rPr>
              <a:pPr/>
              <a:t>93</a:t>
            </a:fld>
            <a:endParaRPr lang="en-US" altLang="en-US" sz="1200">
              <a:solidFill>
                <a:srgbClr val="898989"/>
              </a:solidFill>
            </a:endParaRPr>
          </a:p>
        </p:txBody>
      </p:sp>
      <p:pic>
        <p:nvPicPr>
          <p:cNvPr id="1945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158750"/>
            <a:ext cx="4945063"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TextBox 1"/>
          <p:cNvSpPr txBox="1">
            <a:spLocks noChangeArrowheads="1"/>
          </p:cNvSpPr>
          <p:nvPr/>
        </p:nvSpPr>
        <p:spPr bwMode="auto">
          <a:xfrm>
            <a:off x="403225" y="693738"/>
            <a:ext cx="37052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700"/>
              <a:t>The Partners must pay federal and state taxes on income, including quarterly taxes, if necessary. </a:t>
            </a:r>
          </a:p>
          <a:p>
            <a:endParaRPr lang="en-US" altLang="en-US" sz="1700"/>
          </a:p>
          <a:p>
            <a:r>
              <a:rPr lang="en-US" altLang="en-US" sz="1700"/>
              <a:t>Unless or until the Partners decide otherwise, the Cooperative will pay taxes in the same manner as a partnership, with Form 1065.</a:t>
            </a:r>
          </a:p>
          <a:p>
            <a:endParaRPr lang="en-US" altLang="en-US" sz="1700"/>
          </a:p>
          <a:p>
            <a:r>
              <a:rPr lang="en-US" altLang="en-US" sz="1700"/>
              <a:t>At the end of every year and before </a:t>
            </a:r>
            <a:r>
              <a:rPr lang="en-US" altLang="en-US" sz="1700" b="1" u="sng"/>
              <a:t>March 15</a:t>
            </a:r>
            <a:r>
              <a:rPr lang="en-US" altLang="en-US" sz="1700"/>
              <a:t>, the Cooperative will give each Partner a “K-1” form, which helps the Partner pay her individual taxes. </a:t>
            </a:r>
          </a:p>
        </p:txBody>
      </p:sp>
      <p:sp>
        <p:nvSpPr>
          <p:cNvPr id="194564" name="Slide Number Placeholder 1"/>
          <p:cNvSpPr txBox="1">
            <a:spLocks/>
          </p:cNvSpPr>
          <p:nvPr/>
        </p:nvSpPr>
        <p:spPr bwMode="auto">
          <a:xfrm>
            <a:off x="6983413" y="64674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83C376B5-AA60-4254-9B97-048479C8938D}" type="slidenum">
              <a:rPr lang="en-US" altLang="en-US" sz="1200">
                <a:solidFill>
                  <a:srgbClr val="898989"/>
                </a:solidFill>
              </a:rPr>
              <a:pPr algn="r" eaLnBrk="1" hangingPunct="1"/>
              <a:t>93</a:t>
            </a:fld>
            <a:endParaRPr lang="en-US" altLang="en-US" sz="1200">
              <a:solidFill>
                <a:srgbClr val="898989"/>
              </a:solidFill>
            </a:endParaRPr>
          </a:p>
        </p:txBody>
      </p:sp>
      <p:cxnSp>
        <p:nvCxnSpPr>
          <p:cNvPr id="7" name="Straight Arrow Connector 6"/>
          <p:cNvCxnSpPr/>
          <p:nvPr/>
        </p:nvCxnSpPr>
        <p:spPr>
          <a:xfrm flipV="1">
            <a:off x="3990975" y="3759200"/>
            <a:ext cx="250825" cy="406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566" name="TextBox 7"/>
          <p:cNvSpPr txBox="1">
            <a:spLocks noChangeArrowheads="1"/>
          </p:cNvSpPr>
          <p:nvPr/>
        </p:nvSpPr>
        <p:spPr bwMode="auto">
          <a:xfrm>
            <a:off x="220663" y="5053013"/>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9" name="Title 1"/>
          <p:cNvSpPr>
            <a:spLocks noGrp="1"/>
          </p:cNvSpPr>
          <p:nvPr>
            <p:ph type="title"/>
          </p:nvPr>
        </p:nvSpPr>
        <p:spPr>
          <a:xfrm>
            <a:off x="403225" y="-188913"/>
            <a:ext cx="7886700" cy="1325563"/>
          </a:xfrm>
        </p:spPr>
        <p:txBody>
          <a:bodyPr/>
          <a:lstStyle/>
          <a:p>
            <a:pPr>
              <a:defRPr/>
            </a:pPr>
            <a:r>
              <a:rPr lang="en-US" dirty="0" smtClean="0">
                <a:cs typeface="+mj-cs"/>
              </a:rPr>
              <a:t>Taxes</a:t>
            </a:r>
            <a:endParaRPr lang="en-US" dirty="0">
              <a:cs typeface="+mj-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Box 1"/>
          <p:cNvSpPr txBox="1">
            <a:spLocks noChangeArrowheads="1"/>
          </p:cNvSpPr>
          <p:nvPr/>
        </p:nvSpPr>
        <p:spPr bwMode="auto">
          <a:xfrm>
            <a:off x="403225" y="693738"/>
            <a:ext cx="84661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MX" altLang="en-US" sz="1800"/>
              <a:t>Con el fin de ayudar a cada Socia pagar sus impuestos trimestrales, la Cooperativa puede retener fondos suficientes para pagar los impuestos y preparar los pagos trimestrales de impuestos para cada Socia, </a:t>
            </a:r>
            <a:r>
              <a:rPr lang="es-ES" altLang="en-US" sz="1800"/>
              <a:t>usando un formulario como éste:</a:t>
            </a:r>
            <a:endParaRPr lang="es-ES_tradnl" altLang="en-US" sz="1800"/>
          </a:p>
          <a:p>
            <a:endParaRPr lang="es-ES_tradnl" altLang="en-US" sz="1800"/>
          </a:p>
          <a:p>
            <a:endParaRPr lang="es-ES_tradnl" altLang="en-US" sz="1800"/>
          </a:p>
          <a:p>
            <a:endParaRPr lang="es-ES_tradnl" altLang="en-US" sz="1800"/>
          </a:p>
          <a:p>
            <a:r>
              <a:rPr lang="es-ES_tradnl" altLang="en-US" sz="1800"/>
              <a:t> </a:t>
            </a:r>
            <a:endParaRPr lang="en-US" altLang="en-US" sz="1800"/>
          </a:p>
        </p:txBody>
      </p:sp>
      <p:sp>
        <p:nvSpPr>
          <p:cNvPr id="196610" name="Slide Number Placeholder 1"/>
          <p:cNvSpPr>
            <a:spLocks noGrp="1"/>
          </p:cNvSpPr>
          <p:nvPr>
            <p:ph type="sldNum" sz="quarter" idx="12"/>
          </p:nvPr>
        </p:nvSpPr>
        <p:spPr bwMode="auto">
          <a:xfrm>
            <a:off x="6983413" y="64674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39E0957-37C5-4B56-8644-41F1763809AA}" type="slidenum">
              <a:rPr lang="en-US" altLang="en-US" sz="1200">
                <a:solidFill>
                  <a:srgbClr val="898989"/>
                </a:solidFill>
              </a:rPr>
              <a:pPr/>
              <a:t>94</a:t>
            </a:fld>
            <a:endParaRPr lang="en-US" altLang="en-US" sz="1200">
              <a:solidFill>
                <a:srgbClr val="898989"/>
              </a:solidFill>
            </a:endParaRPr>
          </a:p>
        </p:txBody>
      </p:sp>
      <p:cxnSp>
        <p:nvCxnSpPr>
          <p:cNvPr id="4" name="Straight Arrow Connector 3"/>
          <p:cNvCxnSpPr/>
          <p:nvPr/>
        </p:nvCxnSpPr>
        <p:spPr>
          <a:xfrm flipV="1">
            <a:off x="3990975" y="3759200"/>
            <a:ext cx="250825" cy="406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0663" y="5053013"/>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8" name="Title 1"/>
          <p:cNvSpPr>
            <a:spLocks noGrp="1"/>
          </p:cNvSpPr>
          <p:nvPr>
            <p:ph type="title"/>
          </p:nvPr>
        </p:nvSpPr>
        <p:spPr>
          <a:xfrm>
            <a:off x="403225" y="-188913"/>
            <a:ext cx="7886700" cy="1325563"/>
          </a:xfrm>
        </p:spPr>
        <p:txBody>
          <a:bodyPr/>
          <a:lstStyle/>
          <a:p>
            <a:pPr>
              <a:defRPr/>
            </a:pPr>
            <a:r>
              <a:rPr lang="en-US" dirty="0" err="1" smtClean="0">
                <a:cs typeface="+mj-cs"/>
              </a:rPr>
              <a:t>Impuestos</a:t>
            </a:r>
            <a:r>
              <a:rPr lang="en-US" dirty="0" smtClean="0">
                <a:cs typeface="+mj-cs"/>
              </a:rPr>
              <a:t> </a:t>
            </a:r>
            <a:r>
              <a:rPr lang="en-US" dirty="0" err="1">
                <a:cs typeface="+mj-cs"/>
              </a:rPr>
              <a:t>t</a:t>
            </a:r>
            <a:r>
              <a:rPr lang="en-US" dirty="0" err="1" smtClean="0">
                <a:cs typeface="+mj-cs"/>
              </a:rPr>
              <a:t>rimestrales</a:t>
            </a:r>
            <a:endParaRPr lang="en-US" dirty="0">
              <a:cs typeface="+mj-cs"/>
            </a:endParaRPr>
          </a:p>
        </p:txBody>
      </p:sp>
      <p:pic>
        <p:nvPicPr>
          <p:cNvPr id="196614" name="Picture 1"/>
          <p:cNvPicPr>
            <a:picLocks noChangeAspect="1"/>
          </p:cNvPicPr>
          <p:nvPr/>
        </p:nvPicPr>
        <p:blipFill>
          <a:blip r:embed="rId4">
            <a:extLst>
              <a:ext uri="{28A0092B-C50C-407E-A947-70E740481C1C}">
                <a14:useLocalDpi xmlns:a14="http://schemas.microsoft.com/office/drawing/2010/main" val="0"/>
              </a:ext>
            </a:extLst>
          </a:blip>
          <a:srcRect l="8508" t="22575" r="5791" b="9703"/>
          <a:stretch>
            <a:fillRect/>
          </a:stretch>
        </p:blipFill>
        <p:spPr bwMode="auto">
          <a:xfrm>
            <a:off x="2463800" y="1708150"/>
            <a:ext cx="6240463" cy="2773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6615" name="TextBox 2"/>
          <p:cNvSpPr txBox="1">
            <a:spLocks noChangeArrowheads="1"/>
          </p:cNvSpPr>
          <p:nvPr/>
        </p:nvSpPr>
        <p:spPr bwMode="auto">
          <a:xfrm>
            <a:off x="1841500" y="5072063"/>
            <a:ext cx="45196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800"/>
              <a:t>Pero, si la Cooperativa no remite los impuestos trimestrales para las Socias, entonces cada Socia acuerda pagar impuestos trimestrales al gobierno federal y estatal de California.</a:t>
            </a:r>
            <a:endParaRPr lang="en-US" altLang="en-US" sz="1800"/>
          </a:p>
        </p:txBody>
      </p:sp>
      <p:graphicFrame>
        <p:nvGraphicFramePr>
          <p:cNvPr id="196616" name="Object 7"/>
          <p:cNvGraphicFramePr>
            <a:graphicFrameLocks noChangeAspect="1"/>
          </p:cNvGraphicFramePr>
          <p:nvPr/>
        </p:nvGraphicFramePr>
        <p:xfrm>
          <a:off x="225425" y="2520950"/>
          <a:ext cx="1647825" cy="1817688"/>
        </p:xfrm>
        <a:graphic>
          <a:graphicData uri="http://schemas.openxmlformats.org/presentationml/2006/ole">
            <mc:AlternateContent xmlns:mc="http://schemas.openxmlformats.org/markup-compatibility/2006">
              <mc:Choice xmlns:v="urn:schemas-microsoft-com:vml" Requires="v">
                <p:oleObj spid="_x0000_s196624" name="Bitmap Image" r:id="rId5" imgW="0" imgH="0" progId="Paint.Picture">
                  <p:embed/>
                </p:oleObj>
              </mc:Choice>
              <mc:Fallback>
                <p:oleObj name="Bitmap Image" r:id="rId5" imgW="0" imgH="0"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425" y="2520950"/>
                        <a:ext cx="16478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6617" name="Picture 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6699" t="10223" b="68993"/>
          <a:stretch>
            <a:fillRect/>
          </a:stretch>
        </p:blipFill>
        <p:spPr bwMode="auto">
          <a:xfrm>
            <a:off x="1835150" y="2359025"/>
            <a:ext cx="7778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20725" y="2697163"/>
            <a:ext cx="406400" cy="2667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289050" y="2697163"/>
            <a:ext cx="404813" cy="2667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500188" y="2740025"/>
            <a:ext cx="192087" cy="192088"/>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947738" y="2735263"/>
            <a:ext cx="193675" cy="19208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6622" name="Picture 16"/>
          <p:cNvPicPr>
            <a:picLocks noChangeAspect="1"/>
          </p:cNvPicPr>
          <p:nvPr/>
        </p:nvPicPr>
        <p:blipFill>
          <a:blip r:embed="rId8">
            <a:extLst>
              <a:ext uri="{28A0092B-C50C-407E-A947-70E740481C1C}">
                <a14:useLocalDpi xmlns:a14="http://schemas.microsoft.com/office/drawing/2010/main" val="0"/>
              </a:ext>
            </a:extLst>
          </a:blip>
          <a:srcRect l="8508" t="22575" r="5791" b="9703"/>
          <a:stretch>
            <a:fillRect/>
          </a:stretch>
        </p:blipFill>
        <p:spPr bwMode="auto">
          <a:xfrm>
            <a:off x="7181850" y="5175250"/>
            <a:ext cx="1660525"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6623" name="Picture 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5238" y="5175250"/>
            <a:ext cx="8810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1FE155A-CFCF-4CE3-AE3E-0487138CC403}" type="slidenum">
              <a:rPr lang="en-US" altLang="en-US" sz="1200">
                <a:solidFill>
                  <a:srgbClr val="898989"/>
                </a:solidFill>
              </a:rPr>
              <a:pPr/>
              <a:t>95</a:t>
            </a:fld>
            <a:endParaRPr lang="en-US" altLang="en-US" sz="1200">
              <a:solidFill>
                <a:srgbClr val="898989"/>
              </a:solidFill>
            </a:endParaRPr>
          </a:p>
        </p:txBody>
      </p:sp>
      <p:sp>
        <p:nvSpPr>
          <p:cNvPr id="198658" name="TextBox 1"/>
          <p:cNvSpPr txBox="1">
            <a:spLocks noChangeArrowheads="1"/>
          </p:cNvSpPr>
          <p:nvPr/>
        </p:nvSpPr>
        <p:spPr bwMode="auto">
          <a:xfrm>
            <a:off x="403225" y="693738"/>
            <a:ext cx="8466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With the goal of helping each Partner pay her quarterly taxes, the Cooperative can retain sufficient funds to pay the taxes and prepare the quarterly tax payments for each Partner, using a form like this one: </a:t>
            </a:r>
          </a:p>
        </p:txBody>
      </p:sp>
      <p:sp>
        <p:nvSpPr>
          <p:cNvPr id="198659" name="Slide Number Placeholder 1"/>
          <p:cNvSpPr txBox="1">
            <a:spLocks/>
          </p:cNvSpPr>
          <p:nvPr/>
        </p:nvSpPr>
        <p:spPr bwMode="auto">
          <a:xfrm>
            <a:off x="6983413" y="64674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76498C07-498A-40EB-B536-15C9406723E6}" type="slidenum">
              <a:rPr lang="en-US" altLang="en-US" sz="1200">
                <a:solidFill>
                  <a:srgbClr val="898989"/>
                </a:solidFill>
              </a:rPr>
              <a:pPr algn="r" eaLnBrk="1" hangingPunct="1"/>
              <a:t>95</a:t>
            </a:fld>
            <a:endParaRPr lang="en-US" altLang="en-US" sz="1200">
              <a:solidFill>
                <a:srgbClr val="898989"/>
              </a:solidFill>
            </a:endParaRPr>
          </a:p>
        </p:txBody>
      </p:sp>
      <p:cxnSp>
        <p:nvCxnSpPr>
          <p:cNvPr id="6" name="Straight Arrow Connector 5"/>
          <p:cNvCxnSpPr/>
          <p:nvPr/>
        </p:nvCxnSpPr>
        <p:spPr>
          <a:xfrm flipV="1">
            <a:off x="3990975" y="3759200"/>
            <a:ext cx="250825" cy="406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661" name="TextBox 6"/>
          <p:cNvSpPr txBox="1">
            <a:spLocks noChangeArrowheads="1"/>
          </p:cNvSpPr>
          <p:nvPr/>
        </p:nvSpPr>
        <p:spPr bwMode="auto">
          <a:xfrm>
            <a:off x="220663" y="5053013"/>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8" name="Title 1"/>
          <p:cNvSpPr>
            <a:spLocks noGrp="1"/>
          </p:cNvSpPr>
          <p:nvPr>
            <p:ph type="title"/>
          </p:nvPr>
        </p:nvSpPr>
        <p:spPr>
          <a:xfrm>
            <a:off x="403225" y="-188913"/>
            <a:ext cx="7886700" cy="1325563"/>
          </a:xfrm>
        </p:spPr>
        <p:txBody>
          <a:bodyPr/>
          <a:lstStyle/>
          <a:p>
            <a:pPr>
              <a:defRPr/>
            </a:pPr>
            <a:r>
              <a:rPr lang="en-US" dirty="0" smtClean="0">
                <a:cs typeface="+mj-cs"/>
              </a:rPr>
              <a:t>Quarterly Taxes </a:t>
            </a:r>
            <a:endParaRPr lang="en-US" dirty="0">
              <a:cs typeface="+mj-cs"/>
            </a:endParaRPr>
          </a:p>
        </p:txBody>
      </p:sp>
      <p:pic>
        <p:nvPicPr>
          <p:cNvPr id="198663" name="Picture 1"/>
          <p:cNvPicPr>
            <a:picLocks noChangeAspect="1"/>
          </p:cNvPicPr>
          <p:nvPr/>
        </p:nvPicPr>
        <p:blipFill>
          <a:blip r:embed="rId4">
            <a:extLst>
              <a:ext uri="{28A0092B-C50C-407E-A947-70E740481C1C}">
                <a14:useLocalDpi xmlns:a14="http://schemas.microsoft.com/office/drawing/2010/main" val="0"/>
              </a:ext>
            </a:extLst>
          </a:blip>
          <a:srcRect l="8508" t="22575" r="5791" b="9703"/>
          <a:stretch>
            <a:fillRect/>
          </a:stretch>
        </p:blipFill>
        <p:spPr bwMode="auto">
          <a:xfrm>
            <a:off x="2463800" y="1708150"/>
            <a:ext cx="6240463" cy="2773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8664" name="TextBox 2"/>
          <p:cNvSpPr txBox="1">
            <a:spLocks noChangeArrowheads="1"/>
          </p:cNvSpPr>
          <p:nvPr/>
        </p:nvSpPr>
        <p:spPr bwMode="auto">
          <a:xfrm>
            <a:off x="1841500" y="5072063"/>
            <a:ext cx="45196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But, if the Cooperative does not remit the quarterly taxes for the Partners, then each Partner agrees to pay quarterly taxes to the federal government and to the state government of California. </a:t>
            </a:r>
          </a:p>
        </p:txBody>
      </p:sp>
      <p:graphicFrame>
        <p:nvGraphicFramePr>
          <p:cNvPr id="198665" name="Object 7"/>
          <p:cNvGraphicFramePr>
            <a:graphicFrameLocks noChangeAspect="1"/>
          </p:cNvGraphicFramePr>
          <p:nvPr/>
        </p:nvGraphicFramePr>
        <p:xfrm>
          <a:off x="225425" y="2520950"/>
          <a:ext cx="1647825" cy="1817688"/>
        </p:xfrm>
        <a:graphic>
          <a:graphicData uri="http://schemas.openxmlformats.org/presentationml/2006/ole">
            <mc:AlternateContent xmlns:mc="http://schemas.openxmlformats.org/markup-compatibility/2006">
              <mc:Choice xmlns:v="urn:schemas-microsoft-com:vml" Requires="v">
                <p:oleObj spid="_x0000_s198673" name="Bitmap Image" r:id="rId5" imgW="0" imgH="0" progId="Paint.Picture">
                  <p:embed/>
                </p:oleObj>
              </mc:Choice>
              <mc:Fallback>
                <p:oleObj name="Bitmap Image" r:id="rId5" imgW="0" imgH="0"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425" y="2520950"/>
                        <a:ext cx="16478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8666" name="Picture 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6699" t="10223" b="68993"/>
          <a:stretch>
            <a:fillRect/>
          </a:stretch>
        </p:blipFill>
        <p:spPr bwMode="auto">
          <a:xfrm>
            <a:off x="1835150" y="2359025"/>
            <a:ext cx="7778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720725" y="2697163"/>
            <a:ext cx="406400" cy="2667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289050" y="2697163"/>
            <a:ext cx="404813" cy="2667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500188" y="2740025"/>
            <a:ext cx="192087" cy="192088"/>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947738" y="2735263"/>
            <a:ext cx="193675" cy="19208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8671" name="Picture 16"/>
          <p:cNvPicPr>
            <a:picLocks noChangeAspect="1"/>
          </p:cNvPicPr>
          <p:nvPr/>
        </p:nvPicPr>
        <p:blipFill>
          <a:blip r:embed="rId8">
            <a:extLst>
              <a:ext uri="{28A0092B-C50C-407E-A947-70E740481C1C}">
                <a14:useLocalDpi xmlns:a14="http://schemas.microsoft.com/office/drawing/2010/main" val="0"/>
              </a:ext>
            </a:extLst>
          </a:blip>
          <a:srcRect l="8508" t="22575" r="5791" b="9703"/>
          <a:stretch>
            <a:fillRect/>
          </a:stretch>
        </p:blipFill>
        <p:spPr bwMode="auto">
          <a:xfrm>
            <a:off x="7181850" y="5175250"/>
            <a:ext cx="1660525"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8672" name="Picture 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5238" y="5175250"/>
            <a:ext cx="8810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705" name="Object 1"/>
          <p:cNvGraphicFramePr>
            <a:graphicFrameLocks noChangeAspect="1"/>
          </p:cNvGraphicFramePr>
          <p:nvPr/>
        </p:nvGraphicFramePr>
        <p:xfrm>
          <a:off x="4767263" y="2479675"/>
          <a:ext cx="1800225" cy="3962400"/>
        </p:xfrm>
        <a:graphic>
          <a:graphicData uri="http://schemas.openxmlformats.org/presentationml/2006/ole">
            <mc:AlternateContent xmlns:mc="http://schemas.openxmlformats.org/markup-compatibility/2006">
              <mc:Choice xmlns:v="urn:schemas-microsoft-com:vml" Requires="v">
                <p:oleObj spid="_x0000_s200719" name="Bitmap Image" r:id="rId4" imgW="0" imgH="0" progId="Paint.Picture">
                  <p:embed/>
                </p:oleObj>
              </mc:Choice>
              <mc:Fallback>
                <p:oleObj name="Bitmap Image" r:id="rId4" imgW="0" imgH="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263" y="2479675"/>
                        <a:ext cx="1800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Freeform 19"/>
          <p:cNvSpPr/>
          <p:nvPr/>
        </p:nvSpPr>
        <p:spPr>
          <a:xfrm>
            <a:off x="5943600" y="1616075"/>
            <a:ext cx="2730500" cy="2708275"/>
          </a:xfrm>
          <a:custGeom>
            <a:avLst/>
            <a:gdLst>
              <a:gd name="connsiteX0" fmla="*/ 3555 w 2369383"/>
              <a:gd name="connsiteY0" fmla="*/ 566057 h 1538515"/>
              <a:gd name="connsiteX1" fmla="*/ 119669 w 2369383"/>
              <a:gd name="connsiteY1" fmla="*/ 290286 h 1538515"/>
              <a:gd name="connsiteX2" fmla="*/ 134183 w 2369383"/>
              <a:gd name="connsiteY2" fmla="*/ 188686 h 1538515"/>
              <a:gd name="connsiteX3" fmla="*/ 148698 w 2369383"/>
              <a:gd name="connsiteY3" fmla="*/ 72572 h 1538515"/>
              <a:gd name="connsiteX4" fmla="*/ 206755 w 2369383"/>
              <a:gd name="connsiteY4" fmla="*/ 43543 h 1538515"/>
              <a:gd name="connsiteX5" fmla="*/ 380926 w 2369383"/>
              <a:gd name="connsiteY5" fmla="*/ 0 h 1538515"/>
              <a:gd name="connsiteX6" fmla="*/ 1904926 w 2369383"/>
              <a:gd name="connsiteY6" fmla="*/ 29029 h 1538515"/>
              <a:gd name="connsiteX7" fmla="*/ 2006526 w 2369383"/>
              <a:gd name="connsiteY7" fmla="*/ 43543 h 1538515"/>
              <a:gd name="connsiteX8" fmla="*/ 2137155 w 2369383"/>
              <a:gd name="connsiteY8" fmla="*/ 145143 h 1538515"/>
              <a:gd name="connsiteX9" fmla="*/ 2166183 w 2369383"/>
              <a:gd name="connsiteY9" fmla="*/ 188686 h 1538515"/>
              <a:gd name="connsiteX10" fmla="*/ 2238755 w 2369383"/>
              <a:gd name="connsiteY10" fmla="*/ 275772 h 1538515"/>
              <a:gd name="connsiteX11" fmla="*/ 2267783 w 2369383"/>
              <a:gd name="connsiteY11" fmla="*/ 377372 h 1538515"/>
              <a:gd name="connsiteX12" fmla="*/ 2311326 w 2369383"/>
              <a:gd name="connsiteY12" fmla="*/ 435429 h 1538515"/>
              <a:gd name="connsiteX13" fmla="*/ 2340355 w 2369383"/>
              <a:gd name="connsiteY13" fmla="*/ 478972 h 1538515"/>
              <a:gd name="connsiteX14" fmla="*/ 2369383 w 2369383"/>
              <a:gd name="connsiteY14" fmla="*/ 682172 h 1538515"/>
              <a:gd name="connsiteX15" fmla="*/ 2354869 w 2369383"/>
              <a:gd name="connsiteY15" fmla="*/ 1001486 h 1538515"/>
              <a:gd name="connsiteX16" fmla="*/ 2282298 w 2369383"/>
              <a:gd name="connsiteY16" fmla="*/ 1132115 h 1538515"/>
              <a:gd name="connsiteX17" fmla="*/ 2238755 w 2369383"/>
              <a:gd name="connsiteY17" fmla="*/ 1219200 h 1538515"/>
              <a:gd name="connsiteX18" fmla="*/ 2195212 w 2369383"/>
              <a:gd name="connsiteY18" fmla="*/ 1233715 h 1538515"/>
              <a:gd name="connsiteX19" fmla="*/ 2108126 w 2369383"/>
              <a:gd name="connsiteY19" fmla="*/ 1291772 h 1538515"/>
              <a:gd name="connsiteX20" fmla="*/ 2006526 w 2369383"/>
              <a:gd name="connsiteY20" fmla="*/ 1378857 h 1538515"/>
              <a:gd name="connsiteX21" fmla="*/ 1933955 w 2369383"/>
              <a:gd name="connsiteY21" fmla="*/ 1393372 h 1538515"/>
              <a:gd name="connsiteX22" fmla="*/ 1875898 w 2369383"/>
              <a:gd name="connsiteY22" fmla="*/ 1407886 h 1538515"/>
              <a:gd name="connsiteX23" fmla="*/ 1832355 w 2369383"/>
              <a:gd name="connsiteY23" fmla="*/ 1436915 h 1538515"/>
              <a:gd name="connsiteX24" fmla="*/ 1571098 w 2369383"/>
              <a:gd name="connsiteY24" fmla="*/ 1494972 h 1538515"/>
              <a:gd name="connsiteX25" fmla="*/ 1440469 w 2369383"/>
              <a:gd name="connsiteY25" fmla="*/ 1509486 h 1538515"/>
              <a:gd name="connsiteX26" fmla="*/ 1266298 w 2369383"/>
              <a:gd name="connsiteY26" fmla="*/ 1538515 h 1538515"/>
              <a:gd name="connsiteX27" fmla="*/ 1092126 w 2369383"/>
              <a:gd name="connsiteY27" fmla="*/ 1509486 h 1538515"/>
              <a:gd name="connsiteX28" fmla="*/ 787326 w 2369383"/>
              <a:gd name="connsiteY28" fmla="*/ 1480457 h 1538515"/>
              <a:gd name="connsiteX29" fmla="*/ 700240 w 2369383"/>
              <a:gd name="connsiteY29" fmla="*/ 1465943 h 1538515"/>
              <a:gd name="connsiteX30" fmla="*/ 540583 w 2369383"/>
              <a:gd name="connsiteY30" fmla="*/ 1422400 h 1538515"/>
              <a:gd name="connsiteX31" fmla="*/ 293840 w 2369383"/>
              <a:gd name="connsiteY31" fmla="*/ 1378857 h 1538515"/>
              <a:gd name="connsiteX32" fmla="*/ 250298 w 2369383"/>
              <a:gd name="connsiteY32" fmla="*/ 1364343 h 1538515"/>
              <a:gd name="connsiteX33" fmla="*/ 163212 w 2369383"/>
              <a:gd name="connsiteY33" fmla="*/ 1291772 h 1538515"/>
              <a:gd name="connsiteX34" fmla="*/ 163212 w 2369383"/>
              <a:gd name="connsiteY34" fmla="*/ 1132115 h 1538515"/>
              <a:gd name="connsiteX35" fmla="*/ 192240 w 2369383"/>
              <a:gd name="connsiteY35" fmla="*/ 1088572 h 1538515"/>
              <a:gd name="connsiteX36" fmla="*/ 206755 w 2369383"/>
              <a:gd name="connsiteY36" fmla="*/ 1045029 h 1538515"/>
              <a:gd name="connsiteX37" fmla="*/ 177726 w 2369383"/>
              <a:gd name="connsiteY37" fmla="*/ 798286 h 1538515"/>
              <a:gd name="connsiteX38" fmla="*/ 148698 w 2369383"/>
              <a:gd name="connsiteY38" fmla="*/ 478972 h 1538515"/>
              <a:gd name="connsiteX39" fmla="*/ 32583 w 2369383"/>
              <a:gd name="connsiteY39" fmla="*/ 522515 h 1538515"/>
              <a:gd name="connsiteX40" fmla="*/ 3555 w 2369383"/>
              <a:gd name="connsiteY40" fmla="*/ 566057 h 153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9383" h="1538515">
                <a:moveTo>
                  <a:pt x="3555" y="566057"/>
                </a:moveTo>
                <a:cubicBezTo>
                  <a:pt x="18069" y="527352"/>
                  <a:pt x="87043" y="384539"/>
                  <a:pt x="119669" y="290286"/>
                </a:cubicBezTo>
                <a:cubicBezTo>
                  <a:pt x="130860" y="257958"/>
                  <a:pt x="129662" y="222596"/>
                  <a:pt x="134183" y="188686"/>
                </a:cubicBezTo>
                <a:cubicBezTo>
                  <a:pt x="139338" y="150022"/>
                  <a:pt x="131254" y="107460"/>
                  <a:pt x="148698" y="72572"/>
                </a:cubicBezTo>
                <a:cubicBezTo>
                  <a:pt x="158374" y="53220"/>
                  <a:pt x="186421" y="50937"/>
                  <a:pt x="206755" y="43543"/>
                </a:cubicBezTo>
                <a:cubicBezTo>
                  <a:pt x="272391" y="19675"/>
                  <a:pt x="315620" y="13062"/>
                  <a:pt x="380926" y="0"/>
                </a:cubicBezTo>
                <a:lnTo>
                  <a:pt x="1904926" y="29029"/>
                </a:lnTo>
                <a:cubicBezTo>
                  <a:pt x="1939124" y="29945"/>
                  <a:pt x="1974596" y="31262"/>
                  <a:pt x="2006526" y="43543"/>
                </a:cubicBezTo>
                <a:cubicBezTo>
                  <a:pt x="2046221" y="58810"/>
                  <a:pt x="2106873" y="108805"/>
                  <a:pt x="2137155" y="145143"/>
                </a:cubicBezTo>
                <a:cubicBezTo>
                  <a:pt x="2148322" y="158544"/>
                  <a:pt x="2155016" y="175285"/>
                  <a:pt x="2166183" y="188686"/>
                </a:cubicBezTo>
                <a:cubicBezTo>
                  <a:pt x="2259318" y="300449"/>
                  <a:pt x="2166677" y="167656"/>
                  <a:pt x="2238755" y="275772"/>
                </a:cubicBezTo>
                <a:cubicBezTo>
                  <a:pt x="2241897" y="288339"/>
                  <a:pt x="2258529" y="361178"/>
                  <a:pt x="2267783" y="377372"/>
                </a:cubicBezTo>
                <a:cubicBezTo>
                  <a:pt x="2279785" y="398375"/>
                  <a:pt x="2297266" y="415744"/>
                  <a:pt x="2311326" y="435429"/>
                </a:cubicBezTo>
                <a:cubicBezTo>
                  <a:pt x="2321465" y="449624"/>
                  <a:pt x="2330679" y="464458"/>
                  <a:pt x="2340355" y="478972"/>
                </a:cubicBezTo>
                <a:cubicBezTo>
                  <a:pt x="2347577" y="522307"/>
                  <a:pt x="2369383" y="645841"/>
                  <a:pt x="2369383" y="682172"/>
                </a:cubicBezTo>
                <a:cubicBezTo>
                  <a:pt x="2369383" y="788720"/>
                  <a:pt x="2363366" y="895277"/>
                  <a:pt x="2354869" y="1001486"/>
                </a:cubicBezTo>
                <a:cubicBezTo>
                  <a:pt x="2350262" y="1059080"/>
                  <a:pt x="2301093" y="1075732"/>
                  <a:pt x="2282298" y="1132115"/>
                </a:cubicBezTo>
                <a:cubicBezTo>
                  <a:pt x="2272737" y="1160797"/>
                  <a:pt x="2264331" y="1198738"/>
                  <a:pt x="2238755" y="1219200"/>
                </a:cubicBezTo>
                <a:cubicBezTo>
                  <a:pt x="2226808" y="1228758"/>
                  <a:pt x="2209726" y="1228877"/>
                  <a:pt x="2195212" y="1233715"/>
                </a:cubicBezTo>
                <a:cubicBezTo>
                  <a:pt x="2132420" y="1327900"/>
                  <a:pt x="2209062" y="1234094"/>
                  <a:pt x="2108126" y="1291772"/>
                </a:cubicBezTo>
                <a:cubicBezTo>
                  <a:pt x="1994860" y="1356496"/>
                  <a:pt x="2143014" y="1318195"/>
                  <a:pt x="2006526" y="1378857"/>
                </a:cubicBezTo>
                <a:cubicBezTo>
                  <a:pt x="1983983" y="1388876"/>
                  <a:pt x="1958037" y="1388020"/>
                  <a:pt x="1933955" y="1393372"/>
                </a:cubicBezTo>
                <a:cubicBezTo>
                  <a:pt x="1914482" y="1397699"/>
                  <a:pt x="1895250" y="1403048"/>
                  <a:pt x="1875898" y="1407886"/>
                </a:cubicBezTo>
                <a:cubicBezTo>
                  <a:pt x="1861384" y="1417562"/>
                  <a:pt x="1848904" y="1431399"/>
                  <a:pt x="1832355" y="1436915"/>
                </a:cubicBezTo>
                <a:cubicBezTo>
                  <a:pt x="1763639" y="1459820"/>
                  <a:pt x="1651314" y="1484276"/>
                  <a:pt x="1571098" y="1494972"/>
                </a:cubicBezTo>
                <a:cubicBezTo>
                  <a:pt x="1527671" y="1500762"/>
                  <a:pt x="1483840" y="1503290"/>
                  <a:pt x="1440469" y="1509486"/>
                </a:cubicBezTo>
                <a:cubicBezTo>
                  <a:pt x="1382203" y="1517810"/>
                  <a:pt x="1324355" y="1528839"/>
                  <a:pt x="1266298" y="1538515"/>
                </a:cubicBezTo>
                <a:cubicBezTo>
                  <a:pt x="1208241" y="1528839"/>
                  <a:pt x="1150556" y="1516569"/>
                  <a:pt x="1092126" y="1509486"/>
                </a:cubicBezTo>
                <a:cubicBezTo>
                  <a:pt x="990808" y="1497205"/>
                  <a:pt x="887997" y="1497235"/>
                  <a:pt x="787326" y="1480457"/>
                </a:cubicBezTo>
                <a:cubicBezTo>
                  <a:pt x="758297" y="1475619"/>
                  <a:pt x="728915" y="1472560"/>
                  <a:pt x="700240" y="1465943"/>
                </a:cubicBezTo>
                <a:cubicBezTo>
                  <a:pt x="661364" y="1456972"/>
                  <a:pt x="586423" y="1430995"/>
                  <a:pt x="540583" y="1422400"/>
                </a:cubicBezTo>
                <a:cubicBezTo>
                  <a:pt x="524541" y="1419392"/>
                  <a:pt x="347649" y="1392309"/>
                  <a:pt x="293840" y="1378857"/>
                </a:cubicBezTo>
                <a:cubicBezTo>
                  <a:pt x="278998" y="1375146"/>
                  <a:pt x="263982" y="1371185"/>
                  <a:pt x="250298" y="1364343"/>
                </a:cubicBezTo>
                <a:cubicBezTo>
                  <a:pt x="209882" y="1344135"/>
                  <a:pt x="195313" y="1323873"/>
                  <a:pt x="163212" y="1291772"/>
                </a:cubicBezTo>
                <a:cubicBezTo>
                  <a:pt x="140548" y="1223777"/>
                  <a:pt x="136133" y="1231407"/>
                  <a:pt x="163212" y="1132115"/>
                </a:cubicBezTo>
                <a:cubicBezTo>
                  <a:pt x="167802" y="1115286"/>
                  <a:pt x="184439" y="1104174"/>
                  <a:pt x="192240" y="1088572"/>
                </a:cubicBezTo>
                <a:cubicBezTo>
                  <a:pt x="199082" y="1074888"/>
                  <a:pt x="201917" y="1059543"/>
                  <a:pt x="206755" y="1045029"/>
                </a:cubicBezTo>
                <a:cubicBezTo>
                  <a:pt x="197079" y="962781"/>
                  <a:pt x="185224" y="880761"/>
                  <a:pt x="177726" y="798286"/>
                </a:cubicBezTo>
                <a:cubicBezTo>
                  <a:pt x="145025" y="438577"/>
                  <a:pt x="182167" y="679787"/>
                  <a:pt x="148698" y="478972"/>
                </a:cubicBezTo>
                <a:cubicBezTo>
                  <a:pt x="109357" y="486840"/>
                  <a:pt x="61059" y="486920"/>
                  <a:pt x="32583" y="522515"/>
                </a:cubicBezTo>
                <a:cubicBezTo>
                  <a:pt x="23026" y="534462"/>
                  <a:pt x="-10959" y="604762"/>
                  <a:pt x="3555" y="566057"/>
                </a:cubicBezTo>
                <a:close/>
              </a:path>
            </a:pathLst>
          </a:cu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20834" name="TextBox 1"/>
          <p:cNvSpPr txBox="1">
            <a:spLocks noChangeArrowheads="1"/>
          </p:cNvSpPr>
          <p:nvPr/>
        </p:nvSpPr>
        <p:spPr bwMode="auto">
          <a:xfrm>
            <a:off x="465138" y="935038"/>
            <a:ext cx="4773612" cy="2308225"/>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 typeface="Arial" panose="020B0604020202020204" pitchFamily="34" charset="0"/>
              <a:buNone/>
              <a:defRPr/>
            </a:pPr>
            <a:r>
              <a:rPr lang="es-MX" sz="1800" dirty="0" smtClean="0"/>
              <a:t>Aunque </a:t>
            </a:r>
            <a:r>
              <a:rPr lang="es-MX" sz="1800" dirty="0"/>
              <a:t>las Socias no reciben </a:t>
            </a:r>
            <a:r>
              <a:rPr lang="es-MX" sz="1800" dirty="0" smtClean="0"/>
              <a:t>las Asignaciones directamente </a:t>
            </a:r>
            <a:r>
              <a:rPr lang="es-MX" sz="1800" dirty="0"/>
              <a:t>en </a:t>
            </a:r>
            <a:r>
              <a:rPr lang="es-MX" sz="1800" dirty="0" smtClean="0"/>
              <a:t>efectivo, </a:t>
            </a:r>
            <a:r>
              <a:rPr lang="es-MX" sz="1800" dirty="0"/>
              <a:t>el IRS </a:t>
            </a:r>
            <a:r>
              <a:rPr lang="es-MX" sz="1800" dirty="0" smtClean="0"/>
              <a:t>considera </a:t>
            </a:r>
            <a:r>
              <a:rPr lang="es-MX" sz="1800" dirty="0"/>
              <a:t>las Asignaciones como ingresos para </a:t>
            </a:r>
            <a:r>
              <a:rPr lang="es-MX" sz="1800" dirty="0" smtClean="0"/>
              <a:t>fines </a:t>
            </a:r>
            <a:r>
              <a:rPr lang="es-MX" sz="1800" dirty="0"/>
              <a:t>fiscales.</a:t>
            </a:r>
            <a:endParaRPr lang="es-ES_tradnl" altLang="en-US" sz="1800" dirty="0" smtClean="0">
              <a:latin typeface="+mn-lt"/>
            </a:endParaRPr>
          </a:p>
          <a:p>
            <a:pPr>
              <a:lnSpc>
                <a:spcPct val="100000"/>
              </a:lnSpc>
              <a:spcBef>
                <a:spcPct val="0"/>
              </a:spcBef>
              <a:buFontTx/>
              <a:buNone/>
              <a:defRPr/>
            </a:pPr>
            <a:endParaRPr lang="es-ES_tradnl" altLang="en-US" sz="1800" dirty="0" smtClean="0">
              <a:latin typeface="+mn-lt"/>
            </a:endParaRPr>
          </a:p>
          <a:p>
            <a:pPr>
              <a:lnSpc>
                <a:spcPct val="100000"/>
              </a:lnSpc>
              <a:spcBef>
                <a:spcPct val="0"/>
              </a:spcBef>
              <a:buFontTx/>
              <a:buNone/>
              <a:defRPr/>
            </a:pPr>
            <a:endParaRPr lang="es-ES_tradnl" altLang="en-US" sz="1800" dirty="0" smtClean="0">
              <a:latin typeface="+mn-lt"/>
            </a:endParaRPr>
          </a:p>
          <a:p>
            <a:pPr>
              <a:lnSpc>
                <a:spcPct val="100000"/>
              </a:lnSpc>
              <a:spcBef>
                <a:spcPct val="0"/>
              </a:spcBef>
              <a:buFontTx/>
              <a:buNone/>
              <a:defRPr/>
            </a:pPr>
            <a:endParaRPr lang="es-ES_tradnl" altLang="en-US" sz="1800" dirty="0" smtClean="0">
              <a:latin typeface="+mn-lt"/>
            </a:endParaRPr>
          </a:p>
          <a:p>
            <a:pPr>
              <a:lnSpc>
                <a:spcPct val="100000"/>
              </a:lnSpc>
              <a:spcBef>
                <a:spcPct val="0"/>
              </a:spcBef>
              <a:buFontTx/>
              <a:buNone/>
              <a:defRPr/>
            </a:pPr>
            <a:endParaRPr lang="es-ES_tradnl" altLang="en-US" sz="1800" dirty="0" smtClean="0">
              <a:latin typeface="+mn-lt"/>
            </a:endParaRPr>
          </a:p>
          <a:p>
            <a:pPr>
              <a:lnSpc>
                <a:spcPct val="100000"/>
              </a:lnSpc>
              <a:spcBef>
                <a:spcPct val="0"/>
              </a:spcBef>
              <a:buFontTx/>
              <a:buNone/>
              <a:defRPr/>
            </a:pPr>
            <a:r>
              <a:rPr lang="es-ES_tradnl" altLang="en-US" sz="1800" dirty="0" smtClean="0">
                <a:latin typeface="+mn-lt"/>
              </a:rPr>
              <a:t> </a:t>
            </a:r>
            <a:endParaRPr lang="en-US" altLang="en-US" sz="1800" dirty="0" smtClean="0">
              <a:latin typeface="+mn-lt"/>
            </a:endParaRPr>
          </a:p>
        </p:txBody>
      </p:sp>
      <p:sp>
        <p:nvSpPr>
          <p:cNvPr id="200708" name="Slide Number Placeholder 1"/>
          <p:cNvSpPr>
            <a:spLocks noGrp="1"/>
          </p:cNvSpPr>
          <p:nvPr>
            <p:ph type="sldNum" sz="quarter" idx="12"/>
          </p:nvPr>
        </p:nvSpPr>
        <p:spPr bwMode="auto">
          <a:xfrm>
            <a:off x="6983413" y="64674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20846BF-C3B1-45AA-A889-28CFD85FB8A5}" type="slidenum">
              <a:rPr lang="en-US" altLang="en-US" sz="1200">
                <a:solidFill>
                  <a:srgbClr val="898989"/>
                </a:solidFill>
              </a:rPr>
              <a:pPr/>
              <a:t>96</a:t>
            </a:fld>
            <a:endParaRPr lang="en-US" altLang="en-US" sz="1200">
              <a:solidFill>
                <a:srgbClr val="898989"/>
              </a:solidFill>
            </a:endParaRPr>
          </a:p>
        </p:txBody>
      </p:sp>
      <p:sp>
        <p:nvSpPr>
          <p:cNvPr id="7" name="TextBox 6"/>
          <p:cNvSpPr txBox="1"/>
          <p:nvPr/>
        </p:nvSpPr>
        <p:spPr>
          <a:xfrm>
            <a:off x="220663" y="5053013"/>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8" name="Title 1"/>
          <p:cNvSpPr>
            <a:spLocks noGrp="1"/>
          </p:cNvSpPr>
          <p:nvPr>
            <p:ph type="title"/>
          </p:nvPr>
        </p:nvSpPr>
        <p:spPr>
          <a:xfrm>
            <a:off x="403225" y="-188913"/>
            <a:ext cx="7886700" cy="1325563"/>
          </a:xfrm>
        </p:spPr>
        <p:txBody>
          <a:bodyPr/>
          <a:lstStyle/>
          <a:p>
            <a:pPr>
              <a:defRPr/>
            </a:pPr>
            <a:r>
              <a:rPr lang="es-MX" dirty="0">
                <a:cs typeface="+mj-cs"/>
              </a:rPr>
              <a:t>Se paga impuestos sobre las </a:t>
            </a:r>
            <a:r>
              <a:rPr lang="es-MX" dirty="0" smtClean="0">
                <a:cs typeface="+mj-cs"/>
              </a:rPr>
              <a:t>asignaciones</a:t>
            </a:r>
            <a:r>
              <a:rPr lang="es-MX" dirty="0">
                <a:cs typeface="+mj-cs"/>
              </a:rPr>
              <a:t>:</a:t>
            </a:r>
            <a:endParaRPr lang="en-US" dirty="0">
              <a:cs typeface="+mj-cs"/>
            </a:endParaRPr>
          </a:p>
        </p:txBody>
      </p:sp>
      <p:sp>
        <p:nvSpPr>
          <p:cNvPr id="9" name="Rounded Rectangle 8"/>
          <p:cNvSpPr/>
          <p:nvPr/>
        </p:nvSpPr>
        <p:spPr>
          <a:xfrm>
            <a:off x="2882900" y="4440238"/>
            <a:ext cx="1355725" cy="1527175"/>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712" name="TextBox 14"/>
          <p:cNvSpPr txBox="1">
            <a:spLocks noChangeArrowheads="1"/>
          </p:cNvSpPr>
          <p:nvPr/>
        </p:nvSpPr>
        <p:spPr bwMode="auto">
          <a:xfrm>
            <a:off x="3205163" y="6003925"/>
            <a:ext cx="66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2016</a:t>
            </a:r>
          </a:p>
        </p:txBody>
      </p:sp>
      <p:graphicFrame>
        <p:nvGraphicFramePr>
          <p:cNvPr id="200713" name="Object 12"/>
          <p:cNvGraphicFramePr>
            <a:graphicFrameLocks noChangeAspect="1"/>
          </p:cNvGraphicFramePr>
          <p:nvPr/>
        </p:nvGraphicFramePr>
        <p:xfrm>
          <a:off x="2979738" y="5087938"/>
          <a:ext cx="1193800" cy="533400"/>
        </p:xfrm>
        <a:graphic>
          <a:graphicData uri="http://schemas.openxmlformats.org/presentationml/2006/ole">
            <mc:AlternateContent xmlns:mc="http://schemas.openxmlformats.org/markup-compatibility/2006">
              <mc:Choice xmlns:v="urn:schemas-microsoft-com:vml" Requires="v">
                <p:oleObj spid="_x0000_s200720" name="Bitmap Image" r:id="rId6" imgW="0" imgH="0" progId="Paint.Picture">
                  <p:embed/>
                </p:oleObj>
              </mc:Choice>
              <mc:Fallback>
                <p:oleObj name="Bitmap Image" r:id="rId6" imgW="0" imgH="0" progId="Paint.Picture">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738" y="5087938"/>
                        <a:ext cx="119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0714" name="Object 25"/>
          <p:cNvGraphicFramePr>
            <a:graphicFrameLocks noChangeAspect="1"/>
          </p:cNvGraphicFramePr>
          <p:nvPr/>
        </p:nvGraphicFramePr>
        <p:xfrm>
          <a:off x="2976563" y="4554538"/>
          <a:ext cx="1193800" cy="533400"/>
        </p:xfrm>
        <a:graphic>
          <a:graphicData uri="http://schemas.openxmlformats.org/presentationml/2006/ole">
            <mc:AlternateContent xmlns:mc="http://schemas.openxmlformats.org/markup-compatibility/2006">
              <mc:Choice xmlns:v="urn:schemas-microsoft-com:vml" Requires="v">
                <p:oleObj spid="_x0000_s200721" name="Bitmap Image" r:id="rId8" imgW="0" imgH="0" progId="Paint.Picture">
                  <p:embed/>
                </p:oleObj>
              </mc:Choice>
              <mc:Fallback>
                <p:oleObj name="Bitmap Image" r:id="rId8" imgW="0" imgH="0" progId="Paint.Picture">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563" y="4554538"/>
                        <a:ext cx="119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p:cNvCxnSpPr/>
          <p:nvPr/>
        </p:nvCxnSpPr>
        <p:spPr bwMode="auto">
          <a:xfrm flipH="1">
            <a:off x="4165600" y="3295650"/>
            <a:ext cx="830263" cy="92075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a:off x="5886450" y="3344863"/>
            <a:ext cx="144463" cy="39211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a:off x="5514975" y="3130550"/>
            <a:ext cx="515938" cy="63182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00718" name="Rectangle 17"/>
          <p:cNvSpPr>
            <a:spLocks noChangeArrowheads="1"/>
          </p:cNvSpPr>
          <p:nvPr/>
        </p:nvSpPr>
        <p:spPr bwMode="auto">
          <a:xfrm>
            <a:off x="6327775" y="1784350"/>
            <a:ext cx="21383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700"/>
              <a:t>Interesante. Tengo que pagar impuestos sobre el dinero en la caja púrpura (mi Cuenta de Capital), a pesar de que la Cooperativa está utilizando ese dinero.</a:t>
            </a:r>
            <a:endParaRPr lang="en-US" altLang="en-US" sz="170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768A07E-80FA-45A2-97CB-76CB664A1788}" type="slidenum">
              <a:rPr lang="en-US" altLang="en-US" sz="1200">
                <a:solidFill>
                  <a:srgbClr val="898989"/>
                </a:solidFill>
              </a:rPr>
              <a:pPr/>
              <a:t>97</a:t>
            </a:fld>
            <a:endParaRPr lang="en-US" altLang="en-US" sz="1200">
              <a:solidFill>
                <a:srgbClr val="898989"/>
              </a:solidFill>
            </a:endParaRPr>
          </a:p>
        </p:txBody>
      </p:sp>
      <p:graphicFrame>
        <p:nvGraphicFramePr>
          <p:cNvPr id="202754" name="Object 1"/>
          <p:cNvGraphicFramePr>
            <a:graphicFrameLocks noChangeAspect="1"/>
          </p:cNvGraphicFramePr>
          <p:nvPr/>
        </p:nvGraphicFramePr>
        <p:xfrm>
          <a:off x="4767263" y="2479675"/>
          <a:ext cx="1800225" cy="3962400"/>
        </p:xfrm>
        <a:graphic>
          <a:graphicData uri="http://schemas.openxmlformats.org/presentationml/2006/ole">
            <mc:AlternateContent xmlns:mc="http://schemas.openxmlformats.org/markup-compatibility/2006">
              <mc:Choice xmlns:v="urn:schemas-microsoft-com:vml" Requires="v">
                <p:oleObj spid="_x0000_s202768" name="Bitmap Image" r:id="rId4" imgW="0" imgH="0" progId="Paint.Picture">
                  <p:embed/>
                </p:oleObj>
              </mc:Choice>
              <mc:Fallback>
                <p:oleObj name="Bitmap Image" r:id="rId4" imgW="0" imgH="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263" y="2479675"/>
                        <a:ext cx="1800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reeform 4"/>
          <p:cNvSpPr/>
          <p:nvPr/>
        </p:nvSpPr>
        <p:spPr>
          <a:xfrm>
            <a:off x="5943600" y="1616075"/>
            <a:ext cx="2730500" cy="2708275"/>
          </a:xfrm>
          <a:custGeom>
            <a:avLst/>
            <a:gdLst>
              <a:gd name="connsiteX0" fmla="*/ 3555 w 2369383"/>
              <a:gd name="connsiteY0" fmla="*/ 566057 h 1538515"/>
              <a:gd name="connsiteX1" fmla="*/ 119669 w 2369383"/>
              <a:gd name="connsiteY1" fmla="*/ 290286 h 1538515"/>
              <a:gd name="connsiteX2" fmla="*/ 134183 w 2369383"/>
              <a:gd name="connsiteY2" fmla="*/ 188686 h 1538515"/>
              <a:gd name="connsiteX3" fmla="*/ 148698 w 2369383"/>
              <a:gd name="connsiteY3" fmla="*/ 72572 h 1538515"/>
              <a:gd name="connsiteX4" fmla="*/ 206755 w 2369383"/>
              <a:gd name="connsiteY4" fmla="*/ 43543 h 1538515"/>
              <a:gd name="connsiteX5" fmla="*/ 380926 w 2369383"/>
              <a:gd name="connsiteY5" fmla="*/ 0 h 1538515"/>
              <a:gd name="connsiteX6" fmla="*/ 1904926 w 2369383"/>
              <a:gd name="connsiteY6" fmla="*/ 29029 h 1538515"/>
              <a:gd name="connsiteX7" fmla="*/ 2006526 w 2369383"/>
              <a:gd name="connsiteY7" fmla="*/ 43543 h 1538515"/>
              <a:gd name="connsiteX8" fmla="*/ 2137155 w 2369383"/>
              <a:gd name="connsiteY8" fmla="*/ 145143 h 1538515"/>
              <a:gd name="connsiteX9" fmla="*/ 2166183 w 2369383"/>
              <a:gd name="connsiteY9" fmla="*/ 188686 h 1538515"/>
              <a:gd name="connsiteX10" fmla="*/ 2238755 w 2369383"/>
              <a:gd name="connsiteY10" fmla="*/ 275772 h 1538515"/>
              <a:gd name="connsiteX11" fmla="*/ 2267783 w 2369383"/>
              <a:gd name="connsiteY11" fmla="*/ 377372 h 1538515"/>
              <a:gd name="connsiteX12" fmla="*/ 2311326 w 2369383"/>
              <a:gd name="connsiteY12" fmla="*/ 435429 h 1538515"/>
              <a:gd name="connsiteX13" fmla="*/ 2340355 w 2369383"/>
              <a:gd name="connsiteY13" fmla="*/ 478972 h 1538515"/>
              <a:gd name="connsiteX14" fmla="*/ 2369383 w 2369383"/>
              <a:gd name="connsiteY14" fmla="*/ 682172 h 1538515"/>
              <a:gd name="connsiteX15" fmla="*/ 2354869 w 2369383"/>
              <a:gd name="connsiteY15" fmla="*/ 1001486 h 1538515"/>
              <a:gd name="connsiteX16" fmla="*/ 2282298 w 2369383"/>
              <a:gd name="connsiteY16" fmla="*/ 1132115 h 1538515"/>
              <a:gd name="connsiteX17" fmla="*/ 2238755 w 2369383"/>
              <a:gd name="connsiteY17" fmla="*/ 1219200 h 1538515"/>
              <a:gd name="connsiteX18" fmla="*/ 2195212 w 2369383"/>
              <a:gd name="connsiteY18" fmla="*/ 1233715 h 1538515"/>
              <a:gd name="connsiteX19" fmla="*/ 2108126 w 2369383"/>
              <a:gd name="connsiteY19" fmla="*/ 1291772 h 1538515"/>
              <a:gd name="connsiteX20" fmla="*/ 2006526 w 2369383"/>
              <a:gd name="connsiteY20" fmla="*/ 1378857 h 1538515"/>
              <a:gd name="connsiteX21" fmla="*/ 1933955 w 2369383"/>
              <a:gd name="connsiteY21" fmla="*/ 1393372 h 1538515"/>
              <a:gd name="connsiteX22" fmla="*/ 1875898 w 2369383"/>
              <a:gd name="connsiteY22" fmla="*/ 1407886 h 1538515"/>
              <a:gd name="connsiteX23" fmla="*/ 1832355 w 2369383"/>
              <a:gd name="connsiteY23" fmla="*/ 1436915 h 1538515"/>
              <a:gd name="connsiteX24" fmla="*/ 1571098 w 2369383"/>
              <a:gd name="connsiteY24" fmla="*/ 1494972 h 1538515"/>
              <a:gd name="connsiteX25" fmla="*/ 1440469 w 2369383"/>
              <a:gd name="connsiteY25" fmla="*/ 1509486 h 1538515"/>
              <a:gd name="connsiteX26" fmla="*/ 1266298 w 2369383"/>
              <a:gd name="connsiteY26" fmla="*/ 1538515 h 1538515"/>
              <a:gd name="connsiteX27" fmla="*/ 1092126 w 2369383"/>
              <a:gd name="connsiteY27" fmla="*/ 1509486 h 1538515"/>
              <a:gd name="connsiteX28" fmla="*/ 787326 w 2369383"/>
              <a:gd name="connsiteY28" fmla="*/ 1480457 h 1538515"/>
              <a:gd name="connsiteX29" fmla="*/ 700240 w 2369383"/>
              <a:gd name="connsiteY29" fmla="*/ 1465943 h 1538515"/>
              <a:gd name="connsiteX30" fmla="*/ 540583 w 2369383"/>
              <a:gd name="connsiteY30" fmla="*/ 1422400 h 1538515"/>
              <a:gd name="connsiteX31" fmla="*/ 293840 w 2369383"/>
              <a:gd name="connsiteY31" fmla="*/ 1378857 h 1538515"/>
              <a:gd name="connsiteX32" fmla="*/ 250298 w 2369383"/>
              <a:gd name="connsiteY32" fmla="*/ 1364343 h 1538515"/>
              <a:gd name="connsiteX33" fmla="*/ 163212 w 2369383"/>
              <a:gd name="connsiteY33" fmla="*/ 1291772 h 1538515"/>
              <a:gd name="connsiteX34" fmla="*/ 163212 w 2369383"/>
              <a:gd name="connsiteY34" fmla="*/ 1132115 h 1538515"/>
              <a:gd name="connsiteX35" fmla="*/ 192240 w 2369383"/>
              <a:gd name="connsiteY35" fmla="*/ 1088572 h 1538515"/>
              <a:gd name="connsiteX36" fmla="*/ 206755 w 2369383"/>
              <a:gd name="connsiteY36" fmla="*/ 1045029 h 1538515"/>
              <a:gd name="connsiteX37" fmla="*/ 177726 w 2369383"/>
              <a:gd name="connsiteY37" fmla="*/ 798286 h 1538515"/>
              <a:gd name="connsiteX38" fmla="*/ 148698 w 2369383"/>
              <a:gd name="connsiteY38" fmla="*/ 478972 h 1538515"/>
              <a:gd name="connsiteX39" fmla="*/ 32583 w 2369383"/>
              <a:gd name="connsiteY39" fmla="*/ 522515 h 1538515"/>
              <a:gd name="connsiteX40" fmla="*/ 3555 w 2369383"/>
              <a:gd name="connsiteY40" fmla="*/ 566057 h 153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9383" h="1538515">
                <a:moveTo>
                  <a:pt x="3555" y="566057"/>
                </a:moveTo>
                <a:cubicBezTo>
                  <a:pt x="18069" y="527352"/>
                  <a:pt x="87043" y="384539"/>
                  <a:pt x="119669" y="290286"/>
                </a:cubicBezTo>
                <a:cubicBezTo>
                  <a:pt x="130860" y="257958"/>
                  <a:pt x="129662" y="222596"/>
                  <a:pt x="134183" y="188686"/>
                </a:cubicBezTo>
                <a:cubicBezTo>
                  <a:pt x="139338" y="150022"/>
                  <a:pt x="131254" y="107460"/>
                  <a:pt x="148698" y="72572"/>
                </a:cubicBezTo>
                <a:cubicBezTo>
                  <a:pt x="158374" y="53220"/>
                  <a:pt x="186421" y="50937"/>
                  <a:pt x="206755" y="43543"/>
                </a:cubicBezTo>
                <a:cubicBezTo>
                  <a:pt x="272391" y="19675"/>
                  <a:pt x="315620" y="13062"/>
                  <a:pt x="380926" y="0"/>
                </a:cubicBezTo>
                <a:lnTo>
                  <a:pt x="1904926" y="29029"/>
                </a:lnTo>
                <a:cubicBezTo>
                  <a:pt x="1939124" y="29945"/>
                  <a:pt x="1974596" y="31262"/>
                  <a:pt x="2006526" y="43543"/>
                </a:cubicBezTo>
                <a:cubicBezTo>
                  <a:pt x="2046221" y="58810"/>
                  <a:pt x="2106873" y="108805"/>
                  <a:pt x="2137155" y="145143"/>
                </a:cubicBezTo>
                <a:cubicBezTo>
                  <a:pt x="2148322" y="158544"/>
                  <a:pt x="2155016" y="175285"/>
                  <a:pt x="2166183" y="188686"/>
                </a:cubicBezTo>
                <a:cubicBezTo>
                  <a:pt x="2259318" y="300449"/>
                  <a:pt x="2166677" y="167656"/>
                  <a:pt x="2238755" y="275772"/>
                </a:cubicBezTo>
                <a:cubicBezTo>
                  <a:pt x="2241897" y="288339"/>
                  <a:pt x="2258529" y="361178"/>
                  <a:pt x="2267783" y="377372"/>
                </a:cubicBezTo>
                <a:cubicBezTo>
                  <a:pt x="2279785" y="398375"/>
                  <a:pt x="2297266" y="415744"/>
                  <a:pt x="2311326" y="435429"/>
                </a:cubicBezTo>
                <a:cubicBezTo>
                  <a:pt x="2321465" y="449624"/>
                  <a:pt x="2330679" y="464458"/>
                  <a:pt x="2340355" y="478972"/>
                </a:cubicBezTo>
                <a:cubicBezTo>
                  <a:pt x="2347577" y="522307"/>
                  <a:pt x="2369383" y="645841"/>
                  <a:pt x="2369383" y="682172"/>
                </a:cubicBezTo>
                <a:cubicBezTo>
                  <a:pt x="2369383" y="788720"/>
                  <a:pt x="2363366" y="895277"/>
                  <a:pt x="2354869" y="1001486"/>
                </a:cubicBezTo>
                <a:cubicBezTo>
                  <a:pt x="2350262" y="1059080"/>
                  <a:pt x="2301093" y="1075732"/>
                  <a:pt x="2282298" y="1132115"/>
                </a:cubicBezTo>
                <a:cubicBezTo>
                  <a:pt x="2272737" y="1160797"/>
                  <a:pt x="2264331" y="1198738"/>
                  <a:pt x="2238755" y="1219200"/>
                </a:cubicBezTo>
                <a:cubicBezTo>
                  <a:pt x="2226808" y="1228758"/>
                  <a:pt x="2209726" y="1228877"/>
                  <a:pt x="2195212" y="1233715"/>
                </a:cubicBezTo>
                <a:cubicBezTo>
                  <a:pt x="2132420" y="1327900"/>
                  <a:pt x="2209062" y="1234094"/>
                  <a:pt x="2108126" y="1291772"/>
                </a:cubicBezTo>
                <a:cubicBezTo>
                  <a:pt x="1994860" y="1356496"/>
                  <a:pt x="2143014" y="1318195"/>
                  <a:pt x="2006526" y="1378857"/>
                </a:cubicBezTo>
                <a:cubicBezTo>
                  <a:pt x="1983983" y="1388876"/>
                  <a:pt x="1958037" y="1388020"/>
                  <a:pt x="1933955" y="1393372"/>
                </a:cubicBezTo>
                <a:cubicBezTo>
                  <a:pt x="1914482" y="1397699"/>
                  <a:pt x="1895250" y="1403048"/>
                  <a:pt x="1875898" y="1407886"/>
                </a:cubicBezTo>
                <a:cubicBezTo>
                  <a:pt x="1861384" y="1417562"/>
                  <a:pt x="1848904" y="1431399"/>
                  <a:pt x="1832355" y="1436915"/>
                </a:cubicBezTo>
                <a:cubicBezTo>
                  <a:pt x="1763639" y="1459820"/>
                  <a:pt x="1651314" y="1484276"/>
                  <a:pt x="1571098" y="1494972"/>
                </a:cubicBezTo>
                <a:cubicBezTo>
                  <a:pt x="1527671" y="1500762"/>
                  <a:pt x="1483840" y="1503290"/>
                  <a:pt x="1440469" y="1509486"/>
                </a:cubicBezTo>
                <a:cubicBezTo>
                  <a:pt x="1382203" y="1517810"/>
                  <a:pt x="1324355" y="1528839"/>
                  <a:pt x="1266298" y="1538515"/>
                </a:cubicBezTo>
                <a:cubicBezTo>
                  <a:pt x="1208241" y="1528839"/>
                  <a:pt x="1150556" y="1516569"/>
                  <a:pt x="1092126" y="1509486"/>
                </a:cubicBezTo>
                <a:cubicBezTo>
                  <a:pt x="990808" y="1497205"/>
                  <a:pt x="887997" y="1497235"/>
                  <a:pt x="787326" y="1480457"/>
                </a:cubicBezTo>
                <a:cubicBezTo>
                  <a:pt x="758297" y="1475619"/>
                  <a:pt x="728915" y="1472560"/>
                  <a:pt x="700240" y="1465943"/>
                </a:cubicBezTo>
                <a:cubicBezTo>
                  <a:pt x="661364" y="1456972"/>
                  <a:pt x="586423" y="1430995"/>
                  <a:pt x="540583" y="1422400"/>
                </a:cubicBezTo>
                <a:cubicBezTo>
                  <a:pt x="524541" y="1419392"/>
                  <a:pt x="347649" y="1392309"/>
                  <a:pt x="293840" y="1378857"/>
                </a:cubicBezTo>
                <a:cubicBezTo>
                  <a:pt x="278998" y="1375146"/>
                  <a:pt x="263982" y="1371185"/>
                  <a:pt x="250298" y="1364343"/>
                </a:cubicBezTo>
                <a:cubicBezTo>
                  <a:pt x="209882" y="1344135"/>
                  <a:pt x="195313" y="1323873"/>
                  <a:pt x="163212" y="1291772"/>
                </a:cubicBezTo>
                <a:cubicBezTo>
                  <a:pt x="140548" y="1223777"/>
                  <a:pt x="136133" y="1231407"/>
                  <a:pt x="163212" y="1132115"/>
                </a:cubicBezTo>
                <a:cubicBezTo>
                  <a:pt x="167802" y="1115286"/>
                  <a:pt x="184439" y="1104174"/>
                  <a:pt x="192240" y="1088572"/>
                </a:cubicBezTo>
                <a:cubicBezTo>
                  <a:pt x="199082" y="1074888"/>
                  <a:pt x="201917" y="1059543"/>
                  <a:pt x="206755" y="1045029"/>
                </a:cubicBezTo>
                <a:cubicBezTo>
                  <a:pt x="197079" y="962781"/>
                  <a:pt x="185224" y="880761"/>
                  <a:pt x="177726" y="798286"/>
                </a:cubicBezTo>
                <a:cubicBezTo>
                  <a:pt x="145025" y="438577"/>
                  <a:pt x="182167" y="679787"/>
                  <a:pt x="148698" y="478972"/>
                </a:cubicBezTo>
                <a:cubicBezTo>
                  <a:pt x="109357" y="486840"/>
                  <a:pt x="61059" y="486920"/>
                  <a:pt x="32583" y="522515"/>
                </a:cubicBezTo>
                <a:cubicBezTo>
                  <a:pt x="23026" y="534462"/>
                  <a:pt x="-10959" y="604762"/>
                  <a:pt x="3555" y="566057"/>
                </a:cubicBezTo>
                <a:close/>
              </a:path>
            </a:pathLst>
          </a:cu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02756" name="TextBox 1"/>
          <p:cNvSpPr txBox="1">
            <a:spLocks noChangeArrowheads="1"/>
          </p:cNvSpPr>
          <p:nvPr/>
        </p:nvSpPr>
        <p:spPr bwMode="auto">
          <a:xfrm>
            <a:off x="465138" y="935038"/>
            <a:ext cx="477361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90000"/>
              </a:lnSpc>
              <a:spcBef>
                <a:spcPts val="1000"/>
              </a:spcBef>
              <a:buFont typeface="Arial" panose="020B0604020202020204" pitchFamily="34" charset="0"/>
              <a:buNone/>
            </a:pPr>
            <a:r>
              <a:rPr lang="en-US" altLang="en-US" sz="1800"/>
              <a:t>Although the Partners do not receive Allocations directly in cash, the IRS takes the Allocations into account for tax purposes. </a:t>
            </a:r>
          </a:p>
        </p:txBody>
      </p:sp>
      <p:sp>
        <p:nvSpPr>
          <p:cNvPr id="202757" name="Slide Number Placeholder 1"/>
          <p:cNvSpPr txBox="1">
            <a:spLocks/>
          </p:cNvSpPr>
          <p:nvPr/>
        </p:nvSpPr>
        <p:spPr bwMode="auto">
          <a:xfrm>
            <a:off x="6983413" y="64674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FED5C9D9-4FCE-44E4-9C81-C67CDD463F77}" type="slidenum">
              <a:rPr lang="en-US" altLang="en-US" sz="1200">
                <a:solidFill>
                  <a:srgbClr val="898989"/>
                </a:solidFill>
              </a:rPr>
              <a:pPr algn="r" eaLnBrk="1" hangingPunct="1"/>
              <a:t>97</a:t>
            </a:fld>
            <a:endParaRPr lang="en-US" altLang="en-US" sz="1200">
              <a:solidFill>
                <a:srgbClr val="898989"/>
              </a:solidFill>
            </a:endParaRPr>
          </a:p>
        </p:txBody>
      </p:sp>
      <p:sp>
        <p:nvSpPr>
          <p:cNvPr id="202758" name="TextBox 7"/>
          <p:cNvSpPr txBox="1">
            <a:spLocks noChangeArrowheads="1"/>
          </p:cNvSpPr>
          <p:nvPr/>
        </p:nvSpPr>
        <p:spPr bwMode="auto">
          <a:xfrm>
            <a:off x="220663" y="5053013"/>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9" name="Title 1"/>
          <p:cNvSpPr>
            <a:spLocks noGrp="1"/>
          </p:cNvSpPr>
          <p:nvPr>
            <p:ph type="title"/>
          </p:nvPr>
        </p:nvSpPr>
        <p:spPr>
          <a:xfrm>
            <a:off x="403225" y="-188913"/>
            <a:ext cx="7886700" cy="1325563"/>
          </a:xfrm>
        </p:spPr>
        <p:txBody>
          <a:bodyPr/>
          <a:lstStyle/>
          <a:p>
            <a:pPr>
              <a:defRPr/>
            </a:pPr>
            <a:r>
              <a:rPr lang="es-MX" dirty="0" smtClean="0">
                <a:cs typeface="+mj-cs"/>
              </a:rPr>
              <a:t>Taxes are paid on allocations:</a:t>
            </a:r>
            <a:endParaRPr lang="en-US" dirty="0">
              <a:cs typeface="+mj-cs"/>
            </a:endParaRPr>
          </a:p>
        </p:txBody>
      </p:sp>
      <p:sp>
        <p:nvSpPr>
          <p:cNvPr id="10" name="Rounded Rectangle 9"/>
          <p:cNvSpPr/>
          <p:nvPr/>
        </p:nvSpPr>
        <p:spPr>
          <a:xfrm>
            <a:off x="2882900" y="4440238"/>
            <a:ext cx="1355725" cy="1527175"/>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761" name="TextBox 14"/>
          <p:cNvSpPr txBox="1">
            <a:spLocks noChangeArrowheads="1"/>
          </p:cNvSpPr>
          <p:nvPr/>
        </p:nvSpPr>
        <p:spPr bwMode="auto">
          <a:xfrm>
            <a:off x="3205163" y="6003925"/>
            <a:ext cx="66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b="1"/>
              <a:t>2016</a:t>
            </a:r>
          </a:p>
        </p:txBody>
      </p:sp>
      <p:graphicFrame>
        <p:nvGraphicFramePr>
          <p:cNvPr id="202762" name="Object 12"/>
          <p:cNvGraphicFramePr>
            <a:graphicFrameLocks noChangeAspect="1"/>
          </p:cNvGraphicFramePr>
          <p:nvPr/>
        </p:nvGraphicFramePr>
        <p:xfrm>
          <a:off x="2979738" y="5087938"/>
          <a:ext cx="1193800" cy="533400"/>
        </p:xfrm>
        <a:graphic>
          <a:graphicData uri="http://schemas.openxmlformats.org/presentationml/2006/ole">
            <mc:AlternateContent xmlns:mc="http://schemas.openxmlformats.org/markup-compatibility/2006">
              <mc:Choice xmlns:v="urn:schemas-microsoft-com:vml" Requires="v">
                <p:oleObj spid="_x0000_s202769" name="Bitmap Image" r:id="rId6" imgW="0" imgH="0" progId="Paint.Picture">
                  <p:embed/>
                </p:oleObj>
              </mc:Choice>
              <mc:Fallback>
                <p:oleObj name="Bitmap Image" r:id="rId6" imgW="0" imgH="0" progId="Paint.Picture">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738" y="5087938"/>
                        <a:ext cx="119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2763" name="Object 25"/>
          <p:cNvGraphicFramePr>
            <a:graphicFrameLocks noChangeAspect="1"/>
          </p:cNvGraphicFramePr>
          <p:nvPr/>
        </p:nvGraphicFramePr>
        <p:xfrm>
          <a:off x="2976563" y="4554538"/>
          <a:ext cx="1193800" cy="533400"/>
        </p:xfrm>
        <a:graphic>
          <a:graphicData uri="http://schemas.openxmlformats.org/presentationml/2006/ole">
            <mc:AlternateContent xmlns:mc="http://schemas.openxmlformats.org/markup-compatibility/2006">
              <mc:Choice xmlns:v="urn:schemas-microsoft-com:vml" Requires="v">
                <p:oleObj spid="_x0000_s202770" name="Bitmap Image" r:id="rId8" imgW="0" imgH="0" progId="Paint.Picture">
                  <p:embed/>
                </p:oleObj>
              </mc:Choice>
              <mc:Fallback>
                <p:oleObj name="Bitmap Image" r:id="rId8" imgW="0" imgH="0" progId="Paint.Picture">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563" y="4554538"/>
                        <a:ext cx="119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 name="Straight Connector 13"/>
          <p:cNvCxnSpPr/>
          <p:nvPr/>
        </p:nvCxnSpPr>
        <p:spPr bwMode="auto">
          <a:xfrm flipH="1">
            <a:off x="4165600" y="3295650"/>
            <a:ext cx="830263" cy="92075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a:off x="5886450" y="3344863"/>
            <a:ext cx="144463" cy="39211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a:off x="5514975" y="3130550"/>
            <a:ext cx="515938" cy="63182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02767" name="Rectangle 17"/>
          <p:cNvSpPr>
            <a:spLocks noChangeArrowheads="1"/>
          </p:cNvSpPr>
          <p:nvPr/>
        </p:nvSpPr>
        <p:spPr bwMode="auto">
          <a:xfrm>
            <a:off x="6327775" y="1784350"/>
            <a:ext cx="21383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t>Interesting. I have to pay taxes on money in the purple box (my Capital Account), even though the Cooperative is using that money.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4EDA037-719B-4C39-B0B0-4CA250499A66}" type="slidenum">
              <a:rPr lang="en-US" altLang="en-US" sz="1200">
                <a:solidFill>
                  <a:srgbClr val="898989"/>
                </a:solidFill>
              </a:rPr>
              <a:pPr/>
              <a:t>98</a:t>
            </a:fld>
            <a:endParaRPr lang="en-US" altLang="en-US" sz="1200">
              <a:solidFill>
                <a:srgbClr val="898989"/>
              </a:solidFill>
            </a:endParaRPr>
          </a:p>
        </p:txBody>
      </p:sp>
      <p:sp>
        <p:nvSpPr>
          <p:cNvPr id="6" name="TextBox 5"/>
          <p:cNvSpPr txBox="1"/>
          <p:nvPr/>
        </p:nvSpPr>
        <p:spPr>
          <a:xfrm>
            <a:off x="7634288" y="4541838"/>
            <a:ext cx="2243137" cy="1938337"/>
          </a:xfrm>
          <a:prstGeom prst="rect">
            <a:avLst/>
          </a:prstGeom>
          <a:noFill/>
        </p:spPr>
        <p:txBody>
          <a:bodyPr>
            <a:spAutoFit/>
          </a:bodyPr>
          <a:lstStyle/>
          <a:p>
            <a:pPr eaLnBrk="1" fontAlgn="auto" hangingPunct="1">
              <a:spcBef>
                <a:spcPts val="0"/>
              </a:spcBef>
              <a:spcAft>
                <a:spcPts val="0"/>
              </a:spcAft>
              <a:defRPr/>
            </a:pPr>
            <a:r>
              <a:rPr lang="es-ES" sz="1200" b="1" dirty="0">
                <a:latin typeface="+mn-lt"/>
                <a:ea typeface="+mn-ea"/>
              </a:rPr>
              <a:t>Escriba sus iniciales </a:t>
            </a:r>
          </a:p>
          <a:p>
            <a:pPr eaLnBrk="1" fontAlgn="auto" hangingPunct="1">
              <a:spcBef>
                <a:spcPts val="0"/>
              </a:spcBef>
              <a:spcAft>
                <a:spcPts val="0"/>
              </a:spcAft>
              <a:defRPr/>
            </a:pPr>
            <a:r>
              <a:rPr lang="es-ES" sz="1200" b="1" dirty="0">
                <a:latin typeface="+mn-lt"/>
                <a:ea typeface="+mn-ea"/>
              </a:rPr>
              <a:t>para aprobar:</a:t>
            </a:r>
            <a:endParaRPr lang="en-US" sz="1200" b="1" dirty="0">
              <a:latin typeface="+mn-lt"/>
              <a:ea typeface="+mn-ea"/>
            </a:endParaRP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1: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2: 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3:  _________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4: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5: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6: _____</a:t>
            </a:r>
          </a:p>
          <a:p>
            <a:pPr eaLnBrk="1" fontAlgn="auto" hangingPunct="1">
              <a:spcBef>
                <a:spcPts val="0"/>
              </a:spcBef>
              <a:spcAft>
                <a:spcPts val="0"/>
              </a:spcAft>
              <a:defRPr/>
            </a:pPr>
            <a:r>
              <a:rPr lang="en-US" sz="1200" dirty="0" err="1">
                <a:latin typeface="+mn-lt"/>
                <a:ea typeface="+mn-ea"/>
              </a:rPr>
              <a:t>Socia</a:t>
            </a:r>
            <a:r>
              <a:rPr lang="en-US" sz="1200" dirty="0">
                <a:latin typeface="+mn-lt"/>
                <a:ea typeface="+mn-ea"/>
              </a:rPr>
              <a:t> 7: _____</a:t>
            </a:r>
          </a:p>
          <a:p>
            <a:pPr eaLnBrk="1" fontAlgn="auto" hangingPunct="1">
              <a:spcBef>
                <a:spcPts val="0"/>
              </a:spcBef>
              <a:spcAft>
                <a:spcPts val="0"/>
              </a:spcAft>
              <a:defRPr/>
            </a:pPr>
            <a:endParaRPr lang="en-US" sz="1200" dirty="0">
              <a:latin typeface="+mn-lt"/>
              <a:ea typeface="+mn-ea"/>
            </a:endParaRPr>
          </a:p>
        </p:txBody>
      </p:sp>
      <p:sp>
        <p:nvSpPr>
          <p:cNvPr id="204803" name="TextBox 1"/>
          <p:cNvSpPr txBox="1">
            <a:spLocks noChangeArrowheads="1"/>
          </p:cNvSpPr>
          <p:nvPr/>
        </p:nvSpPr>
        <p:spPr bwMode="auto">
          <a:xfrm>
            <a:off x="492125" y="947738"/>
            <a:ext cx="79470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s-MX" altLang="en-US" sz="1800"/>
              <a:t>Cuando una Socia termina su membresía, voluntariamente o involuntariamente, su Cuenta de Capital y otras deudas que la Cooperativa le debe a la Socia se convierten en un préstamo a la Cooperativa que se paga en un plazo de 5 años o menos. El préstamo no acumulará interés en el primer año. Después del primer año, se acumulará interés con una tasa del 3% sobre la cantidad pendiente.</a:t>
            </a:r>
            <a:r>
              <a:rPr lang="en-US" altLang="en-US" sz="1800"/>
              <a:t> </a:t>
            </a:r>
          </a:p>
        </p:txBody>
      </p:sp>
      <p:sp>
        <p:nvSpPr>
          <p:cNvPr id="7" name="Freeform 6"/>
          <p:cNvSpPr/>
          <p:nvPr/>
        </p:nvSpPr>
        <p:spPr>
          <a:xfrm rot="10073431">
            <a:off x="2771775" y="2481263"/>
            <a:ext cx="4164013" cy="4395787"/>
          </a:xfrm>
          <a:custGeom>
            <a:avLst/>
            <a:gdLst>
              <a:gd name="connsiteX0" fmla="*/ 1215024 w 4133589"/>
              <a:gd name="connsiteY0" fmla="*/ 4063 h 4851636"/>
              <a:gd name="connsiteX1" fmla="*/ 1277654 w 4133589"/>
              <a:gd name="connsiteY1" fmla="*/ 54167 h 4851636"/>
              <a:gd name="connsiteX2" fmla="*/ 1390389 w 4133589"/>
              <a:gd name="connsiteY2" fmla="*/ 154376 h 4851636"/>
              <a:gd name="connsiteX3" fmla="*/ 1478071 w 4133589"/>
              <a:gd name="connsiteY3" fmla="*/ 217006 h 4851636"/>
              <a:gd name="connsiteX4" fmla="*/ 1540701 w 4133589"/>
              <a:gd name="connsiteY4" fmla="*/ 229532 h 4851636"/>
              <a:gd name="connsiteX5" fmla="*/ 1653435 w 4133589"/>
              <a:gd name="connsiteY5" fmla="*/ 304688 h 4851636"/>
              <a:gd name="connsiteX6" fmla="*/ 1979112 w 4133589"/>
              <a:gd name="connsiteY6" fmla="*/ 455000 h 4851636"/>
              <a:gd name="connsiteX7" fmla="*/ 2354893 w 4133589"/>
              <a:gd name="connsiteY7" fmla="*/ 555208 h 4851636"/>
              <a:gd name="connsiteX8" fmla="*/ 2743200 w 4133589"/>
              <a:gd name="connsiteY8" fmla="*/ 642891 h 4851636"/>
              <a:gd name="connsiteX9" fmla="*/ 2818356 w 4133589"/>
              <a:gd name="connsiteY9" fmla="*/ 655417 h 4851636"/>
              <a:gd name="connsiteX10" fmla="*/ 2993720 w 4133589"/>
              <a:gd name="connsiteY10" fmla="*/ 705521 h 4851636"/>
              <a:gd name="connsiteX11" fmla="*/ 3169084 w 4133589"/>
              <a:gd name="connsiteY11" fmla="*/ 730573 h 4851636"/>
              <a:gd name="connsiteX12" fmla="*/ 3407079 w 4133589"/>
              <a:gd name="connsiteY12" fmla="*/ 780677 h 4851636"/>
              <a:gd name="connsiteX13" fmla="*/ 3945698 w 4133589"/>
              <a:gd name="connsiteY13" fmla="*/ 768151 h 4851636"/>
              <a:gd name="connsiteX14" fmla="*/ 3983276 w 4133589"/>
              <a:gd name="connsiteY14" fmla="*/ 755625 h 4851636"/>
              <a:gd name="connsiteX15" fmla="*/ 4096010 w 4133589"/>
              <a:gd name="connsiteY15" fmla="*/ 705521 h 4851636"/>
              <a:gd name="connsiteX16" fmla="*/ 4133589 w 4133589"/>
              <a:gd name="connsiteY16" fmla="*/ 692995 h 4851636"/>
              <a:gd name="connsiteX17" fmla="*/ 4083484 w 4133589"/>
              <a:gd name="connsiteY17" fmla="*/ 843307 h 4851636"/>
              <a:gd name="connsiteX18" fmla="*/ 4070958 w 4133589"/>
              <a:gd name="connsiteY18" fmla="*/ 893411 h 4851636"/>
              <a:gd name="connsiteX19" fmla="*/ 3995802 w 4133589"/>
              <a:gd name="connsiteY19" fmla="*/ 1031198 h 4851636"/>
              <a:gd name="connsiteX20" fmla="*/ 3858016 w 4133589"/>
              <a:gd name="connsiteY20" fmla="*/ 1444556 h 4851636"/>
              <a:gd name="connsiteX21" fmla="*/ 3770334 w 4133589"/>
              <a:gd name="connsiteY21" fmla="*/ 1695077 h 4851636"/>
              <a:gd name="connsiteX22" fmla="*/ 3670126 w 4133589"/>
              <a:gd name="connsiteY22" fmla="*/ 2133488 h 4851636"/>
              <a:gd name="connsiteX23" fmla="*/ 3632547 w 4133589"/>
              <a:gd name="connsiteY23" fmla="*/ 2358956 h 4851636"/>
              <a:gd name="connsiteX24" fmla="*/ 3582443 w 4133589"/>
              <a:gd name="connsiteY24" fmla="*/ 2471691 h 4851636"/>
              <a:gd name="connsiteX25" fmla="*/ 3519813 w 4133589"/>
              <a:gd name="connsiteY25" fmla="*/ 2772315 h 4851636"/>
              <a:gd name="connsiteX26" fmla="*/ 3469709 w 4133589"/>
              <a:gd name="connsiteY26" fmla="*/ 2922628 h 4851636"/>
              <a:gd name="connsiteX27" fmla="*/ 3407079 w 4133589"/>
              <a:gd name="connsiteY27" fmla="*/ 3260830 h 4851636"/>
              <a:gd name="connsiteX28" fmla="*/ 3356975 w 4133589"/>
              <a:gd name="connsiteY28" fmla="*/ 3436195 h 4851636"/>
              <a:gd name="connsiteX29" fmla="*/ 3331923 w 4133589"/>
              <a:gd name="connsiteY29" fmla="*/ 3624085 h 4851636"/>
              <a:gd name="connsiteX30" fmla="*/ 3281819 w 4133589"/>
              <a:gd name="connsiteY30" fmla="*/ 3761871 h 4851636"/>
              <a:gd name="connsiteX31" fmla="*/ 3256767 w 4133589"/>
              <a:gd name="connsiteY31" fmla="*/ 3849554 h 4851636"/>
              <a:gd name="connsiteX32" fmla="*/ 3244241 w 4133589"/>
              <a:gd name="connsiteY32" fmla="*/ 3899658 h 4851636"/>
              <a:gd name="connsiteX33" fmla="*/ 3219189 w 4133589"/>
              <a:gd name="connsiteY33" fmla="*/ 4037444 h 4851636"/>
              <a:gd name="connsiteX34" fmla="*/ 3169084 w 4133589"/>
              <a:gd name="connsiteY34" fmla="*/ 4187756 h 4851636"/>
              <a:gd name="connsiteX35" fmla="*/ 3081402 w 4133589"/>
              <a:gd name="connsiteY35" fmla="*/ 4588589 h 4851636"/>
              <a:gd name="connsiteX36" fmla="*/ 3068876 w 4133589"/>
              <a:gd name="connsiteY36" fmla="*/ 4676271 h 4851636"/>
              <a:gd name="connsiteX37" fmla="*/ 3043824 w 4133589"/>
              <a:gd name="connsiteY37" fmla="*/ 4789006 h 4851636"/>
              <a:gd name="connsiteX38" fmla="*/ 3031298 w 4133589"/>
              <a:gd name="connsiteY38" fmla="*/ 4851636 h 4851636"/>
              <a:gd name="connsiteX39" fmla="*/ 2893512 w 4133589"/>
              <a:gd name="connsiteY39" fmla="*/ 4826584 h 4851636"/>
              <a:gd name="connsiteX40" fmla="*/ 2805830 w 4133589"/>
              <a:gd name="connsiteY40" fmla="*/ 4814058 h 4851636"/>
              <a:gd name="connsiteX41" fmla="*/ 2718147 w 4133589"/>
              <a:gd name="connsiteY41" fmla="*/ 4789006 h 4851636"/>
              <a:gd name="connsiteX42" fmla="*/ 2642991 w 4133589"/>
              <a:gd name="connsiteY42" fmla="*/ 4776480 h 4851636"/>
              <a:gd name="connsiteX43" fmla="*/ 2567835 w 4133589"/>
              <a:gd name="connsiteY43" fmla="*/ 4751428 h 4851636"/>
              <a:gd name="connsiteX44" fmla="*/ 2517731 w 4133589"/>
              <a:gd name="connsiteY44" fmla="*/ 4738902 h 4851636"/>
              <a:gd name="connsiteX45" fmla="*/ 2442575 w 4133589"/>
              <a:gd name="connsiteY45" fmla="*/ 4713850 h 4851636"/>
              <a:gd name="connsiteX46" fmla="*/ 2367419 w 4133589"/>
              <a:gd name="connsiteY46" fmla="*/ 4701324 h 4851636"/>
              <a:gd name="connsiteX47" fmla="*/ 2279737 w 4133589"/>
              <a:gd name="connsiteY47" fmla="*/ 4651219 h 4851636"/>
              <a:gd name="connsiteX48" fmla="*/ 2029216 w 4133589"/>
              <a:gd name="connsiteY48" fmla="*/ 4588589 h 4851636"/>
              <a:gd name="connsiteX49" fmla="*/ 1741117 w 4133589"/>
              <a:gd name="connsiteY49" fmla="*/ 4500907 h 4851636"/>
              <a:gd name="connsiteX50" fmla="*/ 1578279 w 4133589"/>
              <a:gd name="connsiteY50" fmla="*/ 4463329 h 4851636"/>
              <a:gd name="connsiteX51" fmla="*/ 1465545 w 4133589"/>
              <a:gd name="connsiteY51" fmla="*/ 4438277 h 4851636"/>
              <a:gd name="connsiteX52" fmla="*/ 1315232 w 4133589"/>
              <a:gd name="connsiteY52" fmla="*/ 4413225 h 4851636"/>
              <a:gd name="connsiteX53" fmla="*/ 1102290 w 4133589"/>
              <a:gd name="connsiteY53" fmla="*/ 4375647 h 4851636"/>
              <a:gd name="connsiteX54" fmla="*/ 989556 w 4133589"/>
              <a:gd name="connsiteY54" fmla="*/ 4350595 h 4851636"/>
              <a:gd name="connsiteX55" fmla="*/ 688931 w 4133589"/>
              <a:gd name="connsiteY55" fmla="*/ 4313017 h 4851636"/>
              <a:gd name="connsiteX56" fmla="*/ 501041 w 4133589"/>
              <a:gd name="connsiteY56" fmla="*/ 4287965 h 4851636"/>
              <a:gd name="connsiteX57" fmla="*/ 0 w 4133589"/>
              <a:gd name="connsiteY57" fmla="*/ 4262913 h 4851636"/>
              <a:gd name="connsiteX58" fmla="*/ 37578 w 4133589"/>
              <a:gd name="connsiteY58" fmla="*/ 4187756 h 4851636"/>
              <a:gd name="connsiteX59" fmla="*/ 62630 w 4133589"/>
              <a:gd name="connsiteY59" fmla="*/ 4100074 h 4851636"/>
              <a:gd name="connsiteX60" fmla="*/ 87682 w 4133589"/>
              <a:gd name="connsiteY60" fmla="*/ 4062496 h 4851636"/>
              <a:gd name="connsiteX61" fmla="*/ 125260 w 4133589"/>
              <a:gd name="connsiteY61" fmla="*/ 3962288 h 4851636"/>
              <a:gd name="connsiteX62" fmla="*/ 150312 w 4133589"/>
              <a:gd name="connsiteY62" fmla="*/ 3837028 h 4851636"/>
              <a:gd name="connsiteX63" fmla="*/ 212942 w 4133589"/>
              <a:gd name="connsiteY63" fmla="*/ 3699241 h 4851636"/>
              <a:gd name="connsiteX64" fmla="*/ 237994 w 4133589"/>
              <a:gd name="connsiteY64" fmla="*/ 3586507 h 4851636"/>
              <a:gd name="connsiteX65" fmla="*/ 288098 w 4133589"/>
              <a:gd name="connsiteY65" fmla="*/ 3473773 h 4851636"/>
              <a:gd name="connsiteX66" fmla="*/ 313150 w 4133589"/>
              <a:gd name="connsiteY66" fmla="*/ 3436195 h 4851636"/>
              <a:gd name="connsiteX67" fmla="*/ 350728 w 4133589"/>
              <a:gd name="connsiteY67" fmla="*/ 3373565 h 4851636"/>
              <a:gd name="connsiteX68" fmla="*/ 388306 w 4133589"/>
              <a:gd name="connsiteY68" fmla="*/ 3260830 h 4851636"/>
              <a:gd name="connsiteX69" fmla="*/ 413358 w 4133589"/>
              <a:gd name="connsiteY69" fmla="*/ 3173148 h 4851636"/>
              <a:gd name="connsiteX70" fmla="*/ 438410 w 4133589"/>
              <a:gd name="connsiteY70" fmla="*/ 3123044 h 4851636"/>
              <a:gd name="connsiteX71" fmla="*/ 526093 w 4133589"/>
              <a:gd name="connsiteY71" fmla="*/ 2947680 h 4851636"/>
              <a:gd name="connsiteX72" fmla="*/ 538619 w 4133589"/>
              <a:gd name="connsiteY72" fmla="*/ 2885050 h 4851636"/>
              <a:gd name="connsiteX73" fmla="*/ 576197 w 4133589"/>
              <a:gd name="connsiteY73" fmla="*/ 2822419 h 4851636"/>
              <a:gd name="connsiteX74" fmla="*/ 601249 w 4133589"/>
              <a:gd name="connsiteY74" fmla="*/ 2772315 h 4851636"/>
              <a:gd name="connsiteX75" fmla="*/ 613775 w 4133589"/>
              <a:gd name="connsiteY75" fmla="*/ 2734737 h 4851636"/>
              <a:gd name="connsiteX76" fmla="*/ 626301 w 4133589"/>
              <a:gd name="connsiteY76" fmla="*/ 2659581 h 4851636"/>
              <a:gd name="connsiteX77" fmla="*/ 663879 w 4133589"/>
              <a:gd name="connsiteY77" fmla="*/ 2609477 h 4851636"/>
              <a:gd name="connsiteX78" fmla="*/ 688931 w 4133589"/>
              <a:gd name="connsiteY78" fmla="*/ 2559373 h 4851636"/>
              <a:gd name="connsiteX79" fmla="*/ 751561 w 4133589"/>
              <a:gd name="connsiteY79" fmla="*/ 2384008 h 4851636"/>
              <a:gd name="connsiteX80" fmla="*/ 789139 w 4133589"/>
              <a:gd name="connsiteY80" fmla="*/ 2333904 h 4851636"/>
              <a:gd name="connsiteX81" fmla="*/ 839243 w 4133589"/>
              <a:gd name="connsiteY81" fmla="*/ 2196118 h 4851636"/>
              <a:gd name="connsiteX82" fmla="*/ 876821 w 4133589"/>
              <a:gd name="connsiteY82" fmla="*/ 2083384 h 4851636"/>
              <a:gd name="connsiteX83" fmla="*/ 901874 w 4133589"/>
              <a:gd name="connsiteY83" fmla="*/ 2033280 h 4851636"/>
              <a:gd name="connsiteX84" fmla="*/ 926926 w 4133589"/>
              <a:gd name="connsiteY84" fmla="*/ 1945598 h 4851636"/>
              <a:gd name="connsiteX85" fmla="*/ 951978 w 4133589"/>
              <a:gd name="connsiteY85" fmla="*/ 1895493 h 4851636"/>
              <a:gd name="connsiteX86" fmla="*/ 977030 w 4133589"/>
              <a:gd name="connsiteY86" fmla="*/ 1807811 h 4851636"/>
              <a:gd name="connsiteX87" fmla="*/ 989556 w 4133589"/>
              <a:gd name="connsiteY87" fmla="*/ 1770233 h 4851636"/>
              <a:gd name="connsiteX88" fmla="*/ 1002082 w 4133589"/>
              <a:gd name="connsiteY88" fmla="*/ 1619921 h 4851636"/>
              <a:gd name="connsiteX89" fmla="*/ 1027134 w 4133589"/>
              <a:gd name="connsiteY89" fmla="*/ 1507187 h 4851636"/>
              <a:gd name="connsiteX90" fmla="*/ 1052186 w 4133589"/>
              <a:gd name="connsiteY90" fmla="*/ 1331822 h 4851636"/>
              <a:gd name="connsiteX91" fmla="*/ 1064712 w 4133589"/>
              <a:gd name="connsiteY91" fmla="*/ 1206562 h 4851636"/>
              <a:gd name="connsiteX92" fmla="*/ 1102290 w 4133589"/>
              <a:gd name="connsiteY92" fmla="*/ 655417 h 4851636"/>
              <a:gd name="connsiteX93" fmla="*/ 1114816 w 4133589"/>
              <a:gd name="connsiteY93" fmla="*/ 567734 h 4851636"/>
              <a:gd name="connsiteX94" fmla="*/ 1139868 w 4133589"/>
              <a:gd name="connsiteY94" fmla="*/ 480052 h 4851636"/>
              <a:gd name="connsiteX95" fmla="*/ 1152394 w 4133589"/>
              <a:gd name="connsiteY95" fmla="*/ 379844 h 4851636"/>
              <a:gd name="connsiteX96" fmla="*/ 1164920 w 4133589"/>
              <a:gd name="connsiteY96" fmla="*/ 304688 h 4851636"/>
              <a:gd name="connsiteX97" fmla="*/ 1177446 w 4133589"/>
              <a:gd name="connsiteY97" fmla="*/ 166902 h 4851636"/>
              <a:gd name="connsiteX98" fmla="*/ 1215024 w 4133589"/>
              <a:gd name="connsiteY98" fmla="*/ 4063 h 48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133589" h="4851636">
                <a:moveTo>
                  <a:pt x="1215024" y="4063"/>
                </a:moveTo>
                <a:cubicBezTo>
                  <a:pt x="1231725" y="-14726"/>
                  <a:pt x="1257355" y="36768"/>
                  <a:pt x="1277654" y="54167"/>
                </a:cubicBezTo>
                <a:cubicBezTo>
                  <a:pt x="1315828" y="86888"/>
                  <a:pt x="1351367" y="122671"/>
                  <a:pt x="1390389" y="154376"/>
                </a:cubicBezTo>
                <a:cubicBezTo>
                  <a:pt x="1418265" y="177025"/>
                  <a:pt x="1445945" y="200943"/>
                  <a:pt x="1478071" y="217006"/>
                </a:cubicBezTo>
                <a:cubicBezTo>
                  <a:pt x="1497113" y="226527"/>
                  <a:pt x="1519824" y="225357"/>
                  <a:pt x="1540701" y="229532"/>
                </a:cubicBezTo>
                <a:cubicBezTo>
                  <a:pt x="1578279" y="254584"/>
                  <a:pt x="1614898" y="281138"/>
                  <a:pt x="1653435" y="304688"/>
                </a:cubicBezTo>
                <a:cubicBezTo>
                  <a:pt x="1754163" y="366244"/>
                  <a:pt x="1867683" y="419438"/>
                  <a:pt x="1979112" y="455000"/>
                </a:cubicBezTo>
                <a:cubicBezTo>
                  <a:pt x="2102612" y="494415"/>
                  <a:pt x="2229006" y="524252"/>
                  <a:pt x="2354893" y="555208"/>
                </a:cubicBezTo>
                <a:cubicBezTo>
                  <a:pt x="2483749" y="586894"/>
                  <a:pt x="2613502" y="614848"/>
                  <a:pt x="2743200" y="642891"/>
                </a:cubicBezTo>
                <a:cubicBezTo>
                  <a:pt x="2768024" y="648258"/>
                  <a:pt x="2793717" y="649257"/>
                  <a:pt x="2818356" y="655417"/>
                </a:cubicBezTo>
                <a:cubicBezTo>
                  <a:pt x="2877335" y="670162"/>
                  <a:pt x="2934276" y="692783"/>
                  <a:pt x="2993720" y="705521"/>
                </a:cubicBezTo>
                <a:cubicBezTo>
                  <a:pt x="3051457" y="717893"/>
                  <a:pt x="3110988" y="720010"/>
                  <a:pt x="3169084" y="730573"/>
                </a:cubicBezTo>
                <a:cubicBezTo>
                  <a:pt x="3248847" y="745075"/>
                  <a:pt x="3327747" y="763976"/>
                  <a:pt x="3407079" y="780677"/>
                </a:cubicBezTo>
                <a:cubicBezTo>
                  <a:pt x="3586619" y="776502"/>
                  <a:pt x="3766279" y="775952"/>
                  <a:pt x="3945698" y="768151"/>
                </a:cubicBezTo>
                <a:cubicBezTo>
                  <a:pt x="3958889" y="767577"/>
                  <a:pt x="3971088" y="760703"/>
                  <a:pt x="3983276" y="755625"/>
                </a:cubicBezTo>
                <a:cubicBezTo>
                  <a:pt x="4021235" y="739809"/>
                  <a:pt x="4058051" y="721337"/>
                  <a:pt x="4096010" y="705521"/>
                </a:cubicBezTo>
                <a:cubicBezTo>
                  <a:pt x="4108198" y="700443"/>
                  <a:pt x="4121063" y="697170"/>
                  <a:pt x="4133589" y="692995"/>
                </a:cubicBezTo>
                <a:cubicBezTo>
                  <a:pt x="4116887" y="743099"/>
                  <a:pt x="4096293" y="792070"/>
                  <a:pt x="4083484" y="843307"/>
                </a:cubicBezTo>
                <a:cubicBezTo>
                  <a:pt x="4079309" y="860008"/>
                  <a:pt x="4078238" y="877811"/>
                  <a:pt x="4070958" y="893411"/>
                </a:cubicBezTo>
                <a:cubicBezTo>
                  <a:pt x="4048834" y="940820"/>
                  <a:pt x="4015493" y="982728"/>
                  <a:pt x="3995802" y="1031198"/>
                </a:cubicBezTo>
                <a:cubicBezTo>
                  <a:pt x="3988806" y="1048420"/>
                  <a:pt x="3881698" y="1375664"/>
                  <a:pt x="3858016" y="1444556"/>
                </a:cubicBezTo>
                <a:cubicBezTo>
                  <a:pt x="3829255" y="1528225"/>
                  <a:pt x="3786889" y="1608166"/>
                  <a:pt x="3770334" y="1695077"/>
                </a:cubicBezTo>
                <a:cubicBezTo>
                  <a:pt x="3686186" y="2136855"/>
                  <a:pt x="3760191" y="1791242"/>
                  <a:pt x="3670126" y="2133488"/>
                </a:cubicBezTo>
                <a:cubicBezTo>
                  <a:pt x="3650735" y="2207172"/>
                  <a:pt x="3652595" y="2285448"/>
                  <a:pt x="3632547" y="2358956"/>
                </a:cubicBezTo>
                <a:cubicBezTo>
                  <a:pt x="3621727" y="2398630"/>
                  <a:pt x="3599144" y="2434113"/>
                  <a:pt x="3582443" y="2471691"/>
                </a:cubicBezTo>
                <a:cubicBezTo>
                  <a:pt x="3565852" y="2560175"/>
                  <a:pt x="3547505" y="2680010"/>
                  <a:pt x="3519813" y="2772315"/>
                </a:cubicBezTo>
                <a:cubicBezTo>
                  <a:pt x="3504637" y="2822902"/>
                  <a:pt x="3483439" y="2871629"/>
                  <a:pt x="3469709" y="2922628"/>
                </a:cubicBezTo>
                <a:cubicBezTo>
                  <a:pt x="3385517" y="3235344"/>
                  <a:pt x="3473472" y="2962059"/>
                  <a:pt x="3407079" y="3260830"/>
                </a:cubicBezTo>
                <a:cubicBezTo>
                  <a:pt x="3393891" y="3320176"/>
                  <a:pt x="3373676" y="3377740"/>
                  <a:pt x="3356975" y="3436195"/>
                </a:cubicBezTo>
                <a:cubicBezTo>
                  <a:pt x="3348624" y="3498825"/>
                  <a:pt x="3346131" y="3562519"/>
                  <a:pt x="3331923" y="3624085"/>
                </a:cubicBezTo>
                <a:cubicBezTo>
                  <a:pt x="3320934" y="3671704"/>
                  <a:pt x="3297273" y="3715508"/>
                  <a:pt x="3281819" y="3761871"/>
                </a:cubicBezTo>
                <a:cubicBezTo>
                  <a:pt x="3272207" y="3790708"/>
                  <a:pt x="3264765" y="3820228"/>
                  <a:pt x="3256767" y="3849554"/>
                </a:cubicBezTo>
                <a:cubicBezTo>
                  <a:pt x="3252237" y="3866163"/>
                  <a:pt x="3247617" y="3882777"/>
                  <a:pt x="3244241" y="3899658"/>
                </a:cubicBezTo>
                <a:cubicBezTo>
                  <a:pt x="3235086" y="3945433"/>
                  <a:pt x="3230973" y="3992274"/>
                  <a:pt x="3219189" y="4037444"/>
                </a:cubicBezTo>
                <a:cubicBezTo>
                  <a:pt x="3205857" y="4088548"/>
                  <a:pt x="3181256" y="4136363"/>
                  <a:pt x="3169084" y="4187756"/>
                </a:cubicBezTo>
                <a:cubicBezTo>
                  <a:pt x="3047370" y="4701657"/>
                  <a:pt x="3154335" y="4369790"/>
                  <a:pt x="3081402" y="4588589"/>
                </a:cubicBezTo>
                <a:cubicBezTo>
                  <a:pt x="3077227" y="4617816"/>
                  <a:pt x="3074317" y="4647253"/>
                  <a:pt x="3068876" y="4676271"/>
                </a:cubicBezTo>
                <a:cubicBezTo>
                  <a:pt x="3061782" y="4714107"/>
                  <a:pt x="3051890" y="4751365"/>
                  <a:pt x="3043824" y="4789006"/>
                </a:cubicBezTo>
                <a:cubicBezTo>
                  <a:pt x="3039363" y="4809824"/>
                  <a:pt x="3035473" y="4830759"/>
                  <a:pt x="3031298" y="4851636"/>
                </a:cubicBezTo>
                <a:lnTo>
                  <a:pt x="2893512" y="4826584"/>
                </a:lnTo>
                <a:cubicBezTo>
                  <a:pt x="2864390" y="4821730"/>
                  <a:pt x="2834699" y="4820244"/>
                  <a:pt x="2805830" y="4814058"/>
                </a:cubicBezTo>
                <a:cubicBezTo>
                  <a:pt x="2776108" y="4807689"/>
                  <a:pt x="2747766" y="4795841"/>
                  <a:pt x="2718147" y="4789006"/>
                </a:cubicBezTo>
                <a:cubicBezTo>
                  <a:pt x="2693400" y="4783295"/>
                  <a:pt x="2667630" y="4782640"/>
                  <a:pt x="2642991" y="4776480"/>
                </a:cubicBezTo>
                <a:cubicBezTo>
                  <a:pt x="2617372" y="4770075"/>
                  <a:pt x="2593128" y="4759016"/>
                  <a:pt x="2567835" y="4751428"/>
                </a:cubicBezTo>
                <a:cubicBezTo>
                  <a:pt x="2551346" y="4746481"/>
                  <a:pt x="2534220" y="4743849"/>
                  <a:pt x="2517731" y="4738902"/>
                </a:cubicBezTo>
                <a:cubicBezTo>
                  <a:pt x="2492438" y="4731314"/>
                  <a:pt x="2468194" y="4720255"/>
                  <a:pt x="2442575" y="4713850"/>
                </a:cubicBezTo>
                <a:cubicBezTo>
                  <a:pt x="2417936" y="4707690"/>
                  <a:pt x="2392471" y="4705499"/>
                  <a:pt x="2367419" y="4701324"/>
                </a:cubicBezTo>
                <a:cubicBezTo>
                  <a:pt x="2338192" y="4684622"/>
                  <a:pt x="2311111" y="4663420"/>
                  <a:pt x="2279737" y="4651219"/>
                </a:cubicBezTo>
                <a:cubicBezTo>
                  <a:pt x="2076798" y="4572298"/>
                  <a:pt x="2211075" y="4649209"/>
                  <a:pt x="2029216" y="4588589"/>
                </a:cubicBezTo>
                <a:cubicBezTo>
                  <a:pt x="1705648" y="4480733"/>
                  <a:pt x="2183775" y="4595762"/>
                  <a:pt x="1741117" y="4500907"/>
                </a:cubicBezTo>
                <a:cubicBezTo>
                  <a:pt x="1662900" y="4448762"/>
                  <a:pt x="1734477" y="4487992"/>
                  <a:pt x="1578279" y="4463329"/>
                </a:cubicBezTo>
                <a:cubicBezTo>
                  <a:pt x="1540255" y="4457325"/>
                  <a:pt x="1503360" y="4445480"/>
                  <a:pt x="1465545" y="4438277"/>
                </a:cubicBezTo>
                <a:cubicBezTo>
                  <a:pt x="1415647" y="4428773"/>
                  <a:pt x="1365336" y="4421576"/>
                  <a:pt x="1315232" y="4413225"/>
                </a:cubicBezTo>
                <a:cubicBezTo>
                  <a:pt x="1206262" y="4358740"/>
                  <a:pt x="1313407" y="4404436"/>
                  <a:pt x="1102290" y="4375647"/>
                </a:cubicBezTo>
                <a:cubicBezTo>
                  <a:pt x="1064148" y="4370446"/>
                  <a:pt x="1027481" y="4357191"/>
                  <a:pt x="989556" y="4350595"/>
                </a:cubicBezTo>
                <a:cubicBezTo>
                  <a:pt x="801537" y="4317896"/>
                  <a:pt x="852420" y="4332636"/>
                  <a:pt x="688931" y="4313017"/>
                </a:cubicBezTo>
                <a:cubicBezTo>
                  <a:pt x="626197" y="4305489"/>
                  <a:pt x="563866" y="4294696"/>
                  <a:pt x="501041" y="4287965"/>
                </a:cubicBezTo>
                <a:cubicBezTo>
                  <a:pt x="344403" y="4271182"/>
                  <a:pt x="146675" y="4268345"/>
                  <a:pt x="0" y="4262913"/>
                </a:cubicBezTo>
                <a:cubicBezTo>
                  <a:pt x="31484" y="4168460"/>
                  <a:pt x="-10985" y="4284882"/>
                  <a:pt x="37578" y="4187756"/>
                </a:cubicBezTo>
                <a:cubicBezTo>
                  <a:pt x="61953" y="4139005"/>
                  <a:pt x="38550" y="4156261"/>
                  <a:pt x="62630" y="4100074"/>
                </a:cubicBezTo>
                <a:cubicBezTo>
                  <a:pt x="68560" y="4086237"/>
                  <a:pt x="79331" y="4075022"/>
                  <a:pt x="87682" y="4062496"/>
                </a:cubicBezTo>
                <a:cubicBezTo>
                  <a:pt x="119451" y="3903651"/>
                  <a:pt x="76879" y="4075177"/>
                  <a:pt x="125260" y="3962288"/>
                </a:cubicBezTo>
                <a:cubicBezTo>
                  <a:pt x="147583" y="3910202"/>
                  <a:pt x="129590" y="3895740"/>
                  <a:pt x="150312" y="3837028"/>
                </a:cubicBezTo>
                <a:cubicBezTo>
                  <a:pt x="167103" y="3789453"/>
                  <a:pt x="192065" y="3745170"/>
                  <a:pt x="212942" y="3699241"/>
                </a:cubicBezTo>
                <a:cubicBezTo>
                  <a:pt x="216083" y="3683537"/>
                  <a:pt x="230623" y="3605671"/>
                  <a:pt x="237994" y="3586507"/>
                </a:cubicBezTo>
                <a:cubicBezTo>
                  <a:pt x="252756" y="3548126"/>
                  <a:pt x="269708" y="3510554"/>
                  <a:pt x="288098" y="3473773"/>
                </a:cubicBezTo>
                <a:cubicBezTo>
                  <a:pt x="294831" y="3460308"/>
                  <a:pt x="305171" y="3448961"/>
                  <a:pt x="313150" y="3436195"/>
                </a:cubicBezTo>
                <a:cubicBezTo>
                  <a:pt x="326053" y="3415549"/>
                  <a:pt x="338202" y="3394442"/>
                  <a:pt x="350728" y="3373565"/>
                </a:cubicBezTo>
                <a:cubicBezTo>
                  <a:pt x="380056" y="3226925"/>
                  <a:pt x="342209" y="3387598"/>
                  <a:pt x="388306" y="3260830"/>
                </a:cubicBezTo>
                <a:cubicBezTo>
                  <a:pt x="398694" y="3232263"/>
                  <a:pt x="402970" y="3201715"/>
                  <a:pt x="413358" y="3173148"/>
                </a:cubicBezTo>
                <a:cubicBezTo>
                  <a:pt x="419739" y="3155600"/>
                  <a:pt x="431054" y="3140207"/>
                  <a:pt x="438410" y="3123044"/>
                </a:cubicBezTo>
                <a:cubicBezTo>
                  <a:pt x="505911" y="2965544"/>
                  <a:pt x="457057" y="3039728"/>
                  <a:pt x="526093" y="2947680"/>
                </a:cubicBezTo>
                <a:cubicBezTo>
                  <a:pt x="530268" y="2926803"/>
                  <a:pt x="530712" y="2904817"/>
                  <a:pt x="538619" y="2885050"/>
                </a:cubicBezTo>
                <a:cubicBezTo>
                  <a:pt x="547661" y="2862445"/>
                  <a:pt x="564373" y="2843702"/>
                  <a:pt x="576197" y="2822419"/>
                </a:cubicBezTo>
                <a:cubicBezTo>
                  <a:pt x="585265" y="2806096"/>
                  <a:pt x="593893" y="2789478"/>
                  <a:pt x="601249" y="2772315"/>
                </a:cubicBezTo>
                <a:cubicBezTo>
                  <a:pt x="606450" y="2760179"/>
                  <a:pt x="610911" y="2747626"/>
                  <a:pt x="613775" y="2734737"/>
                </a:cubicBezTo>
                <a:cubicBezTo>
                  <a:pt x="619285" y="2709944"/>
                  <a:pt x="616869" y="2683162"/>
                  <a:pt x="626301" y="2659581"/>
                </a:cubicBezTo>
                <a:cubicBezTo>
                  <a:pt x="634054" y="2640198"/>
                  <a:pt x="652814" y="2627180"/>
                  <a:pt x="663879" y="2609477"/>
                </a:cubicBezTo>
                <a:cubicBezTo>
                  <a:pt x="673775" y="2593643"/>
                  <a:pt x="682550" y="2576921"/>
                  <a:pt x="688931" y="2559373"/>
                </a:cubicBezTo>
                <a:cubicBezTo>
                  <a:pt x="724526" y="2461487"/>
                  <a:pt x="700119" y="2478320"/>
                  <a:pt x="751561" y="2384008"/>
                </a:cubicBezTo>
                <a:cubicBezTo>
                  <a:pt x="761558" y="2365680"/>
                  <a:pt x="776613" y="2350605"/>
                  <a:pt x="789139" y="2333904"/>
                </a:cubicBezTo>
                <a:cubicBezTo>
                  <a:pt x="815381" y="2228935"/>
                  <a:pt x="783794" y="2343983"/>
                  <a:pt x="839243" y="2196118"/>
                </a:cubicBezTo>
                <a:cubicBezTo>
                  <a:pt x="853151" y="2159029"/>
                  <a:pt x="859106" y="2118813"/>
                  <a:pt x="876821" y="2083384"/>
                </a:cubicBezTo>
                <a:cubicBezTo>
                  <a:pt x="885172" y="2066683"/>
                  <a:pt x="894518" y="2050443"/>
                  <a:pt x="901874" y="2033280"/>
                </a:cubicBezTo>
                <a:cubicBezTo>
                  <a:pt x="932149" y="1962641"/>
                  <a:pt x="895154" y="2030324"/>
                  <a:pt x="926926" y="1945598"/>
                </a:cubicBezTo>
                <a:cubicBezTo>
                  <a:pt x="933482" y="1928114"/>
                  <a:pt x="944622" y="1912656"/>
                  <a:pt x="951978" y="1895493"/>
                </a:cubicBezTo>
                <a:cubicBezTo>
                  <a:pt x="964850" y="1865459"/>
                  <a:pt x="967949" y="1839594"/>
                  <a:pt x="977030" y="1807811"/>
                </a:cubicBezTo>
                <a:cubicBezTo>
                  <a:pt x="980657" y="1795115"/>
                  <a:pt x="985381" y="1782759"/>
                  <a:pt x="989556" y="1770233"/>
                </a:cubicBezTo>
                <a:cubicBezTo>
                  <a:pt x="993731" y="1720129"/>
                  <a:pt x="994972" y="1669693"/>
                  <a:pt x="1002082" y="1619921"/>
                </a:cubicBezTo>
                <a:cubicBezTo>
                  <a:pt x="1007526" y="1581813"/>
                  <a:pt x="1019585" y="1544934"/>
                  <a:pt x="1027134" y="1507187"/>
                </a:cubicBezTo>
                <a:cubicBezTo>
                  <a:pt x="1037722" y="1454247"/>
                  <a:pt x="1046413" y="1383775"/>
                  <a:pt x="1052186" y="1331822"/>
                </a:cubicBezTo>
                <a:cubicBezTo>
                  <a:pt x="1056820" y="1290117"/>
                  <a:pt x="1061612" y="1248409"/>
                  <a:pt x="1064712" y="1206562"/>
                </a:cubicBezTo>
                <a:cubicBezTo>
                  <a:pt x="1078315" y="1022924"/>
                  <a:pt x="1076249" y="837708"/>
                  <a:pt x="1102290" y="655417"/>
                </a:cubicBezTo>
                <a:cubicBezTo>
                  <a:pt x="1106465" y="626189"/>
                  <a:pt x="1108630" y="596603"/>
                  <a:pt x="1114816" y="567734"/>
                </a:cubicBezTo>
                <a:cubicBezTo>
                  <a:pt x="1121185" y="538012"/>
                  <a:pt x="1131517" y="509279"/>
                  <a:pt x="1139868" y="480052"/>
                </a:cubicBezTo>
                <a:cubicBezTo>
                  <a:pt x="1144043" y="446649"/>
                  <a:pt x="1147633" y="413168"/>
                  <a:pt x="1152394" y="379844"/>
                </a:cubicBezTo>
                <a:cubicBezTo>
                  <a:pt x="1155986" y="354702"/>
                  <a:pt x="1161953" y="329912"/>
                  <a:pt x="1164920" y="304688"/>
                </a:cubicBezTo>
                <a:cubicBezTo>
                  <a:pt x="1170308" y="258886"/>
                  <a:pt x="1170924" y="212557"/>
                  <a:pt x="1177446" y="166902"/>
                </a:cubicBezTo>
                <a:cubicBezTo>
                  <a:pt x="1205773" y="-31390"/>
                  <a:pt x="1198323" y="22852"/>
                  <a:pt x="1215024" y="40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05" name="TextBox 7"/>
          <p:cNvSpPr txBox="1">
            <a:spLocks noChangeArrowheads="1"/>
          </p:cNvSpPr>
          <p:nvPr/>
        </p:nvSpPr>
        <p:spPr bwMode="auto">
          <a:xfrm>
            <a:off x="3535363" y="3201988"/>
            <a:ext cx="25733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Pagaré</a:t>
            </a:r>
          </a:p>
          <a:p>
            <a:pPr algn="ctr"/>
            <a:r>
              <a:rPr lang="es-ES" altLang="en-US" sz="1800"/>
              <a:t>La Cooperativa se compromete a pagarte la cantidad que estaba en su Cuenta de Capital ($10,000, por ejemplo) en pagos mensuales de $200 ... etc ...</a:t>
            </a:r>
            <a:r>
              <a:rPr lang="en-US" altLang="en-US" sz="1800"/>
              <a:t> </a:t>
            </a:r>
          </a:p>
        </p:txBody>
      </p:sp>
      <p:pic>
        <p:nvPicPr>
          <p:cNvPr id="204806"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8475" y="3573463"/>
            <a:ext cx="1681163"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15900" y="206375"/>
            <a:ext cx="8837613" cy="738188"/>
          </a:xfrm>
        </p:spPr>
        <p:txBody>
          <a:bodyPr/>
          <a:lstStyle/>
          <a:p>
            <a:pPr>
              <a:defRPr/>
            </a:pPr>
            <a:r>
              <a:rPr lang="es-ES" altLang="en-US" sz="2800" dirty="0">
                <a:cs typeface="+mj-cs"/>
              </a:rPr>
              <a:t>Lo que recibe </a:t>
            </a:r>
            <a:r>
              <a:rPr lang="es-ES" altLang="en-US" sz="2800" dirty="0" smtClean="0">
                <a:cs typeface="+mj-cs"/>
              </a:rPr>
              <a:t>la </a:t>
            </a:r>
            <a:r>
              <a:rPr lang="es-ES" altLang="en-US" sz="2800" dirty="0">
                <a:cs typeface="+mj-cs"/>
              </a:rPr>
              <a:t>Socia </a:t>
            </a:r>
            <a:r>
              <a:rPr lang="es-ES" altLang="en-US" sz="2800" dirty="0" smtClean="0">
                <a:cs typeface="+mj-cs"/>
              </a:rPr>
              <a:t>al irse </a:t>
            </a:r>
            <a:r>
              <a:rPr lang="es-ES" altLang="en-US" sz="2800" dirty="0">
                <a:cs typeface="+mj-cs"/>
              </a:rPr>
              <a:t>de la Cooperativa</a:t>
            </a:r>
            <a:r>
              <a:rPr lang="es-MX" altLang="en-US" sz="2800" dirty="0">
                <a:cs typeface="+mj-cs"/>
              </a:rPr>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DC8800D-1CB9-43B2-9050-DE01D88BC0F0}" type="slidenum">
              <a:rPr lang="en-US" altLang="en-US" sz="1200">
                <a:solidFill>
                  <a:srgbClr val="898989"/>
                </a:solidFill>
              </a:rPr>
              <a:pPr/>
              <a:t>99</a:t>
            </a:fld>
            <a:endParaRPr lang="en-US" altLang="en-US" sz="1200">
              <a:solidFill>
                <a:srgbClr val="898989"/>
              </a:solidFill>
            </a:endParaRPr>
          </a:p>
        </p:txBody>
      </p:sp>
      <p:sp>
        <p:nvSpPr>
          <p:cNvPr id="206850" name="Slide Number Placeholder 3"/>
          <p:cNvSpPr txBox="1">
            <a:spLocks/>
          </p:cNvSpPr>
          <p:nvPr/>
        </p:nvSpPr>
        <p:spPr bwMode="auto">
          <a:xfrm>
            <a:off x="6996113" y="6365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2F874544-506B-4DE8-A349-F4ECB641758A}" type="slidenum">
              <a:rPr lang="en-US" altLang="en-US" sz="1200">
                <a:solidFill>
                  <a:srgbClr val="898989"/>
                </a:solidFill>
              </a:rPr>
              <a:pPr algn="r" eaLnBrk="1" hangingPunct="1"/>
              <a:t>99</a:t>
            </a:fld>
            <a:endParaRPr lang="en-US" altLang="en-US" sz="1200">
              <a:solidFill>
                <a:srgbClr val="898989"/>
              </a:solidFill>
            </a:endParaRPr>
          </a:p>
        </p:txBody>
      </p:sp>
      <p:sp>
        <p:nvSpPr>
          <p:cNvPr id="206851" name="TextBox 4"/>
          <p:cNvSpPr txBox="1">
            <a:spLocks noChangeArrowheads="1"/>
          </p:cNvSpPr>
          <p:nvPr/>
        </p:nvSpPr>
        <p:spPr bwMode="auto">
          <a:xfrm>
            <a:off x="7634288" y="4541838"/>
            <a:ext cx="2243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1200" b="1"/>
              <a:t>Write your initials</a:t>
            </a:r>
          </a:p>
          <a:p>
            <a:r>
              <a:rPr lang="es-ES" altLang="en-US" sz="1200" b="1"/>
              <a:t>to approve:</a:t>
            </a:r>
          </a:p>
          <a:p>
            <a:r>
              <a:rPr lang="en-US" altLang="en-US" sz="1200"/>
              <a:t>Socia 1: _________</a:t>
            </a:r>
          </a:p>
          <a:p>
            <a:r>
              <a:rPr lang="en-US" altLang="en-US" sz="1200"/>
              <a:t>Socia 2: ________</a:t>
            </a:r>
          </a:p>
          <a:p>
            <a:r>
              <a:rPr lang="en-US" altLang="en-US" sz="1200"/>
              <a:t>Socia 3:  _________</a:t>
            </a:r>
          </a:p>
          <a:p>
            <a:r>
              <a:rPr lang="en-US" altLang="en-US" sz="1200"/>
              <a:t>Socia 4: _____</a:t>
            </a:r>
          </a:p>
          <a:p>
            <a:r>
              <a:rPr lang="en-US" altLang="en-US" sz="1200"/>
              <a:t>Socia 5: _____</a:t>
            </a:r>
          </a:p>
          <a:p>
            <a:r>
              <a:rPr lang="en-US" altLang="en-US" sz="1200"/>
              <a:t>Socia 6: _____</a:t>
            </a:r>
          </a:p>
          <a:p>
            <a:r>
              <a:rPr lang="en-US" altLang="en-US" sz="1200"/>
              <a:t>Socia 7: _____</a:t>
            </a:r>
          </a:p>
          <a:p>
            <a:pPr eaLnBrk="1" hangingPunct="1"/>
            <a:endParaRPr lang="en-US" altLang="en-US" sz="1200"/>
          </a:p>
        </p:txBody>
      </p:sp>
      <p:sp>
        <p:nvSpPr>
          <p:cNvPr id="206852" name="TextBox 1"/>
          <p:cNvSpPr txBox="1">
            <a:spLocks noChangeArrowheads="1"/>
          </p:cNvSpPr>
          <p:nvPr/>
        </p:nvSpPr>
        <p:spPr bwMode="auto">
          <a:xfrm>
            <a:off x="492125" y="947738"/>
            <a:ext cx="79470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t>When a Partner ends her membership, voluntarily or involuntarily, her Capital Account and other debts the Cooperative owes the Partner are turned into a loan to the Cooperative that must be paid to the Partner within five years or less. The loan will not accumulate interest during the first year. After the first year, it will accumulate interest at a rate of 3% on the outstanding amount. </a:t>
            </a:r>
          </a:p>
        </p:txBody>
      </p:sp>
      <p:sp>
        <p:nvSpPr>
          <p:cNvPr id="7" name="Freeform 6"/>
          <p:cNvSpPr/>
          <p:nvPr/>
        </p:nvSpPr>
        <p:spPr>
          <a:xfrm rot="10073431">
            <a:off x="2771775" y="2481263"/>
            <a:ext cx="4164013" cy="4395787"/>
          </a:xfrm>
          <a:custGeom>
            <a:avLst/>
            <a:gdLst>
              <a:gd name="connsiteX0" fmla="*/ 1215024 w 4133589"/>
              <a:gd name="connsiteY0" fmla="*/ 4063 h 4851636"/>
              <a:gd name="connsiteX1" fmla="*/ 1277654 w 4133589"/>
              <a:gd name="connsiteY1" fmla="*/ 54167 h 4851636"/>
              <a:gd name="connsiteX2" fmla="*/ 1390389 w 4133589"/>
              <a:gd name="connsiteY2" fmla="*/ 154376 h 4851636"/>
              <a:gd name="connsiteX3" fmla="*/ 1478071 w 4133589"/>
              <a:gd name="connsiteY3" fmla="*/ 217006 h 4851636"/>
              <a:gd name="connsiteX4" fmla="*/ 1540701 w 4133589"/>
              <a:gd name="connsiteY4" fmla="*/ 229532 h 4851636"/>
              <a:gd name="connsiteX5" fmla="*/ 1653435 w 4133589"/>
              <a:gd name="connsiteY5" fmla="*/ 304688 h 4851636"/>
              <a:gd name="connsiteX6" fmla="*/ 1979112 w 4133589"/>
              <a:gd name="connsiteY6" fmla="*/ 455000 h 4851636"/>
              <a:gd name="connsiteX7" fmla="*/ 2354893 w 4133589"/>
              <a:gd name="connsiteY7" fmla="*/ 555208 h 4851636"/>
              <a:gd name="connsiteX8" fmla="*/ 2743200 w 4133589"/>
              <a:gd name="connsiteY8" fmla="*/ 642891 h 4851636"/>
              <a:gd name="connsiteX9" fmla="*/ 2818356 w 4133589"/>
              <a:gd name="connsiteY9" fmla="*/ 655417 h 4851636"/>
              <a:gd name="connsiteX10" fmla="*/ 2993720 w 4133589"/>
              <a:gd name="connsiteY10" fmla="*/ 705521 h 4851636"/>
              <a:gd name="connsiteX11" fmla="*/ 3169084 w 4133589"/>
              <a:gd name="connsiteY11" fmla="*/ 730573 h 4851636"/>
              <a:gd name="connsiteX12" fmla="*/ 3407079 w 4133589"/>
              <a:gd name="connsiteY12" fmla="*/ 780677 h 4851636"/>
              <a:gd name="connsiteX13" fmla="*/ 3945698 w 4133589"/>
              <a:gd name="connsiteY13" fmla="*/ 768151 h 4851636"/>
              <a:gd name="connsiteX14" fmla="*/ 3983276 w 4133589"/>
              <a:gd name="connsiteY14" fmla="*/ 755625 h 4851636"/>
              <a:gd name="connsiteX15" fmla="*/ 4096010 w 4133589"/>
              <a:gd name="connsiteY15" fmla="*/ 705521 h 4851636"/>
              <a:gd name="connsiteX16" fmla="*/ 4133589 w 4133589"/>
              <a:gd name="connsiteY16" fmla="*/ 692995 h 4851636"/>
              <a:gd name="connsiteX17" fmla="*/ 4083484 w 4133589"/>
              <a:gd name="connsiteY17" fmla="*/ 843307 h 4851636"/>
              <a:gd name="connsiteX18" fmla="*/ 4070958 w 4133589"/>
              <a:gd name="connsiteY18" fmla="*/ 893411 h 4851636"/>
              <a:gd name="connsiteX19" fmla="*/ 3995802 w 4133589"/>
              <a:gd name="connsiteY19" fmla="*/ 1031198 h 4851636"/>
              <a:gd name="connsiteX20" fmla="*/ 3858016 w 4133589"/>
              <a:gd name="connsiteY20" fmla="*/ 1444556 h 4851636"/>
              <a:gd name="connsiteX21" fmla="*/ 3770334 w 4133589"/>
              <a:gd name="connsiteY21" fmla="*/ 1695077 h 4851636"/>
              <a:gd name="connsiteX22" fmla="*/ 3670126 w 4133589"/>
              <a:gd name="connsiteY22" fmla="*/ 2133488 h 4851636"/>
              <a:gd name="connsiteX23" fmla="*/ 3632547 w 4133589"/>
              <a:gd name="connsiteY23" fmla="*/ 2358956 h 4851636"/>
              <a:gd name="connsiteX24" fmla="*/ 3582443 w 4133589"/>
              <a:gd name="connsiteY24" fmla="*/ 2471691 h 4851636"/>
              <a:gd name="connsiteX25" fmla="*/ 3519813 w 4133589"/>
              <a:gd name="connsiteY25" fmla="*/ 2772315 h 4851636"/>
              <a:gd name="connsiteX26" fmla="*/ 3469709 w 4133589"/>
              <a:gd name="connsiteY26" fmla="*/ 2922628 h 4851636"/>
              <a:gd name="connsiteX27" fmla="*/ 3407079 w 4133589"/>
              <a:gd name="connsiteY27" fmla="*/ 3260830 h 4851636"/>
              <a:gd name="connsiteX28" fmla="*/ 3356975 w 4133589"/>
              <a:gd name="connsiteY28" fmla="*/ 3436195 h 4851636"/>
              <a:gd name="connsiteX29" fmla="*/ 3331923 w 4133589"/>
              <a:gd name="connsiteY29" fmla="*/ 3624085 h 4851636"/>
              <a:gd name="connsiteX30" fmla="*/ 3281819 w 4133589"/>
              <a:gd name="connsiteY30" fmla="*/ 3761871 h 4851636"/>
              <a:gd name="connsiteX31" fmla="*/ 3256767 w 4133589"/>
              <a:gd name="connsiteY31" fmla="*/ 3849554 h 4851636"/>
              <a:gd name="connsiteX32" fmla="*/ 3244241 w 4133589"/>
              <a:gd name="connsiteY32" fmla="*/ 3899658 h 4851636"/>
              <a:gd name="connsiteX33" fmla="*/ 3219189 w 4133589"/>
              <a:gd name="connsiteY33" fmla="*/ 4037444 h 4851636"/>
              <a:gd name="connsiteX34" fmla="*/ 3169084 w 4133589"/>
              <a:gd name="connsiteY34" fmla="*/ 4187756 h 4851636"/>
              <a:gd name="connsiteX35" fmla="*/ 3081402 w 4133589"/>
              <a:gd name="connsiteY35" fmla="*/ 4588589 h 4851636"/>
              <a:gd name="connsiteX36" fmla="*/ 3068876 w 4133589"/>
              <a:gd name="connsiteY36" fmla="*/ 4676271 h 4851636"/>
              <a:gd name="connsiteX37" fmla="*/ 3043824 w 4133589"/>
              <a:gd name="connsiteY37" fmla="*/ 4789006 h 4851636"/>
              <a:gd name="connsiteX38" fmla="*/ 3031298 w 4133589"/>
              <a:gd name="connsiteY38" fmla="*/ 4851636 h 4851636"/>
              <a:gd name="connsiteX39" fmla="*/ 2893512 w 4133589"/>
              <a:gd name="connsiteY39" fmla="*/ 4826584 h 4851636"/>
              <a:gd name="connsiteX40" fmla="*/ 2805830 w 4133589"/>
              <a:gd name="connsiteY40" fmla="*/ 4814058 h 4851636"/>
              <a:gd name="connsiteX41" fmla="*/ 2718147 w 4133589"/>
              <a:gd name="connsiteY41" fmla="*/ 4789006 h 4851636"/>
              <a:gd name="connsiteX42" fmla="*/ 2642991 w 4133589"/>
              <a:gd name="connsiteY42" fmla="*/ 4776480 h 4851636"/>
              <a:gd name="connsiteX43" fmla="*/ 2567835 w 4133589"/>
              <a:gd name="connsiteY43" fmla="*/ 4751428 h 4851636"/>
              <a:gd name="connsiteX44" fmla="*/ 2517731 w 4133589"/>
              <a:gd name="connsiteY44" fmla="*/ 4738902 h 4851636"/>
              <a:gd name="connsiteX45" fmla="*/ 2442575 w 4133589"/>
              <a:gd name="connsiteY45" fmla="*/ 4713850 h 4851636"/>
              <a:gd name="connsiteX46" fmla="*/ 2367419 w 4133589"/>
              <a:gd name="connsiteY46" fmla="*/ 4701324 h 4851636"/>
              <a:gd name="connsiteX47" fmla="*/ 2279737 w 4133589"/>
              <a:gd name="connsiteY47" fmla="*/ 4651219 h 4851636"/>
              <a:gd name="connsiteX48" fmla="*/ 2029216 w 4133589"/>
              <a:gd name="connsiteY48" fmla="*/ 4588589 h 4851636"/>
              <a:gd name="connsiteX49" fmla="*/ 1741117 w 4133589"/>
              <a:gd name="connsiteY49" fmla="*/ 4500907 h 4851636"/>
              <a:gd name="connsiteX50" fmla="*/ 1578279 w 4133589"/>
              <a:gd name="connsiteY50" fmla="*/ 4463329 h 4851636"/>
              <a:gd name="connsiteX51" fmla="*/ 1465545 w 4133589"/>
              <a:gd name="connsiteY51" fmla="*/ 4438277 h 4851636"/>
              <a:gd name="connsiteX52" fmla="*/ 1315232 w 4133589"/>
              <a:gd name="connsiteY52" fmla="*/ 4413225 h 4851636"/>
              <a:gd name="connsiteX53" fmla="*/ 1102290 w 4133589"/>
              <a:gd name="connsiteY53" fmla="*/ 4375647 h 4851636"/>
              <a:gd name="connsiteX54" fmla="*/ 989556 w 4133589"/>
              <a:gd name="connsiteY54" fmla="*/ 4350595 h 4851636"/>
              <a:gd name="connsiteX55" fmla="*/ 688931 w 4133589"/>
              <a:gd name="connsiteY55" fmla="*/ 4313017 h 4851636"/>
              <a:gd name="connsiteX56" fmla="*/ 501041 w 4133589"/>
              <a:gd name="connsiteY56" fmla="*/ 4287965 h 4851636"/>
              <a:gd name="connsiteX57" fmla="*/ 0 w 4133589"/>
              <a:gd name="connsiteY57" fmla="*/ 4262913 h 4851636"/>
              <a:gd name="connsiteX58" fmla="*/ 37578 w 4133589"/>
              <a:gd name="connsiteY58" fmla="*/ 4187756 h 4851636"/>
              <a:gd name="connsiteX59" fmla="*/ 62630 w 4133589"/>
              <a:gd name="connsiteY59" fmla="*/ 4100074 h 4851636"/>
              <a:gd name="connsiteX60" fmla="*/ 87682 w 4133589"/>
              <a:gd name="connsiteY60" fmla="*/ 4062496 h 4851636"/>
              <a:gd name="connsiteX61" fmla="*/ 125260 w 4133589"/>
              <a:gd name="connsiteY61" fmla="*/ 3962288 h 4851636"/>
              <a:gd name="connsiteX62" fmla="*/ 150312 w 4133589"/>
              <a:gd name="connsiteY62" fmla="*/ 3837028 h 4851636"/>
              <a:gd name="connsiteX63" fmla="*/ 212942 w 4133589"/>
              <a:gd name="connsiteY63" fmla="*/ 3699241 h 4851636"/>
              <a:gd name="connsiteX64" fmla="*/ 237994 w 4133589"/>
              <a:gd name="connsiteY64" fmla="*/ 3586507 h 4851636"/>
              <a:gd name="connsiteX65" fmla="*/ 288098 w 4133589"/>
              <a:gd name="connsiteY65" fmla="*/ 3473773 h 4851636"/>
              <a:gd name="connsiteX66" fmla="*/ 313150 w 4133589"/>
              <a:gd name="connsiteY66" fmla="*/ 3436195 h 4851636"/>
              <a:gd name="connsiteX67" fmla="*/ 350728 w 4133589"/>
              <a:gd name="connsiteY67" fmla="*/ 3373565 h 4851636"/>
              <a:gd name="connsiteX68" fmla="*/ 388306 w 4133589"/>
              <a:gd name="connsiteY68" fmla="*/ 3260830 h 4851636"/>
              <a:gd name="connsiteX69" fmla="*/ 413358 w 4133589"/>
              <a:gd name="connsiteY69" fmla="*/ 3173148 h 4851636"/>
              <a:gd name="connsiteX70" fmla="*/ 438410 w 4133589"/>
              <a:gd name="connsiteY70" fmla="*/ 3123044 h 4851636"/>
              <a:gd name="connsiteX71" fmla="*/ 526093 w 4133589"/>
              <a:gd name="connsiteY71" fmla="*/ 2947680 h 4851636"/>
              <a:gd name="connsiteX72" fmla="*/ 538619 w 4133589"/>
              <a:gd name="connsiteY72" fmla="*/ 2885050 h 4851636"/>
              <a:gd name="connsiteX73" fmla="*/ 576197 w 4133589"/>
              <a:gd name="connsiteY73" fmla="*/ 2822419 h 4851636"/>
              <a:gd name="connsiteX74" fmla="*/ 601249 w 4133589"/>
              <a:gd name="connsiteY74" fmla="*/ 2772315 h 4851636"/>
              <a:gd name="connsiteX75" fmla="*/ 613775 w 4133589"/>
              <a:gd name="connsiteY75" fmla="*/ 2734737 h 4851636"/>
              <a:gd name="connsiteX76" fmla="*/ 626301 w 4133589"/>
              <a:gd name="connsiteY76" fmla="*/ 2659581 h 4851636"/>
              <a:gd name="connsiteX77" fmla="*/ 663879 w 4133589"/>
              <a:gd name="connsiteY77" fmla="*/ 2609477 h 4851636"/>
              <a:gd name="connsiteX78" fmla="*/ 688931 w 4133589"/>
              <a:gd name="connsiteY78" fmla="*/ 2559373 h 4851636"/>
              <a:gd name="connsiteX79" fmla="*/ 751561 w 4133589"/>
              <a:gd name="connsiteY79" fmla="*/ 2384008 h 4851636"/>
              <a:gd name="connsiteX80" fmla="*/ 789139 w 4133589"/>
              <a:gd name="connsiteY80" fmla="*/ 2333904 h 4851636"/>
              <a:gd name="connsiteX81" fmla="*/ 839243 w 4133589"/>
              <a:gd name="connsiteY81" fmla="*/ 2196118 h 4851636"/>
              <a:gd name="connsiteX82" fmla="*/ 876821 w 4133589"/>
              <a:gd name="connsiteY82" fmla="*/ 2083384 h 4851636"/>
              <a:gd name="connsiteX83" fmla="*/ 901874 w 4133589"/>
              <a:gd name="connsiteY83" fmla="*/ 2033280 h 4851636"/>
              <a:gd name="connsiteX84" fmla="*/ 926926 w 4133589"/>
              <a:gd name="connsiteY84" fmla="*/ 1945598 h 4851636"/>
              <a:gd name="connsiteX85" fmla="*/ 951978 w 4133589"/>
              <a:gd name="connsiteY85" fmla="*/ 1895493 h 4851636"/>
              <a:gd name="connsiteX86" fmla="*/ 977030 w 4133589"/>
              <a:gd name="connsiteY86" fmla="*/ 1807811 h 4851636"/>
              <a:gd name="connsiteX87" fmla="*/ 989556 w 4133589"/>
              <a:gd name="connsiteY87" fmla="*/ 1770233 h 4851636"/>
              <a:gd name="connsiteX88" fmla="*/ 1002082 w 4133589"/>
              <a:gd name="connsiteY88" fmla="*/ 1619921 h 4851636"/>
              <a:gd name="connsiteX89" fmla="*/ 1027134 w 4133589"/>
              <a:gd name="connsiteY89" fmla="*/ 1507187 h 4851636"/>
              <a:gd name="connsiteX90" fmla="*/ 1052186 w 4133589"/>
              <a:gd name="connsiteY90" fmla="*/ 1331822 h 4851636"/>
              <a:gd name="connsiteX91" fmla="*/ 1064712 w 4133589"/>
              <a:gd name="connsiteY91" fmla="*/ 1206562 h 4851636"/>
              <a:gd name="connsiteX92" fmla="*/ 1102290 w 4133589"/>
              <a:gd name="connsiteY92" fmla="*/ 655417 h 4851636"/>
              <a:gd name="connsiteX93" fmla="*/ 1114816 w 4133589"/>
              <a:gd name="connsiteY93" fmla="*/ 567734 h 4851636"/>
              <a:gd name="connsiteX94" fmla="*/ 1139868 w 4133589"/>
              <a:gd name="connsiteY94" fmla="*/ 480052 h 4851636"/>
              <a:gd name="connsiteX95" fmla="*/ 1152394 w 4133589"/>
              <a:gd name="connsiteY95" fmla="*/ 379844 h 4851636"/>
              <a:gd name="connsiteX96" fmla="*/ 1164920 w 4133589"/>
              <a:gd name="connsiteY96" fmla="*/ 304688 h 4851636"/>
              <a:gd name="connsiteX97" fmla="*/ 1177446 w 4133589"/>
              <a:gd name="connsiteY97" fmla="*/ 166902 h 4851636"/>
              <a:gd name="connsiteX98" fmla="*/ 1215024 w 4133589"/>
              <a:gd name="connsiteY98" fmla="*/ 4063 h 48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133589" h="4851636">
                <a:moveTo>
                  <a:pt x="1215024" y="4063"/>
                </a:moveTo>
                <a:cubicBezTo>
                  <a:pt x="1231725" y="-14726"/>
                  <a:pt x="1257355" y="36768"/>
                  <a:pt x="1277654" y="54167"/>
                </a:cubicBezTo>
                <a:cubicBezTo>
                  <a:pt x="1315828" y="86888"/>
                  <a:pt x="1351367" y="122671"/>
                  <a:pt x="1390389" y="154376"/>
                </a:cubicBezTo>
                <a:cubicBezTo>
                  <a:pt x="1418265" y="177025"/>
                  <a:pt x="1445945" y="200943"/>
                  <a:pt x="1478071" y="217006"/>
                </a:cubicBezTo>
                <a:cubicBezTo>
                  <a:pt x="1497113" y="226527"/>
                  <a:pt x="1519824" y="225357"/>
                  <a:pt x="1540701" y="229532"/>
                </a:cubicBezTo>
                <a:cubicBezTo>
                  <a:pt x="1578279" y="254584"/>
                  <a:pt x="1614898" y="281138"/>
                  <a:pt x="1653435" y="304688"/>
                </a:cubicBezTo>
                <a:cubicBezTo>
                  <a:pt x="1754163" y="366244"/>
                  <a:pt x="1867683" y="419438"/>
                  <a:pt x="1979112" y="455000"/>
                </a:cubicBezTo>
                <a:cubicBezTo>
                  <a:pt x="2102612" y="494415"/>
                  <a:pt x="2229006" y="524252"/>
                  <a:pt x="2354893" y="555208"/>
                </a:cubicBezTo>
                <a:cubicBezTo>
                  <a:pt x="2483749" y="586894"/>
                  <a:pt x="2613502" y="614848"/>
                  <a:pt x="2743200" y="642891"/>
                </a:cubicBezTo>
                <a:cubicBezTo>
                  <a:pt x="2768024" y="648258"/>
                  <a:pt x="2793717" y="649257"/>
                  <a:pt x="2818356" y="655417"/>
                </a:cubicBezTo>
                <a:cubicBezTo>
                  <a:pt x="2877335" y="670162"/>
                  <a:pt x="2934276" y="692783"/>
                  <a:pt x="2993720" y="705521"/>
                </a:cubicBezTo>
                <a:cubicBezTo>
                  <a:pt x="3051457" y="717893"/>
                  <a:pt x="3110988" y="720010"/>
                  <a:pt x="3169084" y="730573"/>
                </a:cubicBezTo>
                <a:cubicBezTo>
                  <a:pt x="3248847" y="745075"/>
                  <a:pt x="3327747" y="763976"/>
                  <a:pt x="3407079" y="780677"/>
                </a:cubicBezTo>
                <a:cubicBezTo>
                  <a:pt x="3586619" y="776502"/>
                  <a:pt x="3766279" y="775952"/>
                  <a:pt x="3945698" y="768151"/>
                </a:cubicBezTo>
                <a:cubicBezTo>
                  <a:pt x="3958889" y="767577"/>
                  <a:pt x="3971088" y="760703"/>
                  <a:pt x="3983276" y="755625"/>
                </a:cubicBezTo>
                <a:cubicBezTo>
                  <a:pt x="4021235" y="739809"/>
                  <a:pt x="4058051" y="721337"/>
                  <a:pt x="4096010" y="705521"/>
                </a:cubicBezTo>
                <a:cubicBezTo>
                  <a:pt x="4108198" y="700443"/>
                  <a:pt x="4121063" y="697170"/>
                  <a:pt x="4133589" y="692995"/>
                </a:cubicBezTo>
                <a:cubicBezTo>
                  <a:pt x="4116887" y="743099"/>
                  <a:pt x="4096293" y="792070"/>
                  <a:pt x="4083484" y="843307"/>
                </a:cubicBezTo>
                <a:cubicBezTo>
                  <a:pt x="4079309" y="860008"/>
                  <a:pt x="4078238" y="877811"/>
                  <a:pt x="4070958" y="893411"/>
                </a:cubicBezTo>
                <a:cubicBezTo>
                  <a:pt x="4048834" y="940820"/>
                  <a:pt x="4015493" y="982728"/>
                  <a:pt x="3995802" y="1031198"/>
                </a:cubicBezTo>
                <a:cubicBezTo>
                  <a:pt x="3988806" y="1048420"/>
                  <a:pt x="3881698" y="1375664"/>
                  <a:pt x="3858016" y="1444556"/>
                </a:cubicBezTo>
                <a:cubicBezTo>
                  <a:pt x="3829255" y="1528225"/>
                  <a:pt x="3786889" y="1608166"/>
                  <a:pt x="3770334" y="1695077"/>
                </a:cubicBezTo>
                <a:cubicBezTo>
                  <a:pt x="3686186" y="2136855"/>
                  <a:pt x="3760191" y="1791242"/>
                  <a:pt x="3670126" y="2133488"/>
                </a:cubicBezTo>
                <a:cubicBezTo>
                  <a:pt x="3650735" y="2207172"/>
                  <a:pt x="3652595" y="2285448"/>
                  <a:pt x="3632547" y="2358956"/>
                </a:cubicBezTo>
                <a:cubicBezTo>
                  <a:pt x="3621727" y="2398630"/>
                  <a:pt x="3599144" y="2434113"/>
                  <a:pt x="3582443" y="2471691"/>
                </a:cubicBezTo>
                <a:cubicBezTo>
                  <a:pt x="3565852" y="2560175"/>
                  <a:pt x="3547505" y="2680010"/>
                  <a:pt x="3519813" y="2772315"/>
                </a:cubicBezTo>
                <a:cubicBezTo>
                  <a:pt x="3504637" y="2822902"/>
                  <a:pt x="3483439" y="2871629"/>
                  <a:pt x="3469709" y="2922628"/>
                </a:cubicBezTo>
                <a:cubicBezTo>
                  <a:pt x="3385517" y="3235344"/>
                  <a:pt x="3473472" y="2962059"/>
                  <a:pt x="3407079" y="3260830"/>
                </a:cubicBezTo>
                <a:cubicBezTo>
                  <a:pt x="3393891" y="3320176"/>
                  <a:pt x="3373676" y="3377740"/>
                  <a:pt x="3356975" y="3436195"/>
                </a:cubicBezTo>
                <a:cubicBezTo>
                  <a:pt x="3348624" y="3498825"/>
                  <a:pt x="3346131" y="3562519"/>
                  <a:pt x="3331923" y="3624085"/>
                </a:cubicBezTo>
                <a:cubicBezTo>
                  <a:pt x="3320934" y="3671704"/>
                  <a:pt x="3297273" y="3715508"/>
                  <a:pt x="3281819" y="3761871"/>
                </a:cubicBezTo>
                <a:cubicBezTo>
                  <a:pt x="3272207" y="3790708"/>
                  <a:pt x="3264765" y="3820228"/>
                  <a:pt x="3256767" y="3849554"/>
                </a:cubicBezTo>
                <a:cubicBezTo>
                  <a:pt x="3252237" y="3866163"/>
                  <a:pt x="3247617" y="3882777"/>
                  <a:pt x="3244241" y="3899658"/>
                </a:cubicBezTo>
                <a:cubicBezTo>
                  <a:pt x="3235086" y="3945433"/>
                  <a:pt x="3230973" y="3992274"/>
                  <a:pt x="3219189" y="4037444"/>
                </a:cubicBezTo>
                <a:cubicBezTo>
                  <a:pt x="3205857" y="4088548"/>
                  <a:pt x="3181256" y="4136363"/>
                  <a:pt x="3169084" y="4187756"/>
                </a:cubicBezTo>
                <a:cubicBezTo>
                  <a:pt x="3047370" y="4701657"/>
                  <a:pt x="3154335" y="4369790"/>
                  <a:pt x="3081402" y="4588589"/>
                </a:cubicBezTo>
                <a:cubicBezTo>
                  <a:pt x="3077227" y="4617816"/>
                  <a:pt x="3074317" y="4647253"/>
                  <a:pt x="3068876" y="4676271"/>
                </a:cubicBezTo>
                <a:cubicBezTo>
                  <a:pt x="3061782" y="4714107"/>
                  <a:pt x="3051890" y="4751365"/>
                  <a:pt x="3043824" y="4789006"/>
                </a:cubicBezTo>
                <a:cubicBezTo>
                  <a:pt x="3039363" y="4809824"/>
                  <a:pt x="3035473" y="4830759"/>
                  <a:pt x="3031298" y="4851636"/>
                </a:cubicBezTo>
                <a:lnTo>
                  <a:pt x="2893512" y="4826584"/>
                </a:lnTo>
                <a:cubicBezTo>
                  <a:pt x="2864390" y="4821730"/>
                  <a:pt x="2834699" y="4820244"/>
                  <a:pt x="2805830" y="4814058"/>
                </a:cubicBezTo>
                <a:cubicBezTo>
                  <a:pt x="2776108" y="4807689"/>
                  <a:pt x="2747766" y="4795841"/>
                  <a:pt x="2718147" y="4789006"/>
                </a:cubicBezTo>
                <a:cubicBezTo>
                  <a:pt x="2693400" y="4783295"/>
                  <a:pt x="2667630" y="4782640"/>
                  <a:pt x="2642991" y="4776480"/>
                </a:cubicBezTo>
                <a:cubicBezTo>
                  <a:pt x="2617372" y="4770075"/>
                  <a:pt x="2593128" y="4759016"/>
                  <a:pt x="2567835" y="4751428"/>
                </a:cubicBezTo>
                <a:cubicBezTo>
                  <a:pt x="2551346" y="4746481"/>
                  <a:pt x="2534220" y="4743849"/>
                  <a:pt x="2517731" y="4738902"/>
                </a:cubicBezTo>
                <a:cubicBezTo>
                  <a:pt x="2492438" y="4731314"/>
                  <a:pt x="2468194" y="4720255"/>
                  <a:pt x="2442575" y="4713850"/>
                </a:cubicBezTo>
                <a:cubicBezTo>
                  <a:pt x="2417936" y="4707690"/>
                  <a:pt x="2392471" y="4705499"/>
                  <a:pt x="2367419" y="4701324"/>
                </a:cubicBezTo>
                <a:cubicBezTo>
                  <a:pt x="2338192" y="4684622"/>
                  <a:pt x="2311111" y="4663420"/>
                  <a:pt x="2279737" y="4651219"/>
                </a:cubicBezTo>
                <a:cubicBezTo>
                  <a:pt x="2076798" y="4572298"/>
                  <a:pt x="2211075" y="4649209"/>
                  <a:pt x="2029216" y="4588589"/>
                </a:cubicBezTo>
                <a:cubicBezTo>
                  <a:pt x="1705648" y="4480733"/>
                  <a:pt x="2183775" y="4595762"/>
                  <a:pt x="1741117" y="4500907"/>
                </a:cubicBezTo>
                <a:cubicBezTo>
                  <a:pt x="1662900" y="4448762"/>
                  <a:pt x="1734477" y="4487992"/>
                  <a:pt x="1578279" y="4463329"/>
                </a:cubicBezTo>
                <a:cubicBezTo>
                  <a:pt x="1540255" y="4457325"/>
                  <a:pt x="1503360" y="4445480"/>
                  <a:pt x="1465545" y="4438277"/>
                </a:cubicBezTo>
                <a:cubicBezTo>
                  <a:pt x="1415647" y="4428773"/>
                  <a:pt x="1365336" y="4421576"/>
                  <a:pt x="1315232" y="4413225"/>
                </a:cubicBezTo>
                <a:cubicBezTo>
                  <a:pt x="1206262" y="4358740"/>
                  <a:pt x="1313407" y="4404436"/>
                  <a:pt x="1102290" y="4375647"/>
                </a:cubicBezTo>
                <a:cubicBezTo>
                  <a:pt x="1064148" y="4370446"/>
                  <a:pt x="1027481" y="4357191"/>
                  <a:pt x="989556" y="4350595"/>
                </a:cubicBezTo>
                <a:cubicBezTo>
                  <a:pt x="801537" y="4317896"/>
                  <a:pt x="852420" y="4332636"/>
                  <a:pt x="688931" y="4313017"/>
                </a:cubicBezTo>
                <a:cubicBezTo>
                  <a:pt x="626197" y="4305489"/>
                  <a:pt x="563866" y="4294696"/>
                  <a:pt x="501041" y="4287965"/>
                </a:cubicBezTo>
                <a:cubicBezTo>
                  <a:pt x="344403" y="4271182"/>
                  <a:pt x="146675" y="4268345"/>
                  <a:pt x="0" y="4262913"/>
                </a:cubicBezTo>
                <a:cubicBezTo>
                  <a:pt x="31484" y="4168460"/>
                  <a:pt x="-10985" y="4284882"/>
                  <a:pt x="37578" y="4187756"/>
                </a:cubicBezTo>
                <a:cubicBezTo>
                  <a:pt x="61953" y="4139005"/>
                  <a:pt x="38550" y="4156261"/>
                  <a:pt x="62630" y="4100074"/>
                </a:cubicBezTo>
                <a:cubicBezTo>
                  <a:pt x="68560" y="4086237"/>
                  <a:pt x="79331" y="4075022"/>
                  <a:pt x="87682" y="4062496"/>
                </a:cubicBezTo>
                <a:cubicBezTo>
                  <a:pt x="119451" y="3903651"/>
                  <a:pt x="76879" y="4075177"/>
                  <a:pt x="125260" y="3962288"/>
                </a:cubicBezTo>
                <a:cubicBezTo>
                  <a:pt x="147583" y="3910202"/>
                  <a:pt x="129590" y="3895740"/>
                  <a:pt x="150312" y="3837028"/>
                </a:cubicBezTo>
                <a:cubicBezTo>
                  <a:pt x="167103" y="3789453"/>
                  <a:pt x="192065" y="3745170"/>
                  <a:pt x="212942" y="3699241"/>
                </a:cubicBezTo>
                <a:cubicBezTo>
                  <a:pt x="216083" y="3683537"/>
                  <a:pt x="230623" y="3605671"/>
                  <a:pt x="237994" y="3586507"/>
                </a:cubicBezTo>
                <a:cubicBezTo>
                  <a:pt x="252756" y="3548126"/>
                  <a:pt x="269708" y="3510554"/>
                  <a:pt x="288098" y="3473773"/>
                </a:cubicBezTo>
                <a:cubicBezTo>
                  <a:pt x="294831" y="3460308"/>
                  <a:pt x="305171" y="3448961"/>
                  <a:pt x="313150" y="3436195"/>
                </a:cubicBezTo>
                <a:cubicBezTo>
                  <a:pt x="326053" y="3415549"/>
                  <a:pt x="338202" y="3394442"/>
                  <a:pt x="350728" y="3373565"/>
                </a:cubicBezTo>
                <a:cubicBezTo>
                  <a:pt x="380056" y="3226925"/>
                  <a:pt x="342209" y="3387598"/>
                  <a:pt x="388306" y="3260830"/>
                </a:cubicBezTo>
                <a:cubicBezTo>
                  <a:pt x="398694" y="3232263"/>
                  <a:pt x="402970" y="3201715"/>
                  <a:pt x="413358" y="3173148"/>
                </a:cubicBezTo>
                <a:cubicBezTo>
                  <a:pt x="419739" y="3155600"/>
                  <a:pt x="431054" y="3140207"/>
                  <a:pt x="438410" y="3123044"/>
                </a:cubicBezTo>
                <a:cubicBezTo>
                  <a:pt x="505911" y="2965544"/>
                  <a:pt x="457057" y="3039728"/>
                  <a:pt x="526093" y="2947680"/>
                </a:cubicBezTo>
                <a:cubicBezTo>
                  <a:pt x="530268" y="2926803"/>
                  <a:pt x="530712" y="2904817"/>
                  <a:pt x="538619" y="2885050"/>
                </a:cubicBezTo>
                <a:cubicBezTo>
                  <a:pt x="547661" y="2862445"/>
                  <a:pt x="564373" y="2843702"/>
                  <a:pt x="576197" y="2822419"/>
                </a:cubicBezTo>
                <a:cubicBezTo>
                  <a:pt x="585265" y="2806096"/>
                  <a:pt x="593893" y="2789478"/>
                  <a:pt x="601249" y="2772315"/>
                </a:cubicBezTo>
                <a:cubicBezTo>
                  <a:pt x="606450" y="2760179"/>
                  <a:pt x="610911" y="2747626"/>
                  <a:pt x="613775" y="2734737"/>
                </a:cubicBezTo>
                <a:cubicBezTo>
                  <a:pt x="619285" y="2709944"/>
                  <a:pt x="616869" y="2683162"/>
                  <a:pt x="626301" y="2659581"/>
                </a:cubicBezTo>
                <a:cubicBezTo>
                  <a:pt x="634054" y="2640198"/>
                  <a:pt x="652814" y="2627180"/>
                  <a:pt x="663879" y="2609477"/>
                </a:cubicBezTo>
                <a:cubicBezTo>
                  <a:pt x="673775" y="2593643"/>
                  <a:pt x="682550" y="2576921"/>
                  <a:pt x="688931" y="2559373"/>
                </a:cubicBezTo>
                <a:cubicBezTo>
                  <a:pt x="724526" y="2461487"/>
                  <a:pt x="700119" y="2478320"/>
                  <a:pt x="751561" y="2384008"/>
                </a:cubicBezTo>
                <a:cubicBezTo>
                  <a:pt x="761558" y="2365680"/>
                  <a:pt x="776613" y="2350605"/>
                  <a:pt x="789139" y="2333904"/>
                </a:cubicBezTo>
                <a:cubicBezTo>
                  <a:pt x="815381" y="2228935"/>
                  <a:pt x="783794" y="2343983"/>
                  <a:pt x="839243" y="2196118"/>
                </a:cubicBezTo>
                <a:cubicBezTo>
                  <a:pt x="853151" y="2159029"/>
                  <a:pt x="859106" y="2118813"/>
                  <a:pt x="876821" y="2083384"/>
                </a:cubicBezTo>
                <a:cubicBezTo>
                  <a:pt x="885172" y="2066683"/>
                  <a:pt x="894518" y="2050443"/>
                  <a:pt x="901874" y="2033280"/>
                </a:cubicBezTo>
                <a:cubicBezTo>
                  <a:pt x="932149" y="1962641"/>
                  <a:pt x="895154" y="2030324"/>
                  <a:pt x="926926" y="1945598"/>
                </a:cubicBezTo>
                <a:cubicBezTo>
                  <a:pt x="933482" y="1928114"/>
                  <a:pt x="944622" y="1912656"/>
                  <a:pt x="951978" y="1895493"/>
                </a:cubicBezTo>
                <a:cubicBezTo>
                  <a:pt x="964850" y="1865459"/>
                  <a:pt x="967949" y="1839594"/>
                  <a:pt x="977030" y="1807811"/>
                </a:cubicBezTo>
                <a:cubicBezTo>
                  <a:pt x="980657" y="1795115"/>
                  <a:pt x="985381" y="1782759"/>
                  <a:pt x="989556" y="1770233"/>
                </a:cubicBezTo>
                <a:cubicBezTo>
                  <a:pt x="993731" y="1720129"/>
                  <a:pt x="994972" y="1669693"/>
                  <a:pt x="1002082" y="1619921"/>
                </a:cubicBezTo>
                <a:cubicBezTo>
                  <a:pt x="1007526" y="1581813"/>
                  <a:pt x="1019585" y="1544934"/>
                  <a:pt x="1027134" y="1507187"/>
                </a:cubicBezTo>
                <a:cubicBezTo>
                  <a:pt x="1037722" y="1454247"/>
                  <a:pt x="1046413" y="1383775"/>
                  <a:pt x="1052186" y="1331822"/>
                </a:cubicBezTo>
                <a:cubicBezTo>
                  <a:pt x="1056820" y="1290117"/>
                  <a:pt x="1061612" y="1248409"/>
                  <a:pt x="1064712" y="1206562"/>
                </a:cubicBezTo>
                <a:cubicBezTo>
                  <a:pt x="1078315" y="1022924"/>
                  <a:pt x="1076249" y="837708"/>
                  <a:pt x="1102290" y="655417"/>
                </a:cubicBezTo>
                <a:cubicBezTo>
                  <a:pt x="1106465" y="626189"/>
                  <a:pt x="1108630" y="596603"/>
                  <a:pt x="1114816" y="567734"/>
                </a:cubicBezTo>
                <a:cubicBezTo>
                  <a:pt x="1121185" y="538012"/>
                  <a:pt x="1131517" y="509279"/>
                  <a:pt x="1139868" y="480052"/>
                </a:cubicBezTo>
                <a:cubicBezTo>
                  <a:pt x="1144043" y="446649"/>
                  <a:pt x="1147633" y="413168"/>
                  <a:pt x="1152394" y="379844"/>
                </a:cubicBezTo>
                <a:cubicBezTo>
                  <a:pt x="1155986" y="354702"/>
                  <a:pt x="1161953" y="329912"/>
                  <a:pt x="1164920" y="304688"/>
                </a:cubicBezTo>
                <a:cubicBezTo>
                  <a:pt x="1170308" y="258886"/>
                  <a:pt x="1170924" y="212557"/>
                  <a:pt x="1177446" y="166902"/>
                </a:cubicBezTo>
                <a:cubicBezTo>
                  <a:pt x="1205773" y="-31390"/>
                  <a:pt x="1198323" y="22852"/>
                  <a:pt x="1215024" y="40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854" name="TextBox 7"/>
          <p:cNvSpPr txBox="1">
            <a:spLocks noChangeArrowheads="1"/>
          </p:cNvSpPr>
          <p:nvPr/>
        </p:nvSpPr>
        <p:spPr bwMode="auto">
          <a:xfrm>
            <a:off x="3535363" y="3201988"/>
            <a:ext cx="25733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altLang="en-US" sz="1800" b="1"/>
              <a:t>Promissory Note</a:t>
            </a:r>
          </a:p>
          <a:p>
            <a:pPr algn="ctr"/>
            <a:r>
              <a:rPr lang="en-US" altLang="en-US" sz="1800"/>
              <a:t>The Cooperative agrees to pay the amount in the Capital Account ($10,000, for example) in monthly payments of $200</a:t>
            </a:r>
            <a:r>
              <a:rPr lang="is-IS" altLang="en-US" sz="1800"/>
              <a:t>…etc...</a:t>
            </a:r>
            <a:endParaRPr lang="en-US" altLang="en-US" sz="1800"/>
          </a:p>
        </p:txBody>
      </p:sp>
      <p:pic>
        <p:nvPicPr>
          <p:cNvPr id="206855"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8475" y="3573463"/>
            <a:ext cx="1681163"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15900" y="206375"/>
            <a:ext cx="8837613" cy="738188"/>
          </a:xfrm>
        </p:spPr>
        <p:txBody>
          <a:bodyPr/>
          <a:lstStyle/>
          <a:p>
            <a:pPr>
              <a:defRPr/>
            </a:pPr>
            <a:r>
              <a:rPr lang="es-ES" altLang="en-US" sz="2800" dirty="0" err="1" smtClean="0">
                <a:cs typeface="+mj-cs"/>
              </a:rPr>
              <a:t>What</a:t>
            </a:r>
            <a:r>
              <a:rPr lang="es-ES" altLang="en-US" sz="2800" dirty="0" smtClean="0">
                <a:cs typeface="+mj-cs"/>
              </a:rPr>
              <a:t> a </a:t>
            </a:r>
            <a:r>
              <a:rPr lang="es-ES" altLang="en-US" sz="2800" dirty="0" err="1" smtClean="0">
                <a:cs typeface="+mj-cs"/>
              </a:rPr>
              <a:t>Partner</a:t>
            </a:r>
            <a:r>
              <a:rPr lang="es-ES" altLang="en-US" sz="2800" dirty="0" smtClean="0">
                <a:cs typeface="+mj-cs"/>
              </a:rPr>
              <a:t> </a:t>
            </a:r>
            <a:r>
              <a:rPr lang="es-ES" altLang="en-US" sz="2800" dirty="0" err="1" smtClean="0">
                <a:cs typeface="+mj-cs"/>
              </a:rPr>
              <a:t>receives</a:t>
            </a:r>
            <a:r>
              <a:rPr lang="es-ES" altLang="en-US" sz="2800" dirty="0" smtClean="0">
                <a:cs typeface="+mj-cs"/>
              </a:rPr>
              <a:t> </a:t>
            </a:r>
            <a:r>
              <a:rPr lang="es-ES" altLang="en-US" sz="2800" dirty="0" err="1" smtClean="0">
                <a:cs typeface="+mj-cs"/>
              </a:rPr>
              <a:t>when</a:t>
            </a:r>
            <a:r>
              <a:rPr lang="es-ES" altLang="en-US" sz="2800" dirty="0" smtClean="0">
                <a:cs typeface="+mj-cs"/>
              </a:rPr>
              <a:t> </a:t>
            </a:r>
            <a:r>
              <a:rPr lang="es-ES" altLang="en-US" sz="2800" dirty="0" err="1" smtClean="0">
                <a:cs typeface="+mj-cs"/>
              </a:rPr>
              <a:t>she</a:t>
            </a:r>
            <a:r>
              <a:rPr lang="es-ES" altLang="en-US" sz="2800" dirty="0" smtClean="0">
                <a:cs typeface="+mj-cs"/>
              </a:rPr>
              <a:t> </a:t>
            </a:r>
            <a:r>
              <a:rPr lang="es-ES" altLang="en-US" sz="2800" dirty="0" err="1" smtClean="0">
                <a:cs typeface="+mj-cs"/>
              </a:rPr>
              <a:t>leaves</a:t>
            </a:r>
            <a:r>
              <a:rPr lang="es-ES" altLang="en-US" sz="2800" dirty="0" smtClean="0">
                <a:cs typeface="+mj-cs"/>
              </a:rPr>
              <a:t> </a:t>
            </a:r>
            <a:r>
              <a:rPr lang="es-ES" altLang="en-US" sz="2800" dirty="0" err="1" smtClean="0">
                <a:cs typeface="+mj-cs"/>
              </a:rPr>
              <a:t>the</a:t>
            </a:r>
            <a:r>
              <a:rPr lang="es-ES" altLang="en-US" sz="2800" dirty="0" smtClean="0">
                <a:cs typeface="+mj-cs"/>
              </a:rPr>
              <a:t> </a:t>
            </a:r>
            <a:r>
              <a:rPr lang="es-ES" altLang="en-US" sz="2800" dirty="0" err="1" smtClean="0">
                <a:cs typeface="+mj-cs"/>
              </a:rPr>
              <a:t>Cooperative</a:t>
            </a:r>
            <a:r>
              <a:rPr lang="es-MX" altLang="en-US" sz="2800" dirty="0" smtClean="0">
                <a:cs typeface="+mj-cs"/>
              </a:rPr>
              <a:t>: </a:t>
            </a:r>
            <a:endParaRPr lang="es-MX" altLang="en-US" sz="2800" dirty="0">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160&quot;&gt;&lt;object type=&quot;3&quot; unique_id=&quot;10161&quot;&gt;&lt;property id=&quot;20148&quot; value=&quot;5&quot;/&gt;&lt;property id=&quot;20300&quot; value=&quot;Slide 1 - &amp;quot;It’s a Cooperative LLC Operating Agreement Written with Cartoons!&amp;quot;&quot;/&gt;&lt;property id=&quot;20307&quot; value=&quot;639&quot;/&gt;&lt;/object&gt;&lt;object type=&quot;3&quot; unique_id=&quot;10162&quot;&gt;&lt;property id=&quot;20148&quot; value=&quot;5&quot;/&gt;&lt;property id=&quot;20300&quot; value=&quot;Slide 2 - &amp;quot;Acuerdo de Operaciones de Coopsicles, LLC&amp;quot;&quot;/&gt;&lt;property id=&quot;20307&quot; value=&quot;373&quot;/&gt;&lt;/object&gt;&lt;object type=&quot;3&quot; unique_id=&quot;10163&quot;&gt;&lt;property id=&quot;20148&quot; value=&quot;5&quot;/&gt;&lt;property id=&quot;20300&quot; value=&quot;Slide 3&quot;/&gt;&lt;property id=&quot;20307&quot; value=&quot;583&quot;/&gt;&lt;/object&gt;&lt;object type=&quot;3&quot; unique_id=&quot;10164&quot;&gt;&lt;property id=&quot;20148&quot; value=&quot;5&quot;/&gt;&lt;property id=&quot;20300&quot; value=&quot;Slide 4 - &amp;quot;El nombre de la Compañía es: &amp;quot;&quot;/&gt;&lt;property id=&quot;20307&quot; value=&quot;511&quot;/&gt;&lt;/object&gt;&lt;object type=&quot;3&quot; unique_id=&quot;10165&quot;&gt;&lt;property id=&quot;20148&quot; value=&quot;5&quot;/&gt;&lt;property id=&quot;20300&quot; value=&quot;Slide 5 - &amp;quot;The Company’s name is: &amp;quot;&quot;/&gt;&lt;property id=&quot;20307&quot; value=&quot;584&quot;/&gt;&lt;/object&gt;&lt;object type=&quot;3&quot; unique_id=&quot;10166&quot;&gt;&lt;property id=&quot;20148&quot; value=&quot;5&quot;/&gt;&lt;property id=&quot;20300&quot; value=&quot;Slide 6 - &amp;quot;Coopsicles es un LLC estructurado como una cooperativa.&amp;quot;&quot;/&gt;&lt;property id=&quot;20307&quot; value=&quot;374&quot;/&gt;&lt;/object&gt;&lt;object type=&quot;3&quot; unique_id=&quot;10167&quot;&gt;&lt;property id=&quot;20148&quot; value=&quot;5&quot;/&gt;&lt;property id=&quot;20300&quot; value=&quot;Slide 7 - &amp;quot;Coopsicles is an LLC structured as a cooperative.&amp;quot;&quot;/&gt;&lt;property id=&quot;20307&quot; value=&quot;585&quot;/&gt;&lt;/object&gt;&lt;object type=&quot;3&quot; unique_id=&quot;10168&quot;&gt;&lt;property id=&quot;20148&quot; value=&quot;5&quot;/&gt;&lt;property id=&quot;20300&quot; value=&quot;Slide 8 - &amp;quot;¿Qué significa la “responsabilidad limitada”?&amp;quot;&quot;/&gt;&lt;property id=&quot;20307&quot; value=&quot;522&quot;/&gt;&lt;/object&gt;&lt;object type=&quot;3&quot; unique_id=&quot;10169&quot;&gt;&lt;property id=&quot;20148&quot; value=&quot;5&quot;/&gt;&lt;property id=&quot;20300&quot; value=&quot;Slide 9 - &amp;quot;What does “limited liability” mean?&amp;quot;&quot;/&gt;&lt;property id=&quot;20307&quot; value=&quot;586&quot;/&gt;&lt;/object&gt;&lt;object type=&quot;3&quot; unique_id=&quot;10170&quot;&gt;&lt;property id=&quot;20148&quot; value=&quot;5&quot;/&gt;&lt;property id=&quot;20300&quot; value=&quot;Slide 10 - &amp;quot;En este acuerdo, una dueña de la Compañía se puede llamar:&amp;quot;&quot;/&gt;&lt;property id=&quot;20307&quot; value=&quot;510&quot;/&gt;&lt;/object&gt;&lt;object type=&quot;3&quot; unique_id=&quot;10171&quot;&gt;&lt;property id=&quot;20148&quot; value=&quot;5&quot;/&gt;&lt;property id=&quot;20300&quot; value=&quot;Slide 11 - &amp;quot;In this agreement, a Company owner may be called:&amp;quot;&quot;/&gt;&lt;property id=&quot;20307&quot; value=&quot;587&quot;/&gt;&lt;/object&gt;&lt;object type=&quot;3&quot; unique_id=&quot;10172&quot;&gt;&lt;property id=&quot;20148&quot; value=&quot;5&quot;/&gt;&lt;property id=&quot;20300&quot; value=&quot;Slide 12 - &amp;quot;Para modificar este Acuerdo:&amp;quot;&quot;/&gt;&lt;property id=&quot;20307&quot; value=&quot;376&quot;/&gt;&lt;/object&gt;&lt;object type=&quot;3&quot; unique_id=&quot;10173&quot;&gt;&lt;property id=&quot;20148&quot; value=&quot;5&quot;/&gt;&lt;property id=&quot;20300&quot; value=&quot;Slide 13 - &amp;quot;To modify this Agreement: &amp;quot;&quot;/&gt;&lt;property id=&quot;20307&quot; value=&quot;588&quot;/&gt;&lt;/object&gt;&lt;object type=&quot;3&quot; unique_id=&quot;10174&quot;&gt;&lt;property id=&quot;20148&quot; value=&quot;5&quot;/&gt;&lt;property id=&quot;20300&quot; value=&quot;Slide 14 - &amp;quot;La adopción de otras normas y políticas: &amp;quot;&quot;/&gt;&lt;property id=&quot;20307&quot; value=&quot;521&quot;/&gt;&lt;/object&gt;&lt;object type=&quot;3&quot; unique_id=&quot;10175&quot;&gt;&lt;property id=&quot;20148&quot; value=&quot;5&quot;/&gt;&lt;property id=&quot;20300&quot; value=&quot;Slide 15 - &amp;quot;The adoption of other rules and policies: &amp;quot;&quot;/&gt;&lt;property id=&quot;20307&quot; value=&quot;589&quot;/&gt;&lt;/object&gt;&lt;object type=&quot;3&quot; unique_id=&quot;10176&quot;&gt;&lt;property id=&quot;20148&quot; value=&quot;5&quot;/&gt;&lt;property id=&quot;20300&quot; value=&quot;Slide 16 - &amp;quot;Igualdad de poder&amp;quot;&quot;/&gt;&lt;property id=&quot;20307&quot; value=&quot;381&quot;/&gt;&lt;/object&gt;&lt;object type=&quot;3&quot; unique_id=&quot;10177&quot;&gt;&lt;property id=&quot;20148&quot; value=&quot;5&quot;/&gt;&lt;property id=&quot;20300&quot; value=&quot;Slide 17 - &amp;quot;Equal power&amp;quot;&quot;/&gt;&lt;property id=&quot;20307&quot; value=&quot;590&quot;/&gt;&lt;/object&gt;&lt;object type=&quot;3&quot; unique_id=&quot;10178&quot;&gt;&lt;property id=&quot;20148&quot; value=&quot;5&quot;/&gt;&lt;property id=&quot;20300&quot; value=&quot;Slide 18 - &amp;quot;Somos dueñas.  No somos empleadas.&amp;quot;&quot;/&gt;&lt;property id=&quot;20307&quot; value=&quot;378&quot;/&gt;&lt;/object&gt;&lt;object type=&quot;3&quot; unique_id=&quot;10179&quot;&gt;&lt;property id=&quot;20148&quot; value=&quot;5&quot;/&gt;&lt;property id=&quot;20300&quot; value=&quot;Slide 19 - &amp;quot;We are owners.  We are not employees. &amp;quot;&quot;/&gt;&lt;property id=&quot;20307&quot; value=&quot;591&quot;/&gt;&lt;/object&gt;&lt;object type=&quot;3&quot; unique_id=&quot;10180&quot;&gt;&lt;property id=&quot;20148&quot; value=&quot;5&quot;/&gt;&lt;property id=&quot;20300&quot; value=&quot;Slide 20 - &amp;quot;Para no tener empleados, y poder tratar a todos igualmente:&amp;quot;&quot;/&gt;&lt;property id=&quot;20307&quot; value=&quot;519&quot;/&gt;&lt;/object&gt;&lt;object type=&quot;3&quot; unique_id=&quot;10181&quot;&gt;&lt;property id=&quot;20148&quot; value=&quot;5&quot;/&gt;&lt;property id=&quot;20300&quot; value=&quot;Slide 21 - &amp;quot;To not have employees, so as to treat everyone equally: &amp;quot;&quot;/&gt;&lt;property id=&quot;20307&quot; value=&quot;592&quot;/&gt;&lt;/object&gt;&lt;object type=&quot;3&quot; unique_id=&quot;10182&quot;&gt;&lt;property id=&quot;20148&quot; value=&quot;5&quot;/&gt;&lt;property id=&quot;20300&quot; value=&quot;Slide 22 - &amp;quot;En serio, todas las Socias deben participar en el manejo de la Cooperativa&amp;quot;&quot;/&gt;&lt;property id=&quot;20307&quot; value=&quot;379&quot;/&gt;&lt;/object&gt;&lt;object type=&quot;3&quot; unique_id=&quot;10183&quot;&gt;&lt;property id=&quot;20148&quot; value=&quot;5&quot;/&gt;&lt;property id=&quot;20300&quot; value=&quot;Slide 23 - &amp;quot;Seriously, every Partner must participate in the management of the Cooperative&amp;quot;&quot;/&gt;&lt;property id=&quot;20307&quot; value=&quot;593&quot;/&gt;&lt;/object&gt;&lt;object type=&quot;3&quot; unique_id=&quot;10184&quot;&gt;&lt;property id=&quot;20148&quot; value=&quot;5&quot;/&gt;&lt;property id=&quot;20300&quot; value=&quot;Slide 24 - &amp;quot;Y cada Socia debe tener influencia en los siguientes dominios:&amp;quot;&quot;/&gt;&lt;property id=&quot;20307&quot; value=&quot;396&quot;/&gt;&lt;/object&gt;&lt;object type=&quot;3&quot; unique_id=&quot;10185&quot;&gt;&lt;property id=&quot;20148&quot; value=&quot;5&quot;/&gt;&lt;property id=&quot;20300&quot; value=&quot;Slide 25 - &amp;quot;And every Partner must have influence in the following realms:&amp;quot;&quot;/&gt;&lt;property id=&quot;20307&quot; value=&quot;594&quot;/&gt;&lt;/object&gt;&lt;object type=&quot;3&quot; unique_id=&quot;10186&quot;&gt;&lt;property id=&quot;20148&quot; value=&quot;5&quot;/&gt;&lt;property id=&quot;20300&quot; value=&quot;Slide 26 - &amp;quot;La rotación de responsabilidades &amp;quot;&quot;/&gt;&lt;property id=&quot;20307&quot; value=&quot;495&quot;/&gt;&lt;/object&gt;&lt;object type=&quot;3&quot; unique_id=&quot;10187&quot;&gt;&lt;property id=&quot;20148&quot; value=&quot;5&quot;/&gt;&lt;property id=&quot;20300&quot; value=&quot;Slide 27 - &amp;quot;Rotation of responsibilities &amp;quot;&quot;/&gt;&lt;property id=&quot;20307&quot; value=&quot;595&quot;/&gt;&lt;/object&gt;&lt;object type=&quot;3&quot; unique_id=&quot;10188&quot;&gt;&lt;property id=&quot;20148&quot; value=&quot;5&quot;/&gt;&lt;property id=&quot;20300&quot; value=&quot;Slide 28 - &amp;quot;Los planes de desarrollo&amp;quot;&quot;/&gt;&lt;property id=&quot;20307&quot; value=&quot;397&quot;/&gt;&lt;/object&gt;&lt;object type=&quot;3&quot; unique_id=&quot;10189&quot;&gt;&lt;property id=&quot;20148&quot; value=&quot;5&quot;/&gt;&lt;property id=&quot;20300&quot; value=&quot;Slide 29 - &amp;quot;Los planes de desarrollo&amp;quot;&quot;/&gt;&lt;property id=&quot;20307&quot; value=&quot;596&quot;/&gt;&lt;/object&gt;&lt;object type=&quot;3&quot; unique_id=&quot;10190&quot;&gt;&lt;property id=&quot;20148&quot; value=&quot;5&quot;/&gt;&lt;property id=&quot;20300&quot; value=&quot;Slide 30 - &amp;quot;La división de responsabilidad y creación de comisiones&amp;quot;&quot;/&gt;&lt;property id=&quot;20307&quot; value=&quot;597&quot;/&gt;&lt;/object&gt;&lt;object type=&quot;3&quot; unique_id=&quot;10191&quot;&gt;&lt;property id=&quot;20148&quot; value=&quot;5&quot;/&gt;&lt;property id=&quot;20300&quot; value=&quot;Slide 31 - &amp;quot;Division of responsibilities and creation of committees&amp;quot;&quot;/&gt;&lt;property id=&quot;20307&quot; value=&quot;408&quot;/&gt;&lt;/object&gt;&lt;object type=&quot;3&quot; unique_id=&quot;10192&quot;&gt;&lt;property id=&quot;20148&quot; value=&quot;5&quot;/&gt;&lt;property id=&quot;20300&quot; value=&quot;Slide 32 - &amp;quot;Algunas decisiones que requieren el consentimiento unánime&amp;quot;&quot;/&gt;&lt;property id=&quot;20307&quot; value=&quot;515&quot;/&gt;&lt;/object&gt;&lt;object type=&quot;3&quot; unique_id=&quot;10193&quot;&gt;&lt;property id=&quot;20148&quot; value=&quot;5&quot;/&gt;&lt;property id=&quot;20300&quot; value=&quot;Slide 33 - &amp;quot;Certain decisions that require unanimous consent&amp;quot;&quot;/&gt;&lt;property id=&quot;20307&quot; value=&quot;598&quot;/&gt;&lt;/object&gt;&lt;object type=&quot;3&quot; unique_id=&quot;10194&quot;&gt;&lt;property id=&quot;20148&quot; value=&quot;5&quot;/&gt;&lt;property id=&quot;20300&quot; value=&quot;Slide 34 - &amp;quot;Cuando toman una decisión:&amp;quot;&quot;/&gt;&lt;property id=&quot;20307&quot; value=&quot;406&quot;/&gt;&lt;/object&gt;&lt;object type=&quot;3&quot; unique_id=&quot;10195&quot;&gt;&lt;property id=&quot;20148&quot; value=&quot;5&quot;/&gt;&lt;property id=&quot;20300&quot; value=&quot;Slide 35 - &amp;quot;When you make a decision:&amp;quot;&quot;/&gt;&lt;property id=&quot;20307&quot; value=&quot;599&quot;/&gt;&lt;/object&gt;&lt;object type=&quot;3&quot; unique_id=&quot;10196&quot;&gt;&lt;property id=&quot;20148&quot; value=&quot;5&quot;/&gt;&lt;property id=&quot;20300&quot; value=&quot;Slide 36 - &amp;quot;El proceso de las juntas:&amp;quot;&quot;/&gt;&lt;property id=&quot;20307&quot; value=&quot;407&quot;/&gt;&lt;/object&gt;&lt;object type=&quot;3&quot; unique_id=&quot;10197&quot;&gt;&lt;property id=&quot;20148&quot; value=&quot;5&quot;/&gt;&lt;property id=&quot;20300&quot; value=&quot;Slide 37 - &amp;quot;Meeting procedures:&amp;quot;&quot;/&gt;&lt;property id=&quot;20307&quot; value=&quot;600&quot;/&gt;&lt;/object&gt;&lt;object type=&quot;3&quot; unique_id=&quot;10198&quot;&gt;&lt;property id=&quot;20148&quot; value=&quot;5&quot;/&gt;&lt;property id=&quot;20300&quot; value=&quot;Slide 38 - &amp;quot;El proceso de discutir propuestas:&amp;quot;&quot;/&gt;&lt;property id=&quot;20307&quot; value=&quot;516&quot;/&gt;&lt;/object&gt;&lt;object type=&quot;3&quot; unique_id=&quot;10199&quot;&gt;&lt;property id=&quot;20148&quot; value=&quot;5&quot;/&gt;&lt;property id=&quot;20300&quot; value=&quot;Slide 39 - &amp;quot;The process for discussing proposals:&amp;quot;&quot;/&gt;&lt;property id=&quot;20307&quot; value=&quot;601&quot;/&gt;&lt;/object&gt;&lt;object type=&quot;3&quot; unique_id=&quot;10200&quot;&gt;&lt;property id=&quot;20148&quot; value=&quot;5&quot;/&gt;&lt;property id=&quot;20300&quot; value=&quot;Slide 40&quot;/&gt;&lt;property id=&quot;20307&quot; value=&quot;543&quot;/&gt;&lt;/object&gt;&lt;object type=&quot;3&quot; unique_id=&quot;10201&quot;&gt;&lt;property id=&quot;20148&quot; value=&quot;5&quot;/&gt;&lt;property id=&quot;20300&quot; value=&quot;Slide 41&quot;/&gt;&lt;property id=&quot;20307&quot; value=&quot;602&quot;/&gt;&lt;/object&gt;&lt;object type=&quot;3&quot; unique_id=&quot;10202&quot;&gt;&lt;property id=&quot;20148&quot; value=&quot;5&quot;/&gt;&lt;property id=&quot;20300&quot; value=&quot;Slide 42&quot;/&gt;&lt;property id=&quot;20307&quot; value=&quot;530&quot;/&gt;&lt;/object&gt;&lt;object type=&quot;3&quot; unique_id=&quot;10203&quot;&gt;&lt;property id=&quot;20148&quot; value=&quot;5&quot;/&gt;&lt;property id=&quot;20300&quot; value=&quot;Slide 43&quot;/&gt;&lt;property id=&quot;20307&quot; value=&quot;603&quot;/&gt;&lt;/object&gt;&lt;object type=&quot;3&quot; unique_id=&quot;10204&quot;&gt;&lt;property id=&quot;20148&quot; value=&quot;5&quot;/&gt;&lt;property id=&quot;20300&quot; value=&quot;Slide 44 - &amp;quot;Responsabilidades durante las juntas:&amp;quot;&quot;/&gt;&lt;property id=&quot;20307&quot; value=&quot;384&quot;/&gt;&lt;/object&gt;&lt;object type=&quot;3&quot; unique_id=&quot;10205&quot;&gt;&lt;property id=&quot;20148&quot; value=&quot;5&quot;/&gt;&lt;property id=&quot;20300&quot; value=&quot;Slide 45 - &amp;quot;Responsibilities during meetings:&amp;quot;&quot;/&gt;&lt;property id=&quot;20307&quot; value=&quot;604&quot;/&gt;&lt;/object&gt;&lt;object type=&quot;3&quot; unique_id=&quot;10206&quot;&gt;&lt;property id=&quot;20148&quot; value=&quot;5&quot;/&gt;&lt;property id=&quot;20300&quot; value=&quot;Slide 46 - &amp;quot;Registros de juntas&amp;quot;&quot;/&gt;&lt;property id=&quot;20307&quot; value=&quot;437&quot;/&gt;&lt;/object&gt;&lt;object type=&quot;3&quot; unique_id=&quot;10207&quot;&gt;&lt;property id=&quot;20148&quot; value=&quot;5&quot;/&gt;&lt;property id=&quot;20300&quot; value=&quot;Slide 47 - &amp;quot;Meeting minutes&amp;quot;&quot;/&gt;&lt;property id=&quot;20307&quot; value=&quot;605&quot;/&gt;&lt;/object&gt;&lt;object type=&quot;3&quot; unique_id=&quot;10208&quot;&gt;&lt;property id=&quot;20148&quot; value=&quot;5&quot;/&gt;&lt;property id=&quot;20300&quot; value=&quot;Slide 48 - &amp;quot;Mantenimiento de registros, información, y contabilidad&amp;quot;&quot;/&gt;&lt;property id=&quot;20307&quot; value=&quot;506&quot;/&gt;&lt;/object&gt;&lt;object type=&quot;3&quot; unique_id=&quot;10209&quot;&gt;&lt;property id=&quot;20148&quot; value=&quot;5&quot;/&gt;&lt;property id=&quot;20300&quot; value=&quot;Slide 49 - &amp;quot;Maintenance of records, information, and accounting &amp;quot;&quot;/&gt;&lt;property id=&quot;20307&quot; value=&quot;606&quot;/&gt;&lt;/object&gt;&lt;object type=&quot;3&quot; unique_id=&quot;10210&quot;&gt;&lt;property id=&quot;20148&quot; value=&quot;5&quot;/&gt;&lt;property id=&quot;20300&quot; value=&quot;Slide 50 - &amp;quot;Los contratos, firmas y el gasto de dinero&amp;quot;&quot;/&gt;&lt;property id=&quot;20307&quot; value=&quot;513&quot;/&gt;&lt;/object&gt;&lt;object type=&quot;3&quot; unique_id=&quot;10211&quot;&gt;&lt;property id=&quot;20148&quot; value=&quot;5&quot;/&gt;&lt;property id=&quot;20300&quot; value=&quot;Slide 51 - &amp;quot;Contracts, signatures, and expenses &amp;quot;&quot;/&gt;&lt;property id=&quot;20307&quot; value=&quot;607&quot;/&gt;&lt;/object&gt;&lt;object type=&quot;3&quot; unique_id=&quot;10212&quot;&gt;&lt;property id=&quot;20148&quot; value=&quot;5&quot;/&gt;&lt;property id=&quot;20300&quot; value=&quot;Slide 52 - &amp;quot;Salida en forma voluntaria:&amp;quot;&quot;/&gt;&lt;property id=&quot;20307&quot; value=&quot;386&quot;/&gt;&lt;/object&gt;&lt;object type=&quot;3&quot; unique_id=&quot;10213&quot;&gt;&lt;property id=&quot;20148&quot; value=&quot;5&quot;/&gt;&lt;property id=&quot;20300&quot; value=&quot;Slide 53 - &amp;quot;Voluntary resignation:&amp;quot;&quot;/&gt;&lt;property id=&quot;20307&quot; value=&quot;608&quot;/&gt;&lt;/object&gt;&lt;object type=&quot;3&quot; unique_id=&quot;10214&quot;&gt;&lt;property id=&quot;20148&quot; value=&quot;5&quot;/&gt;&lt;property id=&quot;20300&quot; value=&quot;Slide 54 - &amp;quot;Cuando surgen tensiones&amp;quot;&quot;/&gt;&lt;property id=&quot;20307&quot; value=&quot;496&quot;/&gt;&lt;/object&gt;&lt;object type=&quot;3&quot; unique_id=&quot;10215&quot;&gt;&lt;property id=&quot;20148&quot; value=&quot;5&quot;/&gt;&lt;property id=&quot;20300&quot; value=&quot;Slide 55 - &amp;quot;When tensions arise&amp;quot;&quot;/&gt;&lt;property id=&quot;20307&quot; value=&quot;609&quot;/&gt;&lt;/object&gt;&lt;object type=&quot;3&quot; unique_id=&quot;10216&quot;&gt;&lt;property id=&quot;20148&quot; value=&quot;5&quot;/&gt;&lt;property id=&quot;20300&quot; value=&quot;Slide 56 - &amp;quot;¿Cómo resolver conflictos?&amp;quot;&quot;/&gt;&lt;property id=&quot;20307&quot; value=&quot;497&quot;/&gt;&lt;/object&gt;&lt;object type=&quot;3&quot; unique_id=&quot;10217&quot;&gt;&lt;property id=&quot;20148&quot; value=&quot;5&quot;/&gt;&lt;property id=&quot;20300&quot; value=&quot;Slide 57 - &amp;quot;How to resolve conflicts?&amp;quot;&quot;/&gt;&lt;property id=&quot;20307&quot; value=&quot;610&quot;/&gt;&lt;/object&gt;&lt;object type=&quot;3&quot; unique_id=&quot;10218&quot;&gt;&lt;property id=&quot;20148&quot; value=&quot;5&quot;/&gt;&lt;property id=&quot;20300&quot; value=&quot;Slide 58 - &amp;quot;¿Hay una razón para expulsar a la Socia? &amp;quot;&quot;/&gt;&lt;property id=&quot;20307&quot; value=&quot;409&quot;/&gt;&lt;/object&gt;&lt;object type=&quot;3&quot; unique_id=&quot;10219&quot;&gt;&lt;property id=&quot;20148&quot; value=&quot;5&quot;/&gt;&lt;property id=&quot;20300&quot; value=&quot;Slide 59 - &amp;quot;Is there a reason to expel this Partner? &amp;quot;&quot;/&gt;&lt;property id=&quot;20307&quot; value=&quot;611&quot;/&gt;&lt;/object&gt;&lt;object type=&quot;3&quot; unique_id=&quot;10220&quot;&gt;&lt;property id=&quot;20148&quot; value=&quot;5&quot;/&gt;&lt;property id=&quot;20300&quot; value=&quot;Slide 60 - &amp;quot;Salida en forma involuntaria con arbitraje:&amp;quot;&quot;/&gt;&lt;property id=&quot;20307&quot; value=&quot;389&quot;/&gt;&lt;/object&gt;&lt;object type=&quot;3&quot; unique_id=&quot;10221&quot;&gt;&lt;property id=&quot;20148&quot; value=&quot;5&quot;/&gt;&lt;property id=&quot;20300&quot; value=&quot;Slide 61 - &amp;quot;Involuntary termination through arbitration:&amp;quot;&quot;/&gt;&lt;property id=&quot;20307&quot; value=&quot;612&quot;/&gt;&lt;/object&gt;&lt;object type=&quot;3&quot; unique_id=&quot;10222&quot;&gt;&lt;property id=&quot;20148&quot; value=&quot;5&quot;/&gt;&lt;property id=&quot;20300&quot; value=&quot;Slide 62&quot;/&gt;&lt;property id=&quot;20307&quot; value=&quot;447&quot;/&gt;&lt;/object&gt;&lt;object type=&quot;3&quot; unique_id=&quot;10223&quot;&gt;&lt;property id=&quot;20148&quot; value=&quot;5&quot;/&gt;&lt;property id=&quot;20300&quot; value=&quot;Slide 63&quot;/&gt;&lt;property id=&quot;20307&quot; value=&quot;613&quot;/&gt;&lt;/object&gt;&lt;object type=&quot;3&quot; unique_id=&quot;10224&quot;&gt;&lt;property id=&quot;20148&quot; value=&quot;5&quot;/&gt;&lt;property id=&quot;20300&quot; value=&quot;Slide 64 - &amp;quot;Tomando decisiones financieras &amp;quot;&quot;/&gt;&lt;property id=&quot;20307&quot; value=&quot;614&quot;/&gt;&lt;/object&gt;&lt;object type=&quot;3&quot; unique_id=&quot;10225&quot;&gt;&lt;property id=&quot;20148&quot; value=&quot;5&quot;/&gt;&lt;property id=&quot;20300&quot; value=&quot;Slide 65 - &amp;quot;Making financial decisions  &amp;quot;&quot;/&gt;&lt;property id=&quot;20307&quot; value=&quot;546&quot;/&gt;&lt;/object&gt;&lt;object type=&quot;3&quot; unique_id=&quot;10226&quot;&gt;&lt;property id=&quot;20148&quot; value=&quot;5&quot;/&gt;&lt;property id=&quot;20300&quot; value=&quot;Slide 66 - &amp;quot;Finanzas cooperativas&amp;quot;&quot;/&gt;&lt;property id=&quot;20307&quot; value=&quot;523&quot;/&gt;&lt;/object&gt;&lt;object type=&quot;3&quot; unique_id=&quot;10227&quot;&gt;&lt;property id=&quot;20148&quot; value=&quot;5&quot;/&gt;&lt;property id=&quot;20300&quot; value=&quot;Slide 67 - &amp;quot;Cooperative Finances&amp;quot;&quot;/&gt;&lt;property id=&quot;20307&quot; value=&quot;615&quot;/&gt;&lt;/object&gt;&lt;object type=&quot;3&quot; unique_id=&quot;10228&quot;&gt;&lt;property id=&quot;20148&quot; value=&quot;5&quot;/&gt;&lt;property id=&quot;20300&quot; value=&quot;Slide 68 - &amp;quot;La igualdad de remuneración y de trabajo&amp;quot;&quot;/&gt;&lt;property id=&quot;20307&quot; value=&quot;577&quot;/&gt;&lt;/object&gt;&lt;object type=&quot;3&quot; unique_id=&quot;10229&quot;&gt;&lt;property id=&quot;20148&quot; value=&quot;5&quot;/&gt;&lt;property id=&quot;20300&quot; value=&quot;Slide 69 - &amp;quot;Equal pay for equal work&amp;quot;&quot;/&gt;&lt;property id=&quot;20307&quot; value=&quot;616&quot;/&gt;&lt;/object&gt;&lt;object type=&quot;3&quot; unique_id=&quot;10230&quot;&gt;&lt;property id=&quot;20148&quot; value=&quot;5&quot;/&gt;&lt;property id=&quot;20300&quot; value=&quot;Slide 70 - &amp;quot;Horas Extras&amp;quot;&quot;/&gt;&lt;property id=&quot;20307&quot; value=&quot;582&quot;/&gt;&lt;/object&gt;&lt;object type=&quot;3&quot; unique_id=&quot;10231&quot;&gt;&lt;property id=&quot;20148&quot; value=&quot;5&quot;/&gt;&lt;property id=&quot;20300&quot; value=&quot;Slide 71 - &amp;quot;Overtime Hours&amp;quot;&quot;/&gt;&lt;property id=&quot;20307&quot; value=&quot;617&quot;/&gt;&lt;/object&gt;&lt;object type=&quot;3&quot; unique_id=&quot;10232&quot;&gt;&lt;property id=&quot;20148&quot; value=&quot;5&quot;/&gt;&lt;property id=&quot;20300&quot; value=&quot;Slide 72 - &amp;quot;Cuentas de Capital&amp;quot;&quot;/&gt;&lt;property id=&quot;20307&quot; value=&quot;568&quot;/&gt;&lt;/object&gt;&lt;object type=&quot;3&quot; unique_id=&quot;10233&quot;&gt;&lt;property id=&quot;20148&quot; value=&quot;5&quot;/&gt;&lt;property id=&quot;20300&quot; value=&quot;Slide 73 - &amp;quot;Capital Accounts&amp;quot;&quot;/&gt;&lt;property id=&quot;20307&quot; value=&quot;618&quot;/&gt;&lt;/object&gt;&lt;object type=&quot;3&quot; unique_id=&quot;10234&quot;&gt;&lt;property id=&quot;20148&quot; value=&quot;5&quot;/&gt;&lt;property id=&quot;20300&quot; value=&quot;Slide 74&quot;/&gt;&lt;property id=&quot;20307&quot; value=&quot;547&quot;/&gt;&lt;/object&gt;&lt;object type=&quot;3&quot; unique_id=&quot;10235&quot;&gt;&lt;property id=&quot;20148&quot; value=&quot;5&quot;/&gt;&lt;property id=&quot;20300&quot; value=&quot;Slide 75&quot;/&gt;&lt;property id=&quot;20307&quot; value=&quot;619&quot;/&gt;&lt;/object&gt;&lt;object type=&quot;3&quot; unique_id=&quot;10236&quot;&gt;&lt;property id=&quot;20148&quot; value=&quot;5&quot;/&gt;&lt;property id=&quot;20300&quot; value=&quot;Slide 76 - &amp;quot;Cuentas de Capital Iniciales&amp;quot;&quot;/&gt;&lt;property id=&quot;20307&quot; value=&quot;548&quot;/&gt;&lt;/object&gt;&lt;object type=&quot;3&quot; unique_id=&quot;10237&quot;&gt;&lt;property id=&quot;20148&quot; value=&quot;5&quot;/&gt;&lt;property id=&quot;20300&quot; value=&quot;Slide 77 - &amp;quot;Initial Capital Accounts&amp;quot;&quot;/&gt;&lt;property id=&quot;20307&quot; value=&quot;620&quot;/&gt;&lt;/object&gt;&lt;object type=&quot;3&quot; unique_id=&quot;10238&quot;&gt;&lt;property id=&quot;20148&quot; value=&quot;5&quot;/&gt;&lt;property id=&quot;20300&quot; value=&quot;Slide 78&quot;/&gt;&lt;property id=&quot;20307&quot; value=&quot;575&quot;/&gt;&lt;/object&gt;&lt;object type=&quot;3&quot; unique_id=&quot;10239&quot;&gt;&lt;property id=&quot;20148&quot; value=&quot;5&quot;/&gt;&lt;property id=&quot;20300&quot; value=&quot;Slide 79 - &amp;quot;Changes to the Capital Account&amp;quot;&quot;/&gt;&lt;property id=&quot;20307&quot; value=&quot;621&quot;/&gt;&lt;/object&gt;&lt;object type=&quot;3&quot; unique_id=&quot;10240&quot;&gt;&lt;property id=&quot;20148&quot; value=&quot;5&quot;/&gt;&lt;property id=&quot;20300&quot; value=&quot;Slide 80 - &amp;quot;¿Cómo se comparten las ganancias?&amp;quot;&quot;/&gt;&lt;property id=&quot;20307&quot; value=&quot;576&quot;/&gt;&lt;/object&gt;&lt;object type=&quot;3&quot; unique_id=&quot;10241&quot;&gt;&lt;property id=&quot;20148&quot; value=&quot;5&quot;/&gt;&lt;property id=&quot;20300&quot; value=&quot;Slide 81 - &amp;quot;How are profits shared?&amp;quot;&quot;/&gt;&lt;property id=&quot;20307&quot; value=&quot;622&quot;/&gt;&lt;/object&gt;&lt;object type=&quot;3&quot; unique_id=&quot;10242&quot;&gt;&lt;property id=&quot;20148&quot; value=&quot;5&quot;/&gt;&lt;property id=&quot;20300&quot; value=&quot;Slide 82&quot;/&gt;&lt;property id=&quot;20307&quot; value=&quot;581&quot;/&gt;&lt;/object&gt;&lt;object type=&quot;3&quot; unique_id=&quot;10243&quot;&gt;&lt;property id=&quot;20148&quot; value=&quot;5&quot;/&gt;&lt;property id=&quot;20300&quot; value=&quot;Slide 83&quot;/&gt;&lt;property id=&quot;20307&quot; value=&quot;623&quot;/&gt;&lt;/object&gt;&lt;object type=&quot;3&quot; unique_id=&quot;10244&quot;&gt;&lt;property id=&quot;20148&quot; value=&quot;5&quot;/&gt;&lt;property id=&quot;20300&quot; value=&quot;Slide 84&quot;/&gt;&lt;property id=&quot;20307&quot; value=&quot;580&quot;/&gt;&lt;/object&gt;&lt;object type=&quot;3&quot; unique_id=&quot;10245&quot;&gt;&lt;property id=&quot;20148&quot; value=&quot;5&quot;/&gt;&lt;property id=&quot;20300&quot; value=&quot;Slide 85&quot;/&gt;&lt;property id=&quot;20307&quot; value=&quot;624&quot;/&gt;&lt;/object&gt;&lt;object type=&quot;3&quot; unique_id=&quot;10246&quot;&gt;&lt;property id=&quot;20148&quot; value=&quot;5&quot;/&gt;&lt;property id=&quot;20300&quot; value=&quot;Slide 86 - &amp;quot;Pérdidas&amp;quot;&quot;/&gt;&lt;property id=&quot;20307&quot; value=&quot;573&quot;/&gt;&lt;/object&gt;&lt;object type=&quot;3&quot; unique_id=&quot;10247&quot;&gt;&lt;property id=&quot;20148&quot; value=&quot;5&quot;/&gt;&lt;property id=&quot;20300&quot; value=&quot;Slide 87 - &amp;quot;Losses&amp;quot;&quot;/&gt;&lt;property id=&quot;20307&quot; value=&quot;625&quot;/&gt;&lt;/object&gt;&lt;object type=&quot;3&quot; unique_id=&quot;10248&quot;&gt;&lt;property id=&quot;20148&quot; value=&quot;5&quot;/&gt;&lt;property id=&quot;20300&quot; value=&quot;Slide 88 - &amp;quot;Reserva de fondos&amp;quot;&quot;/&gt;&lt;property id=&quot;20307&quot; value=&quot;552&quot;/&gt;&lt;/object&gt;&lt;object type=&quot;3&quot; unique_id=&quot;10249&quot;&gt;&lt;property id=&quot;20148&quot; value=&quot;5&quot;/&gt;&lt;property id=&quot;20300&quot; value=&quot;Slide 89 - &amp;quot;Reserve fund&amp;quot;&quot;/&gt;&lt;property id=&quot;20307&quot; value=&quot;626&quot;/&gt;&lt;/object&gt;&lt;object type=&quot;3&quot; unique_id=&quot;10250&quot;&gt;&lt;property id=&quot;20148&quot; value=&quot;5&quot;/&gt;&lt;property id=&quot;20300&quot; value=&quot;Slide 90&quot;/&gt;&lt;property id=&quot;20307&quot; value=&quot;553&quot;/&gt;&lt;/object&gt;&lt;object type=&quot;3&quot; unique_id=&quot;10251&quot;&gt;&lt;property id=&quot;20148&quot; value=&quot;5&quot;/&gt;&lt;property id=&quot;20300&quot; value=&quot;Slide 91&quot;/&gt;&lt;property id=&quot;20307&quot; value=&quot;627&quot;/&gt;&lt;/object&gt;&lt;object type=&quot;3&quot; unique_id=&quot;10252&quot;&gt;&lt;property id=&quot;20148&quot; value=&quot;5&quot;/&gt;&lt;property id=&quot;20300&quot; value=&quot;Slide 92 - &amp;quot;Impuestos&amp;quot;&quot;/&gt;&lt;property id=&quot;20307&quot; value=&quot;554&quot;/&gt;&lt;/object&gt;&lt;object type=&quot;3&quot; unique_id=&quot;10253&quot;&gt;&lt;property id=&quot;20148&quot; value=&quot;5&quot;/&gt;&lt;property id=&quot;20300&quot; value=&quot;Slide 93 - &amp;quot;Taxes&amp;quot;&quot;/&gt;&lt;property id=&quot;20307&quot; value=&quot;628&quot;/&gt;&lt;/object&gt;&lt;object type=&quot;3&quot; unique_id=&quot;10254&quot;&gt;&lt;property id=&quot;20148&quot; value=&quot;5&quot;/&gt;&lt;property id=&quot;20300&quot; value=&quot;Slide 94 - &amp;quot;Impuestos trimestrales&amp;quot;&quot;/&gt;&lt;property id=&quot;20307&quot; value=&quot;569&quot;/&gt;&lt;/object&gt;&lt;object type=&quot;3&quot; unique_id=&quot;10255&quot;&gt;&lt;property id=&quot;20148&quot; value=&quot;5&quot;/&gt;&lt;property id=&quot;20300&quot; value=&quot;Slide 95 - &amp;quot;Quarterly Taxes &amp;quot;&quot;/&gt;&lt;property id=&quot;20307&quot; value=&quot;629&quot;/&gt;&lt;/object&gt;&lt;object type=&quot;3&quot; unique_id=&quot;10256&quot;&gt;&lt;property id=&quot;20148&quot; value=&quot;5&quot;/&gt;&lt;property id=&quot;20300&quot; value=&quot;Slide 96 - &amp;quot;Se paga impuestos sobre las asignaciones:&amp;quot;&quot;/&gt;&lt;property id=&quot;20307&quot; value=&quot;567&quot;/&gt;&lt;/object&gt;&lt;object type=&quot;3&quot; unique_id=&quot;10257&quot;&gt;&lt;property id=&quot;20148&quot; value=&quot;5&quot;/&gt;&lt;property id=&quot;20300&quot; value=&quot;Slide 97 - &amp;quot;Taxes are paid on allocations:&amp;quot;&quot;/&gt;&lt;property id=&quot;20307&quot; value=&quot;630&quot;/&gt;&lt;/object&gt;&lt;object type=&quot;3&quot; unique_id=&quot;10258&quot;&gt;&lt;property id=&quot;20148&quot; value=&quot;5&quot;/&gt;&lt;property id=&quot;20300&quot; value=&quot;Slide 98 - &amp;quot;Lo que recibe la Socia al irse de la Cooperativa: &amp;quot;&quot;/&gt;&lt;property id=&quot;20307&quot; value=&quot;572&quot;/&gt;&lt;/object&gt;&lt;object type=&quot;3&quot; unique_id=&quot;10259&quot;&gt;&lt;property id=&quot;20148&quot; value=&quot;5&quot;/&gt;&lt;property id=&quot;20300&quot; value=&quot;Slide 99 - &amp;quot;What a Partner receives when she leaves the Cooperative: &amp;quot;&quot;/&gt;&lt;property id=&quot;20307&quot; value=&quot;631&quot;/&gt;&lt;/object&gt;&lt;object type=&quot;3&quot; unique_id=&quot;10260&quot;&gt;&lt;property id=&quot;20148&quot; value=&quot;5&quot;/&gt;&lt;property id=&quot;20300&quot; value=&quot;Slide 100&quot;/&gt;&lt;property id=&quot;20307&quot; value=&quot;555&quot;/&gt;&lt;/object&gt;&lt;object type=&quot;3&quot; unique_id=&quot;10261&quot;&gt;&lt;property id=&quot;20148&quot; value=&quot;5&quot;/&gt;&lt;property id=&quot;20300&quot; value=&quot;Slide 101&quot;/&gt;&lt;property id=&quot;20307&quot; value=&quot;632&quot;/&gt;&lt;/object&gt;&lt;object type=&quot;3&quot; unique_id=&quot;10262&quot;&gt;&lt;property id=&quot;20148&quot; value=&quot;5&quot;/&gt;&lt;property id=&quot;20300&quot; value=&quot;Slide 102&quot;/&gt;&lt;property id=&quot;20307&quot; value=&quot;563&quot;/&gt;&lt;/object&gt;&lt;object type=&quot;3&quot; unique_id=&quot;10263&quot;&gt;&lt;property id=&quot;20148&quot; value=&quot;5&quot;/&gt;&lt;property id=&quot;20300&quot; value=&quot;Slide 103&quot;/&gt;&lt;property id=&quot;20307&quot; value=&quot;633&quot;/&gt;&lt;/object&gt;&lt;object type=&quot;3&quot; unique_id=&quot;10264&quot;&gt;&lt;property id=&quot;20148&quot; value=&quot;5&quot;/&gt;&lt;property id=&quot;20300&quot; value=&quot;Slide 104&quot;/&gt;&lt;property id=&quot;20307&quot; value=&quot;556&quot;/&gt;&lt;/object&gt;&lt;object type=&quot;3&quot; unique_id=&quot;10265&quot;&gt;&lt;property id=&quot;20148&quot; value=&quot;5&quot;/&gt;&lt;property id=&quot;20300&quot; value=&quot;Slide 105&quot;/&gt;&lt;property id=&quot;20307&quot; value=&quot;634&quot;/&gt;&lt;/object&gt;&lt;object type=&quot;3&quot; unique_id=&quot;10266&quot;&gt;&lt;property id=&quot;20148&quot; value=&quot;5&quot;/&gt;&lt;property id=&quot;20300&quot; value=&quot;Slide 106&quot;/&gt;&lt;property id=&quot;20307&quot; value=&quot;557&quot;/&gt;&lt;/object&gt;&lt;object type=&quot;3&quot; unique_id=&quot;10267&quot;&gt;&lt;property id=&quot;20148&quot; value=&quot;5&quot;/&gt;&lt;property id=&quot;20300&quot; value=&quot;Slide 107&quot;/&gt;&lt;property id=&quot;20307&quot; value=&quot;635&quot;/&gt;&lt;/object&gt;&lt;object type=&quot;3&quot; unique_id=&quot;10268&quot;&gt;&lt;property id=&quot;20148&quot; value=&quot;5&quot;/&gt;&lt;property id=&quot;20300&quot; value=&quot;Slide 108&quot;/&gt;&lt;property id=&quot;20307&quot; value=&quot;558&quot;/&gt;&lt;/object&gt;&lt;object type=&quot;3&quot; unique_id=&quot;10269&quot;&gt;&lt;property id=&quot;20148&quot; value=&quot;5&quot;/&gt;&lt;property id=&quot;20300&quot; value=&quot;Slide 109&quot;/&gt;&lt;property id=&quot;20307&quot; value=&quot;636&quot;/&gt;&lt;/object&gt;&lt;object type=&quot;3&quot; unique_id=&quot;10270&quot;&gt;&lt;property id=&quot;20148&quot; value=&quot;5&quot;/&gt;&lt;property id=&quot;20300&quot; value=&quot;Slide 110&quot;/&gt;&lt;property id=&quot;20307&quot; value=&quot;559&quot;/&gt;&lt;/object&gt;&lt;object type=&quot;3&quot; unique_id=&quot;10271&quot;&gt;&lt;property id=&quot;20148&quot; value=&quot;5&quot;/&gt;&lt;property id=&quot;20300&quot; value=&quot;Slide 111&quot;/&gt;&lt;property id=&quot;20307&quot; value=&quot;637&quot;/&gt;&lt;/object&gt;&lt;object type=&quot;3&quot; unique_id=&quot;10272&quot;&gt;&lt;property id=&quot;20148&quot; value=&quot;5&quot;/&gt;&lt;property id=&quot;20300&quot; value=&quot;Slide 112&quot;/&gt;&lt;property id=&quot;20307&quot; value=&quot;560&quot;/&gt;&lt;/object&gt;&lt;object type=&quot;3&quot; unique_id=&quot;10273&quot;&gt;&lt;property id=&quot;20148&quot; value=&quot;5&quot;/&gt;&lt;property id=&quot;20300&quot; value=&quot;Slide 113&quot;/&gt;&lt;property id=&quot;20307&quot; value=&quot;638&quot;/&gt;&lt;/object&gt;&lt;/object&gt;&lt;object type=&quot;8&quot; unique_id=&quot;1038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46311</TotalTime>
  <Words>15102</Words>
  <Application>Microsoft Office PowerPoint</Application>
  <PresentationFormat>On-screen Show (4:3)</PresentationFormat>
  <Paragraphs>2335</Paragraphs>
  <Slides>113</Slides>
  <Notes>102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22" baseType="lpstr">
      <vt:lpstr>Calibri</vt:lpstr>
      <vt:lpstr>MS PGothic</vt:lpstr>
      <vt:lpstr>Arial</vt:lpstr>
      <vt:lpstr>Calibri Light</vt:lpstr>
      <vt:lpstr>MS PGothic</vt:lpstr>
      <vt:lpstr>Wingdings</vt:lpstr>
      <vt:lpstr>SimSun</vt:lpstr>
      <vt:lpstr>Office Theme</vt:lpstr>
      <vt:lpstr>Paintbrush Picture</vt:lpstr>
      <vt:lpstr>It’s a Cooperative LLC Operating Agreement Written with Cartoons!</vt:lpstr>
      <vt:lpstr>Acuerdo de Operaciones de Coopsicles, LLC</vt:lpstr>
      <vt:lpstr>PowerPoint Presentation</vt:lpstr>
      <vt:lpstr>El nombre de la Compañía es: </vt:lpstr>
      <vt:lpstr>The Company’s name is: </vt:lpstr>
      <vt:lpstr>Coopsicles es un LLC estructurado como una cooperativa.</vt:lpstr>
      <vt:lpstr>Coopsicles is an LLC structured as a cooperative.</vt:lpstr>
      <vt:lpstr>¿Qué significa la “responsabilidad limitada”?</vt:lpstr>
      <vt:lpstr>What does “limited liability” mean?</vt:lpstr>
      <vt:lpstr>En este acuerdo, una dueña de la Compañía se puede llamar:</vt:lpstr>
      <vt:lpstr>In this agreement, a Company owner may be called:</vt:lpstr>
      <vt:lpstr>Para modificar este Acuerdo:</vt:lpstr>
      <vt:lpstr>To modify this Agreement: </vt:lpstr>
      <vt:lpstr>La adopción de otras normas y políticas: </vt:lpstr>
      <vt:lpstr>The adoption of other rules and policies: </vt:lpstr>
      <vt:lpstr>Igualdad de poder</vt:lpstr>
      <vt:lpstr>Equal power</vt:lpstr>
      <vt:lpstr>Somos dueñas.  No somos empleadas.</vt:lpstr>
      <vt:lpstr>We are owners.  We are not employees. </vt:lpstr>
      <vt:lpstr>Para no tener empleados, y poder tratar a todos igualmente:</vt:lpstr>
      <vt:lpstr>To not have employees, so as to treat everyone equally: </vt:lpstr>
      <vt:lpstr>En serio, todas las Socias deben participar en el manejo de la Cooperativa</vt:lpstr>
      <vt:lpstr>Seriously, every Partner must participate in the management of the Cooperative</vt:lpstr>
      <vt:lpstr>Y cada Socia debe tener influencia en los siguientes dominios:</vt:lpstr>
      <vt:lpstr>And every Partner must have influence in the following realms:</vt:lpstr>
      <vt:lpstr>La rotación de responsabilidades </vt:lpstr>
      <vt:lpstr>Rotation of responsibilities </vt:lpstr>
      <vt:lpstr>Los planes de desarrollo</vt:lpstr>
      <vt:lpstr>Los planes de desarrollo</vt:lpstr>
      <vt:lpstr>La división de responsabilidad y creación de comisiones</vt:lpstr>
      <vt:lpstr>Division of responsibilities and creation of committees</vt:lpstr>
      <vt:lpstr>Algunas decisiones que requieren el consentimiento unánime</vt:lpstr>
      <vt:lpstr>Certain decisions that require unanimous consent</vt:lpstr>
      <vt:lpstr>Cuando toman una decisión:</vt:lpstr>
      <vt:lpstr>When you make a decision:</vt:lpstr>
      <vt:lpstr>El proceso de las juntas:</vt:lpstr>
      <vt:lpstr>Meeting procedures:</vt:lpstr>
      <vt:lpstr>El proceso de discutir propuestas:</vt:lpstr>
      <vt:lpstr>The process for discussing proposals:</vt:lpstr>
      <vt:lpstr>PowerPoint Presentation</vt:lpstr>
      <vt:lpstr>PowerPoint Presentation</vt:lpstr>
      <vt:lpstr>PowerPoint Presentation</vt:lpstr>
      <vt:lpstr>PowerPoint Presentation</vt:lpstr>
      <vt:lpstr>Responsabilidades durante las juntas:</vt:lpstr>
      <vt:lpstr>Responsibilities during meetings:</vt:lpstr>
      <vt:lpstr>Registros de juntas</vt:lpstr>
      <vt:lpstr>Meeting minutes</vt:lpstr>
      <vt:lpstr>Mantenimiento de registros, información, y contabilidad</vt:lpstr>
      <vt:lpstr>Maintenance of records, information, and accounting </vt:lpstr>
      <vt:lpstr>Los contratos, firmas y el gasto de dinero</vt:lpstr>
      <vt:lpstr>Contracts, signatures, and expenses </vt:lpstr>
      <vt:lpstr>Salida en forma voluntaria:</vt:lpstr>
      <vt:lpstr>Voluntary resignation:</vt:lpstr>
      <vt:lpstr>Cuando surgen tensiones</vt:lpstr>
      <vt:lpstr>When tensions arise</vt:lpstr>
      <vt:lpstr>¿Cómo resolver conflictos?</vt:lpstr>
      <vt:lpstr>How to resolve conflicts?</vt:lpstr>
      <vt:lpstr>¿Hay una razón para expulsar a la Socia? </vt:lpstr>
      <vt:lpstr>Is there a reason to expel this Partner? </vt:lpstr>
      <vt:lpstr>Salida en forma involuntaria con arbitraje:</vt:lpstr>
      <vt:lpstr>Involuntary termination through arbitration:</vt:lpstr>
      <vt:lpstr>PowerPoint Presentation</vt:lpstr>
      <vt:lpstr>PowerPoint Presentation</vt:lpstr>
      <vt:lpstr>Tomando decisiones financieras </vt:lpstr>
      <vt:lpstr>Making financial decisions  </vt:lpstr>
      <vt:lpstr>Finanzas cooperativas</vt:lpstr>
      <vt:lpstr>Cooperative Finances</vt:lpstr>
      <vt:lpstr>La igualdad de remuneración y de trabajo</vt:lpstr>
      <vt:lpstr>Equal pay for equal work</vt:lpstr>
      <vt:lpstr>Horas Extras</vt:lpstr>
      <vt:lpstr>Overtime Hours</vt:lpstr>
      <vt:lpstr>Cuentas de Capital</vt:lpstr>
      <vt:lpstr>Capital Accounts</vt:lpstr>
      <vt:lpstr>PowerPoint Presentation</vt:lpstr>
      <vt:lpstr>PowerPoint Presentation</vt:lpstr>
      <vt:lpstr>Cuentas de Capital Iniciales</vt:lpstr>
      <vt:lpstr>Initial Capital Accounts</vt:lpstr>
      <vt:lpstr>PowerPoint Presentation</vt:lpstr>
      <vt:lpstr>Changes to the Capital Account</vt:lpstr>
      <vt:lpstr>¿Cómo se comparten las ganancias?</vt:lpstr>
      <vt:lpstr>How are profits shared?</vt:lpstr>
      <vt:lpstr>PowerPoint Presentation</vt:lpstr>
      <vt:lpstr>PowerPoint Presentation</vt:lpstr>
      <vt:lpstr>PowerPoint Presentation</vt:lpstr>
      <vt:lpstr>PowerPoint Presentation</vt:lpstr>
      <vt:lpstr>Pérdidas</vt:lpstr>
      <vt:lpstr>Losses</vt:lpstr>
      <vt:lpstr>Reserva de fondos</vt:lpstr>
      <vt:lpstr>Reserve fund</vt:lpstr>
      <vt:lpstr>PowerPoint Presentation</vt:lpstr>
      <vt:lpstr>PowerPoint Presentation</vt:lpstr>
      <vt:lpstr>Impuestos</vt:lpstr>
      <vt:lpstr>Taxes</vt:lpstr>
      <vt:lpstr>Impuestos trimestrales</vt:lpstr>
      <vt:lpstr>Quarterly Taxes </vt:lpstr>
      <vt:lpstr>Se paga impuestos sobre las asignaciones:</vt:lpstr>
      <vt:lpstr>Taxes are paid on allocations:</vt:lpstr>
      <vt:lpstr>Lo que recibe la Socia al irse de la Cooperativa: </vt:lpstr>
      <vt:lpstr>What a Partner receives when she leaves the Cooperative: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dc:creator>
  <cp:lastModifiedBy>Janelle</cp:lastModifiedBy>
  <cp:revision>549</cp:revision>
  <cp:lastPrinted>2016-03-02T01:51:12Z</cp:lastPrinted>
  <dcterms:created xsi:type="dcterms:W3CDTF">2015-07-05T15:48:07Z</dcterms:created>
  <dcterms:modified xsi:type="dcterms:W3CDTF">2016-09-09T19:10:00Z</dcterms:modified>
</cp:coreProperties>
</file>